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 id="260"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C80BE3-6AC8-492F-A967-D2E6E6FDCD81}" v="2" dt="2026-06-18T18:48:00.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6" d="100"/>
          <a:sy n="46" d="100"/>
        </p:scale>
        <p:origin x="201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94ABCB-F8CA-4160-99B2-12BF0D7D2D41}"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198389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94ABCB-F8CA-4160-99B2-12BF0D7D2D41}"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248937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94ABCB-F8CA-4160-99B2-12BF0D7D2D41}"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1068377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94ABCB-F8CA-4160-99B2-12BF0D7D2D41}"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1225705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94ABCB-F8CA-4160-99B2-12BF0D7D2D41}" type="datetimeFigureOut">
              <a:rPr lang="en-US" smtClean="0"/>
              <a:t>6/18/2026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39862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94ABCB-F8CA-4160-99B2-12BF0D7D2D41}" type="datetimeFigureOut">
              <a:rPr lang="en-US" smtClean="0"/>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1606716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94ABCB-F8CA-4160-99B2-12BF0D7D2D41}" type="datetimeFigureOut">
              <a:rPr lang="en-US" smtClean="0"/>
              <a:t>6/18/2026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195699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94ABCB-F8CA-4160-99B2-12BF0D7D2D41}" type="datetimeFigureOut">
              <a:rPr lang="en-US" smtClean="0"/>
              <a:t>6/18/2026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718043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94ABCB-F8CA-4160-99B2-12BF0D7D2D41}" type="datetimeFigureOut">
              <a:rPr lang="en-US" smtClean="0"/>
              <a:t>6/18/2026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186330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4F94ABCB-F8CA-4160-99B2-12BF0D7D2D41}" type="datetimeFigureOut">
              <a:rPr lang="en-US" smtClean="0"/>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3539037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4F94ABCB-F8CA-4160-99B2-12BF0D7D2D41}" type="datetimeFigureOut">
              <a:rPr lang="en-US" smtClean="0"/>
              <a:t>6/18/2026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FDB2D-4AE2-4A64-BF41-76AA1182FD91}" type="slidenum">
              <a:rPr lang="en-US" smtClean="0"/>
              <a:t>‹#›</a:t>
            </a:fld>
            <a:endParaRPr lang="en-US"/>
          </a:p>
        </p:txBody>
      </p:sp>
    </p:spTree>
    <p:extLst>
      <p:ext uri="{BB962C8B-B14F-4D97-AF65-F5344CB8AC3E}">
        <p14:creationId xmlns:p14="http://schemas.microsoft.com/office/powerpoint/2010/main" val="199682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4F94ABCB-F8CA-4160-99B2-12BF0D7D2D41}" type="datetimeFigureOut">
              <a:rPr lang="en-US" smtClean="0"/>
              <a:t>6/18/2026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1CCFDB2D-4AE2-4A64-BF41-76AA1182FD91}" type="slidenum">
              <a:rPr lang="en-US" smtClean="0"/>
              <a:t>‹#›</a:t>
            </a:fld>
            <a:endParaRPr lang="en-US"/>
          </a:p>
        </p:txBody>
      </p:sp>
    </p:spTree>
    <p:extLst>
      <p:ext uri="{BB962C8B-B14F-4D97-AF65-F5344CB8AC3E}">
        <p14:creationId xmlns:p14="http://schemas.microsoft.com/office/powerpoint/2010/main" val="18548428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powerthepolls.org" TargetMode="External"/><Relationship Id="rId7" Type="http://schemas.openxmlformats.org/officeDocument/2006/relationships/hyperlink" Target="http://electionline.org" TargetMode="Externa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hyperlink" Target="http://votebeat.org" TargetMode="External"/><Relationship Id="rId5" Type="http://schemas.openxmlformats.org/officeDocument/2006/relationships/image" Target="../media/image3.png"/><Relationship Id="rId10"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hyperlink" Target="http://vote.gov" TargetMode="External"/><Relationship Id="rId3" Type="http://schemas.openxmlformats.org/officeDocument/2006/relationships/image" Target="../media/image8.png"/><Relationship Id="rId7" Type="http://schemas.openxmlformats.org/officeDocument/2006/relationships/image" Target="../media/image11.jpg"/><Relationship Id="rId2" Type="http://schemas.openxmlformats.org/officeDocument/2006/relationships/image" Target="../media/image7.jpg"/><Relationship Id="rId1" Type="http://schemas.openxmlformats.org/officeDocument/2006/relationships/slideLayout" Target="../slideLayouts/slideLayout7.xml"/><Relationship Id="rId6" Type="http://schemas.openxmlformats.org/officeDocument/2006/relationships/hyperlink" Target="http://866ourvote.org" TargetMode="External"/><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7F677BA7-1151-FDC4-D5FD-60284BFA9803}"/>
              </a:ext>
            </a:extLst>
          </p:cNvPr>
          <p:cNvCxnSpPr>
            <a:cxnSpLocks/>
          </p:cNvCxnSpPr>
          <p:nvPr/>
        </p:nvCxnSpPr>
        <p:spPr>
          <a:xfrm>
            <a:off x="3886200" y="0"/>
            <a:ext cx="0" cy="10058400"/>
          </a:xfrm>
          <a:prstGeom prst="line">
            <a:avLst/>
          </a:prstGeom>
          <a:ln>
            <a:solidFill>
              <a:schemeClr val="bg2">
                <a:lumMod val="90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DE308A7F-AFF5-9118-3748-2E5E9175E50F}"/>
              </a:ext>
            </a:extLst>
          </p:cNvPr>
          <p:cNvCxnSpPr>
            <a:cxnSpLocks/>
          </p:cNvCxnSpPr>
          <p:nvPr/>
        </p:nvCxnSpPr>
        <p:spPr>
          <a:xfrm>
            <a:off x="-277091" y="5029200"/>
            <a:ext cx="8326582" cy="0"/>
          </a:xfrm>
          <a:prstGeom prst="line">
            <a:avLst/>
          </a:prstGeom>
          <a:ln>
            <a:solidFill>
              <a:schemeClr val="bg2">
                <a:lumMod val="90000"/>
              </a:schemeClr>
            </a:solidFill>
            <a:prstDash val="dash"/>
          </a:ln>
        </p:spPr>
        <p:style>
          <a:lnRef idx="2">
            <a:schemeClr val="accent1"/>
          </a:lnRef>
          <a:fillRef idx="0">
            <a:schemeClr val="accent1"/>
          </a:fillRef>
          <a:effectRef idx="1">
            <a:schemeClr val="accent1"/>
          </a:effectRef>
          <a:fontRef idx="minor">
            <a:schemeClr val="tx1"/>
          </a:fontRef>
        </p:style>
      </p:cxnSp>
      <p:pic>
        <p:nvPicPr>
          <p:cNvPr id="11" name="Google Shape;55;p13" title="Walking protesters.jpg">
            <a:extLst>
              <a:ext uri="{FF2B5EF4-FFF2-40B4-BE49-F238E27FC236}">
                <a16:creationId xmlns:a16="http://schemas.microsoft.com/office/drawing/2014/main" id="{D6D600A3-9681-E0E6-C8A1-10423ABBE2AA}"/>
              </a:ext>
            </a:extLst>
          </p:cNvPr>
          <p:cNvPicPr preferRelativeResize="0"/>
          <p:nvPr/>
        </p:nvPicPr>
        <p:blipFill rotWithShape="1">
          <a:blip r:embed="rId2">
            <a:alphaModFix/>
          </a:blip>
          <a:srcRect t="1587" b="17879"/>
          <a:stretch/>
        </p:blipFill>
        <p:spPr>
          <a:xfrm>
            <a:off x="10380" y="2725"/>
            <a:ext cx="3886201" cy="2070550"/>
          </a:xfrm>
          <a:prstGeom prst="rect">
            <a:avLst/>
          </a:prstGeom>
          <a:noFill/>
          <a:ln>
            <a:noFill/>
          </a:ln>
        </p:spPr>
      </p:pic>
      <p:sp>
        <p:nvSpPr>
          <p:cNvPr id="13" name="Google Shape;56;p13">
            <a:extLst>
              <a:ext uri="{FF2B5EF4-FFF2-40B4-BE49-F238E27FC236}">
                <a16:creationId xmlns:a16="http://schemas.microsoft.com/office/drawing/2014/main" id="{332BF874-E0ED-F450-BCCC-47E528A469DD}"/>
              </a:ext>
            </a:extLst>
          </p:cNvPr>
          <p:cNvSpPr/>
          <p:nvPr/>
        </p:nvSpPr>
        <p:spPr>
          <a:xfrm>
            <a:off x="1380" y="1694076"/>
            <a:ext cx="2961300" cy="379200"/>
          </a:xfrm>
          <a:prstGeom prst="rect">
            <a:avLst/>
          </a:prstGeom>
          <a:solidFill>
            <a:srgbClr val="0A9A9A">
              <a:alpha val="9000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 name="Google Shape;57;p13">
            <a:extLst>
              <a:ext uri="{FF2B5EF4-FFF2-40B4-BE49-F238E27FC236}">
                <a16:creationId xmlns:a16="http://schemas.microsoft.com/office/drawing/2014/main" id="{EB7AF68D-5395-BF3D-241C-ACD95BA9250F}"/>
              </a:ext>
            </a:extLst>
          </p:cNvPr>
          <p:cNvSpPr txBox="1"/>
          <p:nvPr/>
        </p:nvSpPr>
        <p:spPr>
          <a:xfrm>
            <a:off x="73770" y="1648323"/>
            <a:ext cx="3818400" cy="3207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700" b="1" dirty="0">
                <a:solidFill>
                  <a:schemeClr val="lt1"/>
                </a:solidFill>
                <a:latin typeface="Barlow"/>
                <a:ea typeface="Barlow"/>
                <a:cs typeface="Barlow"/>
                <a:sym typeface="Barlow"/>
              </a:rPr>
              <a:t>AS A COMMUNITY MEMBER</a:t>
            </a:r>
            <a:endParaRPr sz="1700" b="1" dirty="0">
              <a:solidFill>
                <a:schemeClr val="lt1"/>
              </a:solidFill>
              <a:latin typeface="Barlow"/>
              <a:ea typeface="Barlow"/>
              <a:cs typeface="Barlow"/>
              <a:sym typeface="Barlow"/>
            </a:endParaRPr>
          </a:p>
          <a:p>
            <a:pPr marL="0" lvl="0" indent="0" algn="l" rtl="0">
              <a:spcBef>
                <a:spcPts val="0"/>
              </a:spcBef>
              <a:spcAft>
                <a:spcPts val="0"/>
              </a:spcAft>
              <a:buClr>
                <a:schemeClr val="dk1"/>
              </a:buClr>
              <a:buSzPts val="1100"/>
              <a:buFont typeface="Arial"/>
              <a:buNone/>
            </a:pPr>
            <a:endParaRPr sz="1000" b="1" i="1" dirty="0">
              <a:solidFill>
                <a:schemeClr val="lt1"/>
              </a:solidFill>
              <a:latin typeface="Barlow"/>
              <a:ea typeface="Barlow"/>
              <a:cs typeface="Barlow"/>
              <a:sym typeface="Barlow"/>
            </a:endParaRPr>
          </a:p>
          <a:p>
            <a:pPr marL="0" lvl="0" indent="0" algn="l" rtl="0">
              <a:spcBef>
                <a:spcPts val="0"/>
              </a:spcBef>
              <a:spcAft>
                <a:spcPts val="0"/>
              </a:spcAft>
              <a:buClr>
                <a:schemeClr val="dk1"/>
              </a:buClr>
              <a:buSzPts val="1100"/>
              <a:buFont typeface="Arial"/>
              <a:buNone/>
            </a:pPr>
            <a:r>
              <a:rPr lang="en" sz="1200" b="1" i="1" dirty="0">
                <a:solidFill>
                  <a:srgbClr val="FF8943"/>
                </a:solidFill>
                <a:latin typeface="Barlow"/>
                <a:ea typeface="Barlow"/>
                <a:cs typeface="Barlow"/>
                <a:sym typeface="Barlow"/>
              </a:rPr>
              <a:t>PROMOTE FREE AND FAIR ELECTIONS:</a:t>
            </a:r>
            <a:endParaRPr sz="1200" i="1" dirty="0">
              <a:solidFill>
                <a:srgbClr val="FF8943"/>
              </a:solidFill>
              <a:latin typeface="Barlow"/>
              <a:ea typeface="Barlow"/>
              <a:cs typeface="Barlow"/>
              <a:sym typeface="Barlow"/>
            </a:endParaRPr>
          </a:p>
          <a:p>
            <a:pPr marL="228600" lvl="0" indent="-190500" algn="l" rtl="0">
              <a:lnSpc>
                <a:spcPct val="100000"/>
              </a:lnSpc>
              <a:spcBef>
                <a:spcPts val="600"/>
              </a:spcBef>
              <a:spcAft>
                <a:spcPts val="0"/>
              </a:spcAft>
              <a:buClr>
                <a:schemeClr val="dk1"/>
              </a:buClr>
              <a:buSzPts val="1200"/>
              <a:buFont typeface="Barlow"/>
              <a:buChar char="●"/>
            </a:pPr>
            <a:r>
              <a:rPr lang="en" sz="1200" b="1" dirty="0">
                <a:solidFill>
                  <a:schemeClr val="dk1"/>
                </a:solidFill>
                <a:latin typeface="Barlow"/>
                <a:ea typeface="Barlow"/>
                <a:cs typeface="Barlow"/>
                <a:sym typeface="Barlow"/>
              </a:rPr>
              <a:t>Sign up to be a poll worker at your local </a:t>
            </a:r>
            <a:br>
              <a:rPr lang="en" sz="1200" b="1" dirty="0">
                <a:solidFill>
                  <a:schemeClr val="dk1"/>
                </a:solidFill>
                <a:latin typeface="Barlow"/>
                <a:ea typeface="Barlow"/>
                <a:cs typeface="Barlow"/>
                <a:sym typeface="Barlow"/>
              </a:rPr>
            </a:br>
            <a:r>
              <a:rPr lang="en" sz="1200" b="1" dirty="0">
                <a:solidFill>
                  <a:schemeClr val="dk1"/>
                </a:solidFill>
                <a:latin typeface="Barlow"/>
                <a:ea typeface="Barlow"/>
                <a:cs typeface="Barlow"/>
                <a:sym typeface="Barlow"/>
              </a:rPr>
              <a:t>election office. </a:t>
            </a:r>
            <a:r>
              <a:rPr lang="en" sz="1200" dirty="0">
                <a:solidFill>
                  <a:schemeClr val="dk1"/>
                </a:solidFill>
                <a:latin typeface="Barlow"/>
                <a:ea typeface="Barlow"/>
                <a:cs typeface="Barlow"/>
                <a:sym typeface="Barlow"/>
              </a:rPr>
              <a:t>Or go to</a:t>
            </a:r>
            <a:r>
              <a:rPr lang="en" sz="1200" b="1" dirty="0">
                <a:solidFill>
                  <a:schemeClr val="dk1"/>
                </a:solidFill>
                <a:latin typeface="Barlow"/>
                <a:ea typeface="Barlow"/>
                <a:cs typeface="Barlow"/>
                <a:sym typeface="Barlow"/>
              </a:rPr>
              <a:t> </a:t>
            </a:r>
            <a:r>
              <a:rPr lang="en" sz="1200" u="sng" dirty="0">
                <a:solidFill>
                  <a:schemeClr val="dk1"/>
                </a:solidFill>
                <a:latin typeface="Barlow SemiBold"/>
                <a:ea typeface="Barlow SemiBold"/>
                <a:cs typeface="Barlow SemiBold"/>
                <a:sym typeface="Barlow SemiBold"/>
                <a:hlinkClick r:id="rId3">
                  <a:extLst>
                    <a:ext uri="{A12FA001-AC4F-418D-AE19-62706E023703}">
                      <ahyp:hlinkClr xmlns:ahyp="http://schemas.microsoft.com/office/drawing/2018/hyperlinkcolor" val="tx"/>
                    </a:ext>
                  </a:extLst>
                </a:hlinkClick>
              </a:rPr>
              <a:t>powerthepolls.org</a:t>
            </a:r>
            <a:r>
              <a:rPr lang="en" sz="1200" dirty="0">
                <a:solidFill>
                  <a:schemeClr val="dk1"/>
                </a:solidFill>
                <a:latin typeface="Barlow"/>
                <a:ea typeface="Barlow"/>
                <a:cs typeface="Barlow"/>
                <a:sym typeface="Barlow"/>
              </a:rPr>
              <a:t>.</a:t>
            </a:r>
            <a:r>
              <a:rPr lang="en" sz="1200" dirty="0">
                <a:solidFill>
                  <a:srgbClr val="0DC9C9"/>
                </a:solidFill>
                <a:latin typeface="Barlow"/>
                <a:ea typeface="Barlow"/>
                <a:cs typeface="Barlow"/>
                <a:sym typeface="Barlow"/>
              </a:rPr>
              <a:t> </a:t>
            </a:r>
            <a:br>
              <a:rPr lang="en" sz="1200" dirty="0">
                <a:solidFill>
                  <a:srgbClr val="0DC9C9"/>
                </a:solidFill>
                <a:latin typeface="Barlow"/>
                <a:ea typeface="Barlow"/>
                <a:cs typeface="Barlow"/>
                <a:sym typeface="Barlow"/>
              </a:rPr>
            </a:br>
            <a:r>
              <a:rPr lang="en" sz="1200" dirty="0">
                <a:solidFill>
                  <a:schemeClr val="dk1"/>
                </a:solidFill>
                <a:latin typeface="Barlow"/>
                <a:ea typeface="Barlow"/>
                <a:cs typeface="Barlow"/>
                <a:sym typeface="Barlow"/>
              </a:rPr>
              <a:t>Almost every election office needs them.</a:t>
            </a:r>
            <a:endParaRPr sz="1200" dirty="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Barlow"/>
              <a:buChar char="●"/>
            </a:pPr>
            <a:r>
              <a:rPr lang="en" sz="1200" b="1" dirty="0">
                <a:solidFill>
                  <a:schemeClr val="dk1"/>
                </a:solidFill>
                <a:latin typeface="Barlow"/>
                <a:ea typeface="Barlow"/>
                <a:cs typeface="Barlow"/>
                <a:sym typeface="Barlow"/>
              </a:rPr>
              <a:t>Be an observer at the polls or a ballot </a:t>
            </a:r>
            <a:br>
              <a:rPr lang="en" sz="1200" b="1" dirty="0">
                <a:solidFill>
                  <a:schemeClr val="dk1"/>
                </a:solidFill>
                <a:latin typeface="Barlow"/>
                <a:ea typeface="Barlow"/>
                <a:cs typeface="Barlow"/>
                <a:sym typeface="Barlow"/>
              </a:rPr>
            </a:br>
            <a:r>
              <a:rPr lang="en" sz="1200" b="1" dirty="0">
                <a:solidFill>
                  <a:schemeClr val="dk1"/>
                </a:solidFill>
                <a:latin typeface="Barlow"/>
                <a:ea typeface="Barlow"/>
                <a:cs typeface="Barlow"/>
                <a:sym typeface="Barlow"/>
              </a:rPr>
              <a:t>counting location. </a:t>
            </a:r>
            <a:r>
              <a:rPr lang="en" sz="1200" dirty="0">
                <a:solidFill>
                  <a:schemeClr val="dk1"/>
                </a:solidFill>
                <a:latin typeface="Barlow"/>
                <a:ea typeface="Barlow"/>
                <a:cs typeface="Barlow"/>
                <a:sym typeface="Barlow"/>
              </a:rPr>
              <a:t>Observers are often appointed by a campaign or political party to monitor the voting process.</a:t>
            </a:r>
            <a:endParaRPr sz="1200" dirty="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Barlow"/>
              <a:buChar char="●"/>
            </a:pPr>
            <a:r>
              <a:rPr lang="en" sz="1200" b="1" dirty="0">
                <a:solidFill>
                  <a:schemeClr val="dk1"/>
                </a:solidFill>
                <a:latin typeface="Barlow"/>
                <a:ea typeface="Barlow"/>
                <a:cs typeface="Barlow"/>
                <a:sym typeface="Barlow"/>
              </a:rPr>
              <a:t>Watch pre-election testing of voting machines or post-election audits.</a:t>
            </a:r>
            <a:r>
              <a:rPr lang="en" sz="1200" dirty="0">
                <a:solidFill>
                  <a:schemeClr val="dk1"/>
                </a:solidFill>
                <a:latin typeface="Barlow"/>
                <a:ea typeface="Barlow"/>
                <a:cs typeface="Barlow"/>
                <a:sym typeface="Barlow"/>
              </a:rPr>
              <a:t> Contact your local election office to see if they allow this. Some also give tours. </a:t>
            </a:r>
            <a:endParaRPr sz="1200" dirty="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Barlow"/>
              <a:buChar char="●"/>
            </a:pPr>
            <a:r>
              <a:rPr lang="en" sz="1200" b="1" dirty="0">
                <a:solidFill>
                  <a:schemeClr val="dk1"/>
                </a:solidFill>
                <a:latin typeface="Barlow"/>
                <a:ea typeface="Barlow"/>
                <a:cs typeface="Barlow"/>
                <a:sym typeface="Barlow"/>
              </a:rPr>
              <a:t>Engage with local government officials on</a:t>
            </a:r>
            <a:br>
              <a:rPr lang="en" sz="1200" b="1" dirty="0">
                <a:solidFill>
                  <a:schemeClr val="dk1"/>
                </a:solidFill>
                <a:latin typeface="Barlow"/>
                <a:ea typeface="Barlow"/>
                <a:cs typeface="Barlow"/>
                <a:sym typeface="Barlow"/>
              </a:rPr>
            </a:br>
            <a:r>
              <a:rPr lang="en" sz="1200" b="1" dirty="0">
                <a:solidFill>
                  <a:schemeClr val="dk1"/>
                </a:solidFill>
                <a:latin typeface="Barlow"/>
                <a:ea typeface="Barlow"/>
                <a:cs typeface="Barlow"/>
                <a:sym typeface="Barlow"/>
              </a:rPr>
              <a:t>how elections are run. </a:t>
            </a:r>
            <a:r>
              <a:rPr lang="en" sz="1200" dirty="0">
                <a:solidFill>
                  <a:schemeClr val="dk1"/>
                </a:solidFill>
                <a:latin typeface="Barlow"/>
                <a:ea typeface="Barlow"/>
                <a:cs typeface="Barlow"/>
                <a:sym typeface="Barlow"/>
              </a:rPr>
              <a:t>Go to public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meetings. Express your opinion.</a:t>
            </a:r>
            <a:endParaRPr sz="1200" dirty="0">
              <a:solidFill>
                <a:schemeClr val="dk1"/>
              </a:solidFill>
              <a:latin typeface="Barlow"/>
              <a:ea typeface="Barlow"/>
              <a:cs typeface="Barlow"/>
              <a:sym typeface="Barlow"/>
            </a:endParaRPr>
          </a:p>
          <a:p>
            <a:pPr marL="0" lvl="0" indent="0" algn="l" rtl="0">
              <a:lnSpc>
                <a:spcPct val="100000"/>
              </a:lnSpc>
              <a:spcBef>
                <a:spcPts val="300"/>
              </a:spcBef>
              <a:spcAft>
                <a:spcPts val="500"/>
              </a:spcAft>
              <a:buNone/>
            </a:pPr>
            <a:endParaRPr sz="1200" dirty="0">
              <a:solidFill>
                <a:schemeClr val="lt1"/>
              </a:solidFill>
              <a:latin typeface="Barlow"/>
              <a:ea typeface="Barlow"/>
              <a:cs typeface="Barlow"/>
              <a:sym typeface="Barlow"/>
            </a:endParaRPr>
          </a:p>
        </p:txBody>
      </p:sp>
      <p:sp>
        <p:nvSpPr>
          <p:cNvPr id="17" name="Google Shape;60;p13">
            <a:extLst>
              <a:ext uri="{FF2B5EF4-FFF2-40B4-BE49-F238E27FC236}">
                <a16:creationId xmlns:a16="http://schemas.microsoft.com/office/drawing/2014/main" id="{4E341452-E943-BB07-BC2A-449298275C23}"/>
              </a:ext>
            </a:extLst>
          </p:cNvPr>
          <p:cNvSpPr txBox="1"/>
          <p:nvPr/>
        </p:nvSpPr>
        <p:spPr>
          <a:xfrm>
            <a:off x="3211719" y="4314506"/>
            <a:ext cx="4353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dirty="0">
                <a:solidFill>
                  <a:srgbClr val="FF8943"/>
                </a:solidFill>
                <a:latin typeface="Barlow Black"/>
                <a:ea typeface="Barlow Black"/>
                <a:cs typeface="Barlow Black"/>
                <a:sym typeface="Barlow Black"/>
              </a:rPr>
              <a:t>4</a:t>
            </a:r>
            <a:endParaRPr sz="3600" dirty="0">
              <a:solidFill>
                <a:srgbClr val="FF8943"/>
              </a:solidFill>
              <a:latin typeface="Barlow Black"/>
              <a:ea typeface="Barlow Black"/>
              <a:cs typeface="Barlow Black"/>
              <a:sym typeface="Barlow Black"/>
            </a:endParaRPr>
          </a:p>
        </p:txBody>
      </p:sp>
      <p:sp>
        <p:nvSpPr>
          <p:cNvPr id="19" name="Google Shape;61;p13">
            <a:extLst>
              <a:ext uri="{FF2B5EF4-FFF2-40B4-BE49-F238E27FC236}">
                <a16:creationId xmlns:a16="http://schemas.microsoft.com/office/drawing/2014/main" id="{046D5C9C-8A6C-5135-DCF5-A91F582144FF}"/>
              </a:ext>
            </a:extLst>
          </p:cNvPr>
          <p:cNvSpPr/>
          <p:nvPr/>
        </p:nvSpPr>
        <p:spPr>
          <a:xfrm rot="5400000">
            <a:off x="3601242" y="4634675"/>
            <a:ext cx="198000" cy="166200"/>
          </a:xfrm>
          <a:prstGeom prst="triangle">
            <a:avLst>
              <a:gd name="adj" fmla="val 50000"/>
            </a:avLst>
          </a:prstGeom>
          <a:solidFill>
            <a:srgbClr val="FF894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 name="Google Shape;76;p13">
            <a:extLst>
              <a:ext uri="{FF2B5EF4-FFF2-40B4-BE49-F238E27FC236}">
                <a16:creationId xmlns:a16="http://schemas.microsoft.com/office/drawing/2014/main" id="{BFDEE063-DAE9-B4FE-4F62-9CB4E0CAA135}"/>
              </a:ext>
            </a:extLst>
          </p:cNvPr>
          <p:cNvSpPr txBox="1"/>
          <p:nvPr/>
        </p:nvSpPr>
        <p:spPr>
          <a:xfrm>
            <a:off x="3126009" y="2762044"/>
            <a:ext cx="777000" cy="37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i="1">
                <a:solidFill>
                  <a:srgbClr val="0DC9C9"/>
                </a:solidFill>
                <a:latin typeface="Barlow ExtraBold"/>
                <a:ea typeface="Barlow ExtraBold"/>
                <a:cs typeface="Barlow ExtraBold"/>
                <a:sym typeface="Barlow ExtraBold"/>
              </a:rPr>
              <a:t>Sign up</a:t>
            </a:r>
            <a:endParaRPr sz="800" i="1">
              <a:solidFill>
                <a:srgbClr val="0DC9C9"/>
              </a:solidFill>
              <a:latin typeface="Barlow ExtraBold"/>
              <a:ea typeface="Barlow ExtraBold"/>
              <a:cs typeface="Barlow ExtraBold"/>
              <a:sym typeface="Barlow ExtraBold"/>
            </a:endParaRPr>
          </a:p>
        </p:txBody>
      </p:sp>
      <p:pic>
        <p:nvPicPr>
          <p:cNvPr id="23" name="Google Shape;77;p13" title="qr-code (46).png">
            <a:extLst>
              <a:ext uri="{FF2B5EF4-FFF2-40B4-BE49-F238E27FC236}">
                <a16:creationId xmlns:a16="http://schemas.microsoft.com/office/drawing/2014/main" id="{4BD15013-BA33-DA28-A549-6A1D22AC71BB}"/>
              </a:ext>
            </a:extLst>
          </p:cNvPr>
          <p:cNvPicPr preferRelativeResize="0"/>
          <p:nvPr/>
        </p:nvPicPr>
        <p:blipFill>
          <a:blip r:embed="rId4">
            <a:alphaModFix/>
          </a:blip>
          <a:stretch>
            <a:fillRect/>
          </a:stretch>
        </p:blipFill>
        <p:spPr>
          <a:xfrm>
            <a:off x="3285908" y="2367498"/>
            <a:ext cx="457201" cy="457201"/>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sp>
        <p:nvSpPr>
          <p:cNvPr id="25" name="Google Shape;112;p14">
            <a:extLst>
              <a:ext uri="{FF2B5EF4-FFF2-40B4-BE49-F238E27FC236}">
                <a16:creationId xmlns:a16="http://schemas.microsoft.com/office/drawing/2014/main" id="{108F5A8A-30FE-BB25-3E7B-E7DF4B9BB5C0}"/>
              </a:ext>
            </a:extLst>
          </p:cNvPr>
          <p:cNvSpPr txBox="1"/>
          <p:nvPr/>
        </p:nvSpPr>
        <p:spPr>
          <a:xfrm>
            <a:off x="4094844" y="157725"/>
            <a:ext cx="3656700" cy="4305600"/>
          </a:xfrm>
          <a:prstGeom prst="rect">
            <a:avLst/>
          </a:prstGeom>
          <a:noFill/>
          <a:ln>
            <a:noFill/>
          </a:ln>
        </p:spPr>
        <p:txBody>
          <a:bodyPr spcFirstLastPara="1" wrap="square" lIns="91425" tIns="91425" rIns="0" bIns="91425" anchor="t" anchorCtr="0">
            <a:noAutofit/>
          </a:bodyPr>
          <a:lstStyle/>
          <a:p>
            <a:pPr marL="228600" lvl="0" indent="-133350" algn="l" rtl="0">
              <a:spcBef>
                <a:spcPts val="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Learn how the voting process is supposed to work </a:t>
            </a:r>
            <a:r>
              <a:rPr lang="en" sz="1200">
                <a:solidFill>
                  <a:schemeClr val="dk1"/>
                </a:solidFill>
                <a:latin typeface="Barlow"/>
                <a:ea typeface="Barlow"/>
                <a:cs typeface="Barlow"/>
                <a:sym typeface="Barlow"/>
              </a:rPr>
              <a:t>so you can know if something is going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wrong and how to report problems.</a:t>
            </a:r>
            <a:endParaRPr sz="1200">
              <a:solidFill>
                <a:schemeClr val="dk1"/>
              </a:solidFill>
              <a:latin typeface="Barlow"/>
              <a:ea typeface="Barlow"/>
              <a:cs typeface="Barlow"/>
              <a:sym typeface="Barlow"/>
            </a:endParaRPr>
          </a:p>
          <a:p>
            <a:pPr marL="228600" lvl="0" indent="-133350" algn="l" rtl="0">
              <a:spcBef>
                <a:spcPts val="5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Keep up with election news and know </a:t>
            </a:r>
            <a:br>
              <a:rPr lang="en" sz="1200" b="1">
                <a:solidFill>
                  <a:schemeClr val="dk1"/>
                </a:solidFill>
                <a:latin typeface="Barlow"/>
                <a:ea typeface="Barlow"/>
                <a:cs typeface="Barlow"/>
                <a:sym typeface="Barlow"/>
              </a:rPr>
            </a:br>
            <a:r>
              <a:rPr lang="en" sz="1200" b="1">
                <a:solidFill>
                  <a:schemeClr val="dk1"/>
                </a:solidFill>
                <a:latin typeface="Barlow"/>
                <a:ea typeface="Barlow"/>
                <a:cs typeface="Barlow"/>
                <a:sym typeface="Barlow"/>
              </a:rPr>
              <a:t>which media sources you can trust.</a:t>
            </a:r>
            <a:r>
              <a:rPr lang="en" sz="1200">
                <a:solidFill>
                  <a:schemeClr val="dk1"/>
                </a:solidFill>
                <a:latin typeface="Barlow"/>
                <a:ea typeface="Barlow"/>
                <a:cs typeface="Barlow"/>
                <a:sym typeface="Barlow"/>
              </a:rPr>
              <a:t> Be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wary of information from unknown in-</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dividuals. The closer an election is the more likely you will encounter rumors and false information.</a:t>
            </a:r>
            <a:endParaRPr sz="1200">
              <a:solidFill>
                <a:schemeClr val="dk1"/>
              </a:solidFill>
              <a:highlight>
                <a:srgbClr val="EBF5BA"/>
              </a:highlight>
              <a:latin typeface="Barlow"/>
              <a:ea typeface="Barlow"/>
              <a:cs typeface="Barlow"/>
              <a:sym typeface="Barlow"/>
            </a:endParaRPr>
          </a:p>
          <a:p>
            <a:pPr marL="228600" lvl="0" indent="-133350" algn="l" rtl="0">
              <a:spcBef>
                <a:spcPts val="5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Share what you learn with friends and neighbors. </a:t>
            </a:r>
            <a:r>
              <a:rPr lang="en" sz="1200">
                <a:solidFill>
                  <a:schemeClr val="dk1"/>
                </a:solidFill>
                <a:latin typeface="Barlow"/>
                <a:ea typeface="Barlow"/>
                <a:cs typeface="Barlow"/>
                <a:sym typeface="Barlow"/>
              </a:rPr>
              <a:t>Encourage them to check their registration</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and make a plan to vote. </a:t>
            </a:r>
            <a:endParaRPr sz="1200">
              <a:solidFill>
                <a:schemeClr val="dk1"/>
              </a:solidFill>
              <a:latin typeface="Barlow"/>
              <a:ea typeface="Barlow"/>
              <a:cs typeface="Barlow"/>
              <a:sym typeface="Barlow"/>
            </a:endParaRPr>
          </a:p>
          <a:p>
            <a:pPr marL="228600" lvl="0" indent="-133350" algn="l" rtl="0">
              <a:spcBef>
                <a:spcPts val="5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Build coalitions with others in your community </a:t>
            </a:r>
            <a:r>
              <a:rPr lang="en" sz="1200">
                <a:solidFill>
                  <a:schemeClr val="dk1"/>
                </a:solidFill>
                <a:latin typeface="Barlow"/>
                <a:ea typeface="Barlow"/>
                <a:cs typeface="Barlow"/>
                <a:sym typeface="Barlow"/>
              </a:rPr>
              <a:t>— perhaps at your church, school or neighborhood association — to discuss how elections are run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and votes protected.</a:t>
            </a:r>
            <a:endParaRPr sz="1200">
              <a:solidFill>
                <a:schemeClr val="dk1"/>
              </a:solidFill>
              <a:latin typeface="Barlow"/>
              <a:ea typeface="Barlow"/>
              <a:cs typeface="Barlow"/>
              <a:sym typeface="Barlow"/>
            </a:endParaRPr>
          </a:p>
          <a:p>
            <a:pPr marL="228600" lvl="0" indent="-133350" algn="l" rtl="0">
              <a:spcBef>
                <a:spcPts val="500"/>
              </a:spcBef>
              <a:spcAft>
                <a:spcPts val="500"/>
              </a:spcAft>
              <a:buClr>
                <a:schemeClr val="dk1"/>
              </a:buClr>
              <a:buSzPts val="1200"/>
              <a:buFont typeface="Helvetica Neue"/>
              <a:buChar char="●"/>
            </a:pPr>
            <a:r>
              <a:rPr lang="en" sz="1200" b="1">
                <a:solidFill>
                  <a:schemeClr val="dk1"/>
                </a:solidFill>
                <a:latin typeface="Barlow"/>
                <a:ea typeface="Barlow"/>
                <a:cs typeface="Barlow"/>
                <a:sym typeface="Barlow"/>
              </a:rPr>
              <a:t>Speak out if you believe election officials and </a:t>
            </a:r>
            <a:br>
              <a:rPr lang="en" sz="1200" b="1">
                <a:solidFill>
                  <a:schemeClr val="dk1"/>
                </a:solidFill>
                <a:latin typeface="Barlow"/>
                <a:ea typeface="Barlow"/>
                <a:cs typeface="Barlow"/>
                <a:sym typeface="Barlow"/>
              </a:rPr>
            </a:br>
            <a:r>
              <a:rPr lang="en" sz="1200" b="1">
                <a:solidFill>
                  <a:schemeClr val="dk1"/>
                </a:solidFill>
                <a:latin typeface="Barlow"/>
                <a:ea typeface="Barlow"/>
                <a:cs typeface="Barlow"/>
                <a:sym typeface="Barlow"/>
              </a:rPr>
              <a:t>the voting process are unfairly attacked. </a:t>
            </a:r>
            <a:r>
              <a:rPr lang="en" sz="1200">
                <a:solidFill>
                  <a:schemeClr val="dk1"/>
                </a:solidFill>
                <a:latin typeface="Barlow"/>
                <a:ea typeface="Barlow"/>
                <a:cs typeface="Barlow"/>
                <a:sym typeface="Barlow"/>
              </a:rPr>
              <a:t>Write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a letter to the editor or call in to a radio show.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Post your comments on social media. </a:t>
            </a:r>
            <a:endParaRPr sz="1200">
              <a:solidFill>
                <a:schemeClr val="dk1"/>
              </a:solidFill>
              <a:latin typeface="Barlow"/>
              <a:ea typeface="Barlow"/>
              <a:cs typeface="Barlow"/>
              <a:sym typeface="Barlow"/>
            </a:endParaRPr>
          </a:p>
        </p:txBody>
      </p:sp>
      <p:sp>
        <p:nvSpPr>
          <p:cNvPr id="27" name="Google Shape;115;p14">
            <a:extLst>
              <a:ext uri="{FF2B5EF4-FFF2-40B4-BE49-F238E27FC236}">
                <a16:creationId xmlns:a16="http://schemas.microsoft.com/office/drawing/2014/main" id="{CB6D1119-44E9-BAAD-9763-FA5FE4AEB262}"/>
              </a:ext>
            </a:extLst>
          </p:cNvPr>
          <p:cNvSpPr txBox="1"/>
          <p:nvPr/>
        </p:nvSpPr>
        <p:spPr>
          <a:xfrm>
            <a:off x="7228986" y="4314506"/>
            <a:ext cx="2844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dirty="0">
                <a:solidFill>
                  <a:srgbClr val="FF8943"/>
                </a:solidFill>
                <a:latin typeface="Barlow Black"/>
                <a:ea typeface="Barlow Black"/>
                <a:cs typeface="Barlow Black"/>
                <a:sym typeface="Barlow Black"/>
              </a:rPr>
              <a:t>5</a:t>
            </a:r>
            <a:endParaRPr sz="3600" dirty="0">
              <a:solidFill>
                <a:srgbClr val="FF8943"/>
              </a:solidFill>
              <a:latin typeface="Barlow Black"/>
              <a:ea typeface="Barlow Black"/>
              <a:cs typeface="Barlow Black"/>
              <a:sym typeface="Barlow Black"/>
            </a:endParaRPr>
          </a:p>
        </p:txBody>
      </p:sp>
      <p:sp>
        <p:nvSpPr>
          <p:cNvPr id="29" name="Google Shape;123;p14">
            <a:extLst>
              <a:ext uri="{FF2B5EF4-FFF2-40B4-BE49-F238E27FC236}">
                <a16:creationId xmlns:a16="http://schemas.microsoft.com/office/drawing/2014/main" id="{CF3DC02D-EBA4-1524-C060-C93D0494E6CB}"/>
              </a:ext>
            </a:extLst>
          </p:cNvPr>
          <p:cNvSpPr/>
          <p:nvPr/>
        </p:nvSpPr>
        <p:spPr>
          <a:xfrm>
            <a:off x="3918858" y="-25214"/>
            <a:ext cx="274200" cy="5105100"/>
          </a:xfrm>
          <a:prstGeom prst="rect">
            <a:avLst/>
          </a:prstGeom>
          <a:solidFill>
            <a:srgbClr val="FF894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31" name="Google Shape;124;p14" title="qr-code (36).png">
            <a:extLst>
              <a:ext uri="{FF2B5EF4-FFF2-40B4-BE49-F238E27FC236}">
                <a16:creationId xmlns:a16="http://schemas.microsoft.com/office/drawing/2014/main" id="{743F0D41-A1BD-9398-7F81-5709880543B1}"/>
              </a:ext>
            </a:extLst>
          </p:cNvPr>
          <p:cNvPicPr preferRelativeResize="0"/>
          <p:nvPr/>
        </p:nvPicPr>
        <p:blipFill>
          <a:blip r:embed="rId5">
            <a:alphaModFix/>
          </a:blip>
          <a:stretch>
            <a:fillRect/>
          </a:stretch>
        </p:blipFill>
        <p:spPr>
          <a:xfrm>
            <a:off x="7170958" y="759861"/>
            <a:ext cx="457200" cy="457200"/>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sp>
        <p:nvSpPr>
          <p:cNvPr id="33" name="Google Shape;110;p14">
            <a:extLst>
              <a:ext uri="{FF2B5EF4-FFF2-40B4-BE49-F238E27FC236}">
                <a16:creationId xmlns:a16="http://schemas.microsoft.com/office/drawing/2014/main" id="{88673103-188B-9E8D-7DBB-B38299ABF439}"/>
              </a:ext>
            </a:extLst>
          </p:cNvPr>
          <p:cNvSpPr/>
          <p:nvPr/>
        </p:nvSpPr>
        <p:spPr>
          <a:xfrm>
            <a:off x="15753" y="5156548"/>
            <a:ext cx="2694600" cy="379200"/>
          </a:xfrm>
          <a:prstGeom prst="rect">
            <a:avLst/>
          </a:prstGeom>
          <a:solidFill>
            <a:srgbClr val="0A9A9A">
              <a:alpha val="9000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5" name="Google Shape;111;p14">
            <a:extLst>
              <a:ext uri="{FF2B5EF4-FFF2-40B4-BE49-F238E27FC236}">
                <a16:creationId xmlns:a16="http://schemas.microsoft.com/office/drawing/2014/main" id="{C6F6CDD5-9DEE-FB3E-0E38-B94BB3789F00}"/>
              </a:ext>
            </a:extLst>
          </p:cNvPr>
          <p:cNvSpPr txBox="1"/>
          <p:nvPr/>
        </p:nvSpPr>
        <p:spPr>
          <a:xfrm>
            <a:off x="101678" y="5156999"/>
            <a:ext cx="3822900" cy="4305600"/>
          </a:xfrm>
          <a:prstGeom prst="rect">
            <a:avLst/>
          </a:prstGeom>
          <a:noFill/>
          <a:ln>
            <a:noFill/>
          </a:ln>
        </p:spPr>
        <p:txBody>
          <a:bodyPr spcFirstLastPara="1" wrap="square" lIns="91425" tIns="91425" rIns="91425" bIns="91425" anchor="t" anchorCtr="0">
            <a:noAutofit/>
          </a:bodyPr>
          <a:lstStyle/>
          <a:p>
            <a:pPr marL="0" lvl="0" indent="0" algn="l" rtl="0">
              <a:lnSpc>
                <a:spcPct val="95000"/>
              </a:lnSpc>
              <a:spcBef>
                <a:spcPts val="0"/>
              </a:spcBef>
              <a:spcAft>
                <a:spcPts val="0"/>
              </a:spcAft>
              <a:buNone/>
            </a:pPr>
            <a:r>
              <a:rPr lang="en" sz="1600" b="1">
                <a:solidFill>
                  <a:schemeClr val="lt1"/>
                </a:solidFill>
                <a:latin typeface="Barlow"/>
                <a:ea typeface="Barlow"/>
                <a:cs typeface="Barlow"/>
                <a:sym typeface="Barlow"/>
              </a:rPr>
              <a:t>AS AN AMERICAN CITIZEN</a:t>
            </a:r>
            <a:endParaRPr sz="1000" b="1">
              <a:solidFill>
                <a:schemeClr val="lt1"/>
              </a:solidFill>
              <a:latin typeface="Barlow"/>
              <a:ea typeface="Barlow"/>
              <a:cs typeface="Barlow"/>
              <a:sym typeface="Barlow"/>
            </a:endParaRPr>
          </a:p>
          <a:p>
            <a:pPr marL="0" lvl="0" indent="0" algn="l" rtl="0">
              <a:lnSpc>
                <a:spcPct val="95000"/>
              </a:lnSpc>
              <a:spcBef>
                <a:spcPts val="0"/>
              </a:spcBef>
              <a:spcAft>
                <a:spcPts val="0"/>
              </a:spcAft>
              <a:buNone/>
            </a:pPr>
            <a:endParaRPr sz="1000" b="1">
              <a:solidFill>
                <a:schemeClr val="lt1"/>
              </a:solidFill>
              <a:latin typeface="Barlow"/>
              <a:ea typeface="Barlow"/>
              <a:cs typeface="Barlow"/>
              <a:sym typeface="Barlow"/>
            </a:endParaRPr>
          </a:p>
          <a:p>
            <a:pPr marL="0" lvl="0" indent="0" algn="l" rtl="0">
              <a:lnSpc>
                <a:spcPct val="95000"/>
              </a:lnSpc>
              <a:spcBef>
                <a:spcPts val="0"/>
              </a:spcBef>
              <a:spcAft>
                <a:spcPts val="0"/>
              </a:spcAft>
              <a:buClr>
                <a:schemeClr val="dk1"/>
              </a:buClr>
              <a:buSzPts val="1100"/>
              <a:buFont typeface="Arial"/>
              <a:buNone/>
            </a:pPr>
            <a:r>
              <a:rPr lang="en" sz="1200" b="1" i="1">
                <a:solidFill>
                  <a:srgbClr val="FF8943"/>
                </a:solidFill>
                <a:latin typeface="Barlow"/>
                <a:ea typeface="Barlow"/>
                <a:cs typeface="Barlow"/>
                <a:sym typeface="Barlow"/>
              </a:rPr>
              <a:t>SUPPORT VOTING RIGHTS:</a:t>
            </a:r>
            <a:endParaRPr sz="1200">
              <a:solidFill>
                <a:schemeClr val="dk1"/>
              </a:solidFill>
              <a:latin typeface="Barlow"/>
              <a:ea typeface="Barlow"/>
              <a:cs typeface="Barlow"/>
              <a:sym typeface="Barlow"/>
            </a:endParaRPr>
          </a:p>
          <a:p>
            <a:pPr marL="285750" lvl="0" indent="-247650" algn="l" rtl="0">
              <a:lnSpc>
                <a:spcPct val="100000"/>
              </a:lnSpc>
              <a:spcBef>
                <a:spcPts val="5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Stay informed about what Congress, top election officials and state legislatures are doing</a:t>
            </a:r>
            <a:r>
              <a:rPr lang="en" sz="1200">
                <a:solidFill>
                  <a:schemeClr val="dk1"/>
                </a:solidFill>
                <a:latin typeface="Barlow"/>
                <a:ea typeface="Barlow"/>
                <a:cs typeface="Barlow"/>
                <a:sym typeface="Barlow"/>
              </a:rPr>
              <a:t> to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impact how elections are run. Check</a:t>
            </a:r>
            <a:r>
              <a:rPr lang="en" sz="1200">
                <a:solidFill>
                  <a:schemeClr val="lt1"/>
                </a:solidFill>
                <a:latin typeface="Barlow"/>
                <a:ea typeface="Barlow"/>
                <a:cs typeface="Barlow"/>
                <a:sym typeface="Barlow"/>
              </a:rPr>
              <a:t> </a:t>
            </a:r>
            <a:r>
              <a:rPr lang="en" sz="1200" u="sng">
                <a:solidFill>
                  <a:schemeClr val="dk1"/>
                </a:solidFill>
                <a:latin typeface="Barlow SemiBold"/>
                <a:ea typeface="Barlow SemiBold"/>
                <a:cs typeface="Barlow SemiBold"/>
                <a:sym typeface="Barlow SemiBold"/>
                <a:hlinkClick r:id="rId6">
                  <a:extLst>
                    <a:ext uri="{A12FA001-AC4F-418D-AE19-62706E023703}">
                      <ahyp:hlinkClr xmlns:ahyp="http://schemas.microsoft.com/office/drawing/2018/hyperlinkcolor" val="tx"/>
                    </a:ext>
                  </a:extLst>
                </a:hlinkClick>
              </a:rPr>
              <a:t>Votebeat.org</a:t>
            </a:r>
            <a:r>
              <a:rPr lang="en" sz="1200">
                <a:solidFill>
                  <a:schemeClr val="dk1"/>
                </a:solidFill>
                <a:latin typeface="Barlow"/>
                <a:ea typeface="Barlow"/>
                <a:cs typeface="Barlow"/>
                <a:sym typeface="Barlow"/>
              </a:rPr>
              <a:t> and </a:t>
            </a:r>
            <a:r>
              <a:rPr lang="en" sz="1200" u="sng">
                <a:solidFill>
                  <a:schemeClr val="dk1"/>
                </a:solidFill>
                <a:latin typeface="Barlow SemiBold"/>
                <a:ea typeface="Barlow SemiBold"/>
                <a:cs typeface="Barlow SemiBold"/>
                <a:sym typeface="Barlow SemiBold"/>
                <a:hlinkClick r:id="rId7">
                  <a:extLst>
                    <a:ext uri="{A12FA001-AC4F-418D-AE19-62706E023703}">
                      <ahyp:hlinkClr xmlns:ahyp="http://schemas.microsoft.com/office/drawing/2018/hyperlinkcolor" val="tx"/>
                    </a:ext>
                  </a:extLst>
                </a:hlinkClick>
              </a:rPr>
              <a:t>electionline.org</a:t>
            </a:r>
            <a:r>
              <a:rPr lang="en" sz="1200">
                <a:solidFill>
                  <a:schemeClr val="dk1"/>
                </a:solidFill>
                <a:latin typeface="Barlow"/>
                <a:ea typeface="Barlow"/>
                <a:cs typeface="Barlow"/>
                <a:sym typeface="Barlow"/>
              </a:rPr>
              <a:t>. Contact lawmakers and express your opinions on pending legislation.  </a:t>
            </a:r>
            <a:endParaRPr sz="1200" b="1">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Keep up with the latest legal action</a:t>
            </a:r>
            <a:r>
              <a:rPr lang="en" sz="1200">
                <a:solidFill>
                  <a:schemeClr val="dk1"/>
                </a:solidFill>
                <a:latin typeface="Barlow"/>
                <a:ea typeface="Barlow"/>
                <a:cs typeface="Barlow"/>
                <a:sym typeface="Barlow"/>
              </a:rPr>
              <a:t>.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Many disagreements about how elections</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are run end up in court, often at the last</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minute. This could affect how you cast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your ballot and whether it will count.</a:t>
            </a:r>
            <a:endParaRPr sz="1200">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Counter unjustified efforts to undermine public confidence in elections by speaking out.</a:t>
            </a:r>
            <a:r>
              <a:rPr lang="en" sz="1200">
                <a:solidFill>
                  <a:schemeClr val="dk1"/>
                </a:solidFill>
                <a:latin typeface="Barlow"/>
                <a:ea typeface="Barlow"/>
                <a:cs typeface="Barlow"/>
                <a:sym typeface="Barlow"/>
              </a:rPr>
              <a:t> If you believe voting is accurate and fair, say so publicly. Share your thoughts with people you know and those influencing the debate.</a:t>
            </a:r>
            <a:endParaRPr sz="1200">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Barlow"/>
              <a:buChar char="●"/>
            </a:pPr>
            <a:r>
              <a:rPr lang="en" sz="1200" b="1">
                <a:solidFill>
                  <a:schemeClr val="dk1"/>
                </a:solidFill>
                <a:latin typeface="Barlow"/>
                <a:ea typeface="Barlow"/>
                <a:cs typeface="Barlow"/>
                <a:sym typeface="Barlow"/>
              </a:rPr>
              <a:t>Consider providing financial support</a:t>
            </a:r>
            <a:r>
              <a:rPr lang="en" sz="1200">
                <a:solidFill>
                  <a:schemeClr val="dk1"/>
                </a:solidFill>
                <a:latin typeface="Barlow"/>
                <a:ea typeface="Barlow"/>
                <a:cs typeface="Barlow"/>
                <a:sym typeface="Barlow"/>
              </a:rPr>
              <a:t> or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joining groups that work to protect elections.</a:t>
            </a:r>
            <a:endParaRPr sz="1200">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Barlow"/>
              <a:buChar char="●"/>
            </a:pPr>
            <a:r>
              <a:rPr lang="en" sz="1200" b="1">
                <a:solidFill>
                  <a:schemeClr val="dk1"/>
                </a:solidFill>
                <a:latin typeface="Barlow"/>
                <a:ea typeface="Barlow"/>
                <a:cs typeface="Barlow"/>
                <a:sym typeface="Barlow"/>
              </a:rPr>
              <a:t>Be vigilant. </a:t>
            </a:r>
            <a:r>
              <a:rPr lang="en" sz="1200">
                <a:solidFill>
                  <a:schemeClr val="dk1"/>
                </a:solidFill>
                <a:latin typeface="Barlow"/>
                <a:ea typeface="Barlow"/>
                <a:cs typeface="Barlow"/>
                <a:sym typeface="Barlow"/>
              </a:rPr>
              <a:t>Watch for suspicious or threatening activity. Bring concerns to state or local authorities. </a:t>
            </a:r>
            <a:r>
              <a:rPr lang="en" sz="1200" i="1">
                <a:solidFill>
                  <a:schemeClr val="dk1"/>
                </a:solidFill>
                <a:latin typeface="Barlow"/>
                <a:ea typeface="Barlow"/>
                <a:cs typeface="Barlow"/>
                <a:sym typeface="Barlow"/>
              </a:rPr>
              <a:t>Call 911 if you see or experience violence.</a:t>
            </a:r>
            <a:endParaRPr sz="1200">
              <a:solidFill>
                <a:schemeClr val="dk1"/>
              </a:solidFill>
              <a:latin typeface="Barlow"/>
              <a:ea typeface="Barlow"/>
              <a:cs typeface="Barlow"/>
              <a:sym typeface="Barlow"/>
            </a:endParaRPr>
          </a:p>
          <a:p>
            <a:pPr marL="285750" lvl="0" indent="-171450" algn="l" rtl="0">
              <a:lnSpc>
                <a:spcPct val="95000"/>
              </a:lnSpc>
              <a:spcBef>
                <a:spcPts val="300"/>
              </a:spcBef>
              <a:spcAft>
                <a:spcPts val="500"/>
              </a:spcAft>
              <a:buNone/>
            </a:pPr>
            <a:endParaRPr sz="1200">
              <a:solidFill>
                <a:schemeClr val="dk1"/>
              </a:solidFill>
              <a:latin typeface="Barlow"/>
              <a:ea typeface="Barlow"/>
              <a:cs typeface="Barlow"/>
              <a:sym typeface="Barlow"/>
            </a:endParaRPr>
          </a:p>
        </p:txBody>
      </p:sp>
      <p:sp>
        <p:nvSpPr>
          <p:cNvPr id="37" name="Google Shape;122;p14">
            <a:extLst>
              <a:ext uri="{FF2B5EF4-FFF2-40B4-BE49-F238E27FC236}">
                <a16:creationId xmlns:a16="http://schemas.microsoft.com/office/drawing/2014/main" id="{65B6CCAD-B3A3-64CE-8F38-DA8CC584454D}"/>
              </a:ext>
            </a:extLst>
          </p:cNvPr>
          <p:cNvSpPr txBox="1"/>
          <p:nvPr/>
        </p:nvSpPr>
        <p:spPr>
          <a:xfrm>
            <a:off x="3369463" y="9363164"/>
            <a:ext cx="4353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a:solidFill>
                  <a:srgbClr val="FF8943"/>
                </a:solidFill>
                <a:latin typeface="Barlow Black"/>
                <a:ea typeface="Barlow Black"/>
                <a:cs typeface="Barlow Black"/>
                <a:sym typeface="Barlow Black"/>
              </a:rPr>
              <a:t>6</a:t>
            </a:r>
            <a:endParaRPr sz="3600">
              <a:solidFill>
                <a:srgbClr val="FF8943"/>
              </a:solidFill>
              <a:latin typeface="Barlow Black"/>
              <a:ea typeface="Barlow Black"/>
              <a:cs typeface="Barlow Black"/>
              <a:sym typeface="Barlow Black"/>
            </a:endParaRPr>
          </a:p>
        </p:txBody>
      </p:sp>
      <p:pic>
        <p:nvPicPr>
          <p:cNvPr id="39" name="Google Shape;128;p14" title="qr-code (45).png">
            <a:extLst>
              <a:ext uri="{FF2B5EF4-FFF2-40B4-BE49-F238E27FC236}">
                <a16:creationId xmlns:a16="http://schemas.microsoft.com/office/drawing/2014/main" id="{881004C0-1C37-973C-D5C9-ED088987DABF}"/>
              </a:ext>
            </a:extLst>
          </p:cNvPr>
          <p:cNvPicPr preferRelativeResize="0"/>
          <p:nvPr/>
        </p:nvPicPr>
        <p:blipFill>
          <a:blip r:embed="rId8">
            <a:alphaModFix/>
          </a:blip>
          <a:stretch>
            <a:fillRect/>
          </a:stretch>
        </p:blipFill>
        <p:spPr>
          <a:xfrm>
            <a:off x="3291377" y="7071635"/>
            <a:ext cx="457201" cy="457201"/>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sp>
        <p:nvSpPr>
          <p:cNvPr id="41" name="Google Shape;131;p14">
            <a:extLst>
              <a:ext uri="{FF2B5EF4-FFF2-40B4-BE49-F238E27FC236}">
                <a16:creationId xmlns:a16="http://schemas.microsoft.com/office/drawing/2014/main" id="{EE351309-C58A-1D4E-249A-FCCCCAC264B6}"/>
              </a:ext>
            </a:extLst>
          </p:cNvPr>
          <p:cNvSpPr txBox="1"/>
          <p:nvPr/>
        </p:nvSpPr>
        <p:spPr>
          <a:xfrm>
            <a:off x="3177082" y="7562858"/>
            <a:ext cx="685800" cy="175200"/>
          </a:xfrm>
          <a:prstGeom prst="rect">
            <a:avLst/>
          </a:prstGeom>
          <a:noFill/>
          <a:ln>
            <a:noFill/>
          </a:ln>
        </p:spPr>
        <p:txBody>
          <a:bodyPr spcFirstLastPara="1" wrap="square" lIns="0" tIns="0" rIns="0" bIns="0" anchor="ctr" anchorCtr="0">
            <a:noAutofit/>
          </a:bodyPr>
          <a:lstStyle/>
          <a:p>
            <a:pPr marL="0" lvl="0" indent="0" algn="ctr" rtl="0">
              <a:lnSpc>
                <a:spcPct val="80000"/>
              </a:lnSpc>
              <a:spcBef>
                <a:spcPts val="0"/>
              </a:spcBef>
              <a:spcAft>
                <a:spcPts val="0"/>
              </a:spcAft>
              <a:buNone/>
            </a:pPr>
            <a:r>
              <a:rPr lang="en" sz="800" i="1">
                <a:solidFill>
                  <a:srgbClr val="0DC9C9"/>
                </a:solidFill>
                <a:latin typeface="Barlow ExtraBold"/>
                <a:ea typeface="Barlow ExtraBold"/>
                <a:cs typeface="Barlow ExtraBold"/>
                <a:sym typeface="Barlow ExtraBold"/>
              </a:rPr>
              <a:t>Legal action</a:t>
            </a:r>
            <a:endParaRPr sz="800" i="1">
              <a:solidFill>
                <a:srgbClr val="0DC9C9"/>
              </a:solidFill>
              <a:latin typeface="Barlow ExtraBold"/>
              <a:ea typeface="Barlow ExtraBold"/>
              <a:cs typeface="Barlow ExtraBold"/>
              <a:sym typeface="Barlow ExtraBold"/>
            </a:endParaRPr>
          </a:p>
        </p:txBody>
      </p:sp>
      <p:sp>
        <p:nvSpPr>
          <p:cNvPr id="43" name="Google Shape;106;p14">
            <a:extLst>
              <a:ext uri="{FF2B5EF4-FFF2-40B4-BE49-F238E27FC236}">
                <a16:creationId xmlns:a16="http://schemas.microsoft.com/office/drawing/2014/main" id="{B1680C61-2E4E-A389-E65D-CD58BF482DB8}"/>
              </a:ext>
            </a:extLst>
          </p:cNvPr>
          <p:cNvSpPr txBox="1"/>
          <p:nvPr/>
        </p:nvSpPr>
        <p:spPr>
          <a:xfrm>
            <a:off x="3959758" y="5217885"/>
            <a:ext cx="3822900" cy="4698600"/>
          </a:xfrm>
          <a:prstGeom prst="rect">
            <a:avLst/>
          </a:prstGeom>
          <a:noFill/>
          <a:ln>
            <a:noFill/>
          </a:ln>
        </p:spPr>
        <p:txBody>
          <a:bodyPr spcFirstLastPara="1" wrap="square" lIns="91425" tIns="91425" rIns="91425" bIns="91425" anchor="t" anchorCtr="0">
            <a:noAutofit/>
          </a:bodyPr>
          <a:lstStyle/>
          <a:p>
            <a:pPr marL="285750" lvl="0" indent="-247650" algn="l" rtl="0">
              <a:lnSpc>
                <a:spcPct val="100000"/>
              </a:lnSpc>
              <a:spcBef>
                <a:spcPts val="0"/>
              </a:spcBef>
              <a:spcAft>
                <a:spcPts val="0"/>
              </a:spcAft>
              <a:buClr>
                <a:schemeClr val="dk1"/>
              </a:buClr>
              <a:buSzPts val="1200"/>
              <a:buFont typeface="Helvetica Neue"/>
              <a:buChar char="●"/>
            </a:pPr>
            <a:r>
              <a:rPr lang="en" sz="1200" b="1" dirty="0">
                <a:solidFill>
                  <a:schemeClr val="dk1"/>
                </a:solidFill>
                <a:latin typeface="Barlow"/>
                <a:ea typeface="Barlow"/>
                <a:cs typeface="Barlow"/>
                <a:sym typeface="Barlow"/>
              </a:rPr>
              <a:t>Learn your rights if observing law enforcement </a:t>
            </a:r>
            <a:br>
              <a:rPr lang="en" sz="1200" b="1" dirty="0">
                <a:solidFill>
                  <a:schemeClr val="dk1"/>
                </a:solidFill>
                <a:latin typeface="Barlow"/>
                <a:ea typeface="Barlow"/>
                <a:cs typeface="Barlow"/>
                <a:sym typeface="Barlow"/>
              </a:rPr>
            </a:br>
            <a:r>
              <a:rPr lang="en" sz="1200" b="1" dirty="0">
                <a:solidFill>
                  <a:schemeClr val="dk1"/>
                </a:solidFill>
                <a:latin typeface="Barlow"/>
                <a:ea typeface="Barlow"/>
                <a:cs typeface="Barlow"/>
                <a:sym typeface="Barlow"/>
              </a:rPr>
              <a:t>or military activities.</a:t>
            </a:r>
            <a:r>
              <a:rPr lang="en" sz="1200" dirty="0">
                <a:solidFill>
                  <a:schemeClr val="dk1"/>
                </a:solidFill>
                <a:latin typeface="Barlow"/>
                <a:ea typeface="Barlow"/>
                <a:cs typeface="Barlow"/>
                <a:sym typeface="Barlow"/>
              </a:rPr>
              <a:t> It is highly unlikely, but you could encounter such activity at or near</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a polling place, despite laws prohibiting interference. Know the legal limits of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responding. You can generally observe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and express your opinion, but not interfere.</a:t>
            </a:r>
            <a:endParaRPr sz="1200" dirty="0">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Helvetica Neue"/>
              <a:buChar char="●"/>
            </a:pPr>
            <a:r>
              <a:rPr lang="en" sz="1200" b="1" dirty="0">
                <a:solidFill>
                  <a:schemeClr val="dk1"/>
                </a:solidFill>
                <a:latin typeface="Barlow"/>
                <a:ea typeface="Barlow"/>
                <a:cs typeface="Barlow"/>
                <a:sym typeface="Barlow"/>
              </a:rPr>
              <a:t>Check the rules for recording. </a:t>
            </a:r>
            <a:r>
              <a:rPr lang="en" sz="1200" dirty="0">
                <a:solidFill>
                  <a:schemeClr val="dk1"/>
                </a:solidFill>
                <a:latin typeface="Barlow"/>
                <a:ea typeface="Barlow"/>
                <a:cs typeface="Barlow"/>
                <a:sym typeface="Barlow"/>
              </a:rPr>
              <a:t>Some incidents might motivate you to collect evidence to share with law enforcement, election officials or the media. Most polling places prohibit cell phones or recording inside to protect voters’ privacy. </a:t>
            </a:r>
            <a:endParaRPr sz="1200" dirty="0">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Helvetica Neue"/>
              <a:buChar char="●"/>
            </a:pPr>
            <a:r>
              <a:rPr lang="en" sz="1200" b="1" dirty="0">
                <a:solidFill>
                  <a:schemeClr val="dk1"/>
                </a:solidFill>
                <a:latin typeface="Barlow"/>
                <a:ea typeface="Barlow"/>
                <a:cs typeface="Barlow"/>
                <a:sym typeface="Barlow"/>
              </a:rPr>
              <a:t>Avoid escalating confrontations.</a:t>
            </a:r>
            <a:r>
              <a:rPr lang="en" sz="1200" dirty="0">
                <a:solidFill>
                  <a:schemeClr val="dk1"/>
                </a:solidFill>
                <a:latin typeface="Barlow"/>
                <a:ea typeface="Barlow"/>
                <a:cs typeface="Barlow"/>
                <a:sym typeface="Barlow"/>
              </a:rPr>
              <a:t> Lower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the temperature if possible by listening to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those you disagree with and, if needed,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turn the dispute over to election officials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or other trusted authorities.</a:t>
            </a:r>
            <a:endParaRPr sz="1200" dirty="0">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Helvetica Neue"/>
              <a:buChar char="●"/>
            </a:pPr>
            <a:r>
              <a:rPr lang="en" sz="1200" b="1" dirty="0">
                <a:solidFill>
                  <a:schemeClr val="dk1"/>
                </a:solidFill>
                <a:latin typeface="Barlow"/>
                <a:ea typeface="Barlow"/>
                <a:cs typeface="Barlow"/>
                <a:sym typeface="Barlow"/>
              </a:rPr>
              <a:t>Whatever you do, do not interfere with </a:t>
            </a:r>
            <a:br>
              <a:rPr lang="en" sz="1200" b="1" dirty="0">
                <a:solidFill>
                  <a:schemeClr val="dk1"/>
                </a:solidFill>
                <a:latin typeface="Barlow"/>
                <a:ea typeface="Barlow"/>
                <a:cs typeface="Barlow"/>
                <a:sym typeface="Barlow"/>
              </a:rPr>
            </a:br>
            <a:r>
              <a:rPr lang="en" sz="1200" b="1" dirty="0">
                <a:solidFill>
                  <a:schemeClr val="dk1"/>
                </a:solidFill>
                <a:latin typeface="Barlow"/>
                <a:ea typeface="Barlow"/>
                <a:cs typeface="Barlow"/>
                <a:sym typeface="Barlow"/>
              </a:rPr>
              <a:t>someone’s ability to vote</a:t>
            </a:r>
            <a:r>
              <a:rPr lang="en" sz="1200" dirty="0">
                <a:solidFill>
                  <a:schemeClr val="dk1"/>
                </a:solidFill>
                <a:latin typeface="Barlow"/>
                <a:ea typeface="Barlow"/>
                <a:cs typeface="Barlow"/>
                <a:sym typeface="Barlow"/>
              </a:rPr>
              <a:t>. That is illegal.</a:t>
            </a:r>
            <a:endParaRPr sz="1200" dirty="0">
              <a:solidFill>
                <a:schemeClr val="dk1"/>
              </a:solidFill>
              <a:latin typeface="Barlow"/>
              <a:ea typeface="Barlow"/>
              <a:cs typeface="Barlow"/>
              <a:sym typeface="Barlow"/>
            </a:endParaRPr>
          </a:p>
          <a:p>
            <a:pPr marL="285750" lvl="0" indent="-247650" algn="l" rtl="0">
              <a:lnSpc>
                <a:spcPct val="100000"/>
              </a:lnSpc>
              <a:spcBef>
                <a:spcPts val="300"/>
              </a:spcBef>
              <a:spcAft>
                <a:spcPts val="0"/>
              </a:spcAft>
              <a:buClr>
                <a:schemeClr val="dk1"/>
              </a:buClr>
              <a:buSzPts val="1200"/>
              <a:buFont typeface="Helvetica Neue"/>
              <a:buChar char="●"/>
            </a:pPr>
            <a:r>
              <a:rPr lang="en" sz="1200" b="1" dirty="0">
                <a:solidFill>
                  <a:schemeClr val="dk1"/>
                </a:solidFill>
                <a:latin typeface="Barlow"/>
                <a:ea typeface="Barlow"/>
                <a:cs typeface="Barlow"/>
                <a:sym typeface="Barlow"/>
              </a:rPr>
              <a:t>Finally, celebrate voting. </a:t>
            </a:r>
            <a:r>
              <a:rPr lang="en" sz="1200" dirty="0">
                <a:solidFill>
                  <a:schemeClr val="dk1"/>
                </a:solidFill>
                <a:latin typeface="Barlow"/>
                <a:ea typeface="Barlow"/>
                <a:cs typeface="Barlow"/>
                <a:sym typeface="Barlow"/>
              </a:rPr>
              <a:t>Proudly wear your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“I voted” sticker. Go to the polls with friends. </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Make clear this is a vital civic duty, well</a:t>
            </a:r>
            <a:br>
              <a:rPr lang="en" sz="1200" dirty="0">
                <a:solidFill>
                  <a:schemeClr val="dk1"/>
                </a:solidFill>
                <a:latin typeface="Barlow"/>
                <a:ea typeface="Barlow"/>
                <a:cs typeface="Barlow"/>
                <a:sym typeface="Barlow"/>
              </a:rPr>
            </a:br>
            <a:r>
              <a:rPr lang="en" sz="1200" dirty="0">
                <a:solidFill>
                  <a:schemeClr val="dk1"/>
                </a:solidFill>
                <a:latin typeface="Barlow"/>
                <a:ea typeface="Barlow"/>
                <a:cs typeface="Barlow"/>
                <a:sym typeface="Barlow"/>
              </a:rPr>
              <a:t>worth protecting.</a:t>
            </a:r>
            <a:endParaRPr sz="1200" dirty="0">
              <a:solidFill>
                <a:schemeClr val="dk1"/>
              </a:solidFill>
              <a:latin typeface="Barlow"/>
              <a:ea typeface="Barlow"/>
              <a:cs typeface="Barlow"/>
              <a:sym typeface="Barlow"/>
            </a:endParaRPr>
          </a:p>
          <a:p>
            <a:pPr marL="285750" lvl="0" indent="-171450" algn="l" rtl="0">
              <a:lnSpc>
                <a:spcPct val="100000"/>
              </a:lnSpc>
              <a:spcBef>
                <a:spcPts val="300"/>
              </a:spcBef>
              <a:spcAft>
                <a:spcPts val="0"/>
              </a:spcAft>
              <a:buClr>
                <a:schemeClr val="dk1"/>
              </a:buClr>
              <a:buSzPts val="1100"/>
              <a:buFont typeface="Arial"/>
              <a:buNone/>
            </a:pPr>
            <a:endParaRPr sz="1200" dirty="0">
              <a:solidFill>
                <a:schemeClr val="dk1"/>
              </a:solidFill>
              <a:latin typeface="Barlow"/>
              <a:ea typeface="Barlow"/>
              <a:cs typeface="Barlow"/>
              <a:sym typeface="Barlow"/>
            </a:endParaRPr>
          </a:p>
          <a:p>
            <a:pPr marL="285750" lvl="0" indent="-171450" algn="l" rtl="0">
              <a:lnSpc>
                <a:spcPct val="95000"/>
              </a:lnSpc>
              <a:spcBef>
                <a:spcPts val="300"/>
              </a:spcBef>
              <a:spcAft>
                <a:spcPts val="500"/>
              </a:spcAft>
              <a:buNone/>
            </a:pPr>
            <a:endParaRPr sz="1200" dirty="0">
              <a:solidFill>
                <a:schemeClr val="dk1"/>
              </a:solidFill>
              <a:latin typeface="Barlow"/>
              <a:ea typeface="Barlow"/>
              <a:cs typeface="Barlow"/>
              <a:sym typeface="Barlow"/>
            </a:endParaRPr>
          </a:p>
        </p:txBody>
      </p:sp>
      <p:sp>
        <p:nvSpPr>
          <p:cNvPr id="45" name="Google Shape;116;p14">
            <a:extLst>
              <a:ext uri="{FF2B5EF4-FFF2-40B4-BE49-F238E27FC236}">
                <a16:creationId xmlns:a16="http://schemas.microsoft.com/office/drawing/2014/main" id="{4CB4B101-3131-6C62-4DBE-C1966E37D49A}"/>
              </a:ext>
            </a:extLst>
          </p:cNvPr>
          <p:cNvSpPr txBox="1"/>
          <p:nvPr/>
        </p:nvSpPr>
        <p:spPr>
          <a:xfrm>
            <a:off x="7160043" y="9363164"/>
            <a:ext cx="4353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a:solidFill>
                  <a:srgbClr val="FF8943"/>
                </a:solidFill>
                <a:latin typeface="Barlow Black"/>
                <a:ea typeface="Barlow Black"/>
                <a:cs typeface="Barlow Black"/>
                <a:sym typeface="Barlow Black"/>
              </a:rPr>
              <a:t>7</a:t>
            </a:r>
            <a:endParaRPr sz="3600">
              <a:solidFill>
                <a:srgbClr val="FF8943"/>
              </a:solidFill>
              <a:latin typeface="Barlow Black"/>
              <a:ea typeface="Barlow Black"/>
              <a:cs typeface="Barlow Black"/>
              <a:sym typeface="Barlow Black"/>
            </a:endParaRPr>
          </a:p>
        </p:txBody>
      </p:sp>
      <p:pic>
        <p:nvPicPr>
          <p:cNvPr id="47" name="Google Shape;125;p14" title="qr-code (38).png">
            <a:extLst>
              <a:ext uri="{FF2B5EF4-FFF2-40B4-BE49-F238E27FC236}">
                <a16:creationId xmlns:a16="http://schemas.microsoft.com/office/drawing/2014/main" id="{049BB4CB-4545-ADB1-3202-45A99482FD94}"/>
              </a:ext>
            </a:extLst>
          </p:cNvPr>
          <p:cNvPicPr preferRelativeResize="0"/>
          <p:nvPr/>
        </p:nvPicPr>
        <p:blipFill>
          <a:blip r:embed="rId9">
            <a:alphaModFix/>
          </a:blip>
          <a:stretch>
            <a:fillRect/>
          </a:stretch>
        </p:blipFill>
        <p:spPr>
          <a:xfrm>
            <a:off x="7155107" y="5788351"/>
            <a:ext cx="457200" cy="457200"/>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pic>
        <p:nvPicPr>
          <p:cNvPr id="49" name="Google Shape;126;p14" title="qr-code (39).png">
            <a:extLst>
              <a:ext uri="{FF2B5EF4-FFF2-40B4-BE49-F238E27FC236}">
                <a16:creationId xmlns:a16="http://schemas.microsoft.com/office/drawing/2014/main" id="{A4DC8461-A7B1-BAA0-1C37-6FC0B8A7CF98}"/>
              </a:ext>
            </a:extLst>
          </p:cNvPr>
          <p:cNvPicPr preferRelativeResize="0"/>
          <p:nvPr/>
        </p:nvPicPr>
        <p:blipFill>
          <a:blip r:embed="rId10">
            <a:alphaModFix/>
          </a:blip>
          <a:stretch>
            <a:fillRect/>
          </a:stretch>
        </p:blipFill>
        <p:spPr>
          <a:xfrm>
            <a:off x="7155107" y="7782709"/>
            <a:ext cx="457200" cy="457200"/>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sp>
        <p:nvSpPr>
          <p:cNvPr id="51" name="Google Shape;129;p14">
            <a:extLst>
              <a:ext uri="{FF2B5EF4-FFF2-40B4-BE49-F238E27FC236}">
                <a16:creationId xmlns:a16="http://schemas.microsoft.com/office/drawing/2014/main" id="{1CADD4F1-1C33-5CC7-8EAF-9493DA26E14F}"/>
              </a:ext>
            </a:extLst>
          </p:cNvPr>
          <p:cNvSpPr txBox="1"/>
          <p:nvPr/>
        </p:nvSpPr>
        <p:spPr>
          <a:xfrm>
            <a:off x="7056707" y="6245543"/>
            <a:ext cx="654000" cy="197700"/>
          </a:xfrm>
          <a:prstGeom prst="rect">
            <a:avLst/>
          </a:prstGeom>
          <a:noFill/>
          <a:ln>
            <a:noFill/>
          </a:ln>
        </p:spPr>
        <p:txBody>
          <a:bodyPr spcFirstLastPara="1" wrap="square" lIns="0" tIns="0" rIns="0" bIns="0" anchor="ctr" anchorCtr="0">
            <a:noAutofit/>
          </a:bodyPr>
          <a:lstStyle/>
          <a:p>
            <a:pPr marL="0" lvl="0" indent="0" algn="ctr" rtl="0">
              <a:lnSpc>
                <a:spcPct val="80000"/>
              </a:lnSpc>
              <a:spcBef>
                <a:spcPts val="0"/>
              </a:spcBef>
              <a:spcAft>
                <a:spcPts val="0"/>
              </a:spcAft>
              <a:buNone/>
            </a:pPr>
            <a:r>
              <a:rPr lang="en" sz="800" i="1">
                <a:solidFill>
                  <a:srgbClr val="0DC9C9"/>
                </a:solidFill>
                <a:latin typeface="Barlow ExtraBold"/>
                <a:ea typeface="Barlow ExtraBold"/>
                <a:cs typeface="Barlow ExtraBold"/>
                <a:sym typeface="Barlow ExtraBold"/>
              </a:rPr>
              <a:t>Your rights</a:t>
            </a:r>
            <a:endParaRPr sz="800" i="1">
              <a:solidFill>
                <a:srgbClr val="0DC9C9"/>
              </a:solidFill>
              <a:latin typeface="Barlow ExtraBold"/>
              <a:ea typeface="Barlow ExtraBold"/>
              <a:cs typeface="Barlow ExtraBold"/>
              <a:sym typeface="Barlow ExtraBold"/>
            </a:endParaRPr>
          </a:p>
        </p:txBody>
      </p:sp>
      <p:sp>
        <p:nvSpPr>
          <p:cNvPr id="53" name="Google Shape;130;p14">
            <a:extLst>
              <a:ext uri="{FF2B5EF4-FFF2-40B4-BE49-F238E27FC236}">
                <a16:creationId xmlns:a16="http://schemas.microsoft.com/office/drawing/2014/main" id="{D1DB0386-571B-9701-DB13-C0AFAD924FB9}"/>
              </a:ext>
            </a:extLst>
          </p:cNvPr>
          <p:cNvSpPr txBox="1"/>
          <p:nvPr/>
        </p:nvSpPr>
        <p:spPr>
          <a:xfrm>
            <a:off x="7019957" y="8273943"/>
            <a:ext cx="727500" cy="153900"/>
          </a:xfrm>
          <a:prstGeom prst="rect">
            <a:avLst/>
          </a:prstGeom>
          <a:noFill/>
          <a:ln>
            <a:noFill/>
          </a:ln>
        </p:spPr>
        <p:txBody>
          <a:bodyPr spcFirstLastPara="1" wrap="square" lIns="0" tIns="0" rIns="0" bIns="0" anchor="ctr" anchorCtr="0">
            <a:noAutofit/>
          </a:bodyPr>
          <a:lstStyle/>
          <a:p>
            <a:pPr marL="0" lvl="0" indent="0" algn="ctr" rtl="0">
              <a:lnSpc>
                <a:spcPct val="80000"/>
              </a:lnSpc>
              <a:spcBef>
                <a:spcPts val="0"/>
              </a:spcBef>
              <a:spcAft>
                <a:spcPts val="0"/>
              </a:spcAft>
              <a:buNone/>
            </a:pPr>
            <a:r>
              <a:rPr lang="en" sz="800" i="1">
                <a:solidFill>
                  <a:srgbClr val="0DC9C9"/>
                </a:solidFill>
                <a:latin typeface="Barlow ExtraBold"/>
                <a:ea typeface="Barlow ExtraBold"/>
                <a:cs typeface="Barlow ExtraBold"/>
                <a:sym typeface="Barlow ExtraBold"/>
              </a:rPr>
              <a:t>De-escalation</a:t>
            </a:r>
            <a:endParaRPr sz="800" i="1">
              <a:solidFill>
                <a:srgbClr val="0DC9C9"/>
              </a:solidFill>
              <a:latin typeface="Barlow ExtraBold"/>
              <a:ea typeface="Barlow ExtraBold"/>
              <a:cs typeface="Barlow ExtraBold"/>
              <a:sym typeface="Barlow ExtraBold"/>
            </a:endParaRPr>
          </a:p>
        </p:txBody>
      </p:sp>
    </p:spTree>
    <p:extLst>
      <p:ext uri="{BB962C8B-B14F-4D97-AF65-F5344CB8AC3E}">
        <p14:creationId xmlns:p14="http://schemas.microsoft.com/office/powerpoint/2010/main" val="543881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4EFA3-DB38-8381-FCFF-562952356E67}"/>
            </a:ext>
          </a:extLst>
        </p:cNvPr>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1F254F99-D445-9033-E3CE-C8669336657A}"/>
              </a:ext>
            </a:extLst>
          </p:cNvPr>
          <p:cNvCxnSpPr>
            <a:cxnSpLocks/>
          </p:cNvCxnSpPr>
          <p:nvPr/>
        </p:nvCxnSpPr>
        <p:spPr>
          <a:xfrm>
            <a:off x="3886200" y="0"/>
            <a:ext cx="0" cy="10058400"/>
          </a:xfrm>
          <a:prstGeom prst="line">
            <a:avLst/>
          </a:prstGeom>
          <a:ln>
            <a:solidFill>
              <a:schemeClr val="bg2">
                <a:lumMod val="90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63109028-1EC0-45F2-FE5B-758A21054117}"/>
              </a:ext>
            </a:extLst>
          </p:cNvPr>
          <p:cNvCxnSpPr>
            <a:cxnSpLocks/>
          </p:cNvCxnSpPr>
          <p:nvPr/>
        </p:nvCxnSpPr>
        <p:spPr>
          <a:xfrm>
            <a:off x="-290946" y="5001490"/>
            <a:ext cx="8326582" cy="0"/>
          </a:xfrm>
          <a:prstGeom prst="line">
            <a:avLst/>
          </a:prstGeom>
          <a:ln>
            <a:solidFill>
              <a:schemeClr val="bg2">
                <a:lumMod val="90000"/>
              </a:schemeClr>
            </a:solidFill>
            <a:prstDash val="dash"/>
          </a:ln>
        </p:spPr>
        <p:style>
          <a:lnRef idx="2">
            <a:schemeClr val="accent1"/>
          </a:lnRef>
          <a:fillRef idx="0">
            <a:schemeClr val="accent1"/>
          </a:fillRef>
          <a:effectRef idx="1">
            <a:schemeClr val="accent1"/>
          </a:effectRef>
          <a:fontRef idx="minor">
            <a:schemeClr val="tx1"/>
          </a:fontRef>
        </p:style>
      </p:cxnSp>
      <p:pic>
        <p:nvPicPr>
          <p:cNvPr id="4" name="Google Shape;139;p14" title="DC protest copy-bw.jpg">
            <a:extLst>
              <a:ext uri="{FF2B5EF4-FFF2-40B4-BE49-F238E27FC236}">
                <a16:creationId xmlns:a16="http://schemas.microsoft.com/office/drawing/2014/main" id="{E10DAB46-67CE-7DAA-4173-D39FDD45E687}"/>
              </a:ext>
            </a:extLst>
          </p:cNvPr>
          <p:cNvPicPr preferRelativeResize="0"/>
          <p:nvPr/>
        </p:nvPicPr>
        <p:blipFill rotWithShape="1">
          <a:blip r:embed="rId2">
            <a:alphaModFix/>
          </a:blip>
          <a:srcRect l="49915" b="3307"/>
          <a:stretch/>
        </p:blipFill>
        <p:spPr>
          <a:xfrm>
            <a:off x="3886200" y="5029200"/>
            <a:ext cx="3892800" cy="5032625"/>
          </a:xfrm>
          <a:prstGeom prst="rect">
            <a:avLst/>
          </a:prstGeom>
          <a:noFill/>
          <a:ln>
            <a:noFill/>
          </a:ln>
        </p:spPr>
      </p:pic>
      <p:sp>
        <p:nvSpPr>
          <p:cNvPr id="6" name="Google Shape;140;p14">
            <a:extLst>
              <a:ext uri="{FF2B5EF4-FFF2-40B4-BE49-F238E27FC236}">
                <a16:creationId xmlns:a16="http://schemas.microsoft.com/office/drawing/2014/main" id="{38736B4A-3C48-9F8D-59AF-0D13D9BFE64A}"/>
              </a:ext>
            </a:extLst>
          </p:cNvPr>
          <p:cNvSpPr/>
          <p:nvPr/>
        </p:nvSpPr>
        <p:spPr>
          <a:xfrm>
            <a:off x="3894000" y="5030925"/>
            <a:ext cx="3892800" cy="5029200"/>
          </a:xfrm>
          <a:prstGeom prst="rect">
            <a:avLst/>
          </a:prstGeom>
          <a:solidFill>
            <a:srgbClr val="000000">
              <a:alpha val="3648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 name="Google Shape;141;p14">
            <a:extLst>
              <a:ext uri="{FF2B5EF4-FFF2-40B4-BE49-F238E27FC236}">
                <a16:creationId xmlns:a16="http://schemas.microsoft.com/office/drawing/2014/main" id="{873624BF-BFC3-083A-52FF-D86CF43B857F}"/>
              </a:ext>
            </a:extLst>
          </p:cNvPr>
          <p:cNvSpPr txBox="1"/>
          <p:nvPr/>
        </p:nvSpPr>
        <p:spPr>
          <a:xfrm>
            <a:off x="3901249" y="5107828"/>
            <a:ext cx="3892800" cy="1251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4800">
                <a:solidFill>
                  <a:srgbClr val="0DC9C9"/>
                </a:solidFill>
                <a:latin typeface="Barlow Black"/>
                <a:ea typeface="Barlow Black"/>
                <a:cs typeface="Barlow Black"/>
                <a:sym typeface="Barlow Black"/>
              </a:rPr>
              <a:t>PROTECT </a:t>
            </a:r>
            <a:br>
              <a:rPr lang="en" sz="4800">
                <a:solidFill>
                  <a:srgbClr val="0DC9C9"/>
                </a:solidFill>
                <a:latin typeface="Barlow Black"/>
                <a:ea typeface="Barlow Black"/>
                <a:cs typeface="Barlow Black"/>
                <a:sym typeface="Barlow Black"/>
              </a:rPr>
            </a:br>
            <a:r>
              <a:rPr lang="en" sz="4800">
                <a:solidFill>
                  <a:srgbClr val="0DC9C9"/>
                </a:solidFill>
                <a:latin typeface="Barlow Black"/>
                <a:ea typeface="Barlow Black"/>
                <a:cs typeface="Barlow Black"/>
                <a:sym typeface="Barlow Black"/>
              </a:rPr>
              <a:t>YOUR VOTE</a:t>
            </a:r>
            <a:endParaRPr sz="4800">
              <a:solidFill>
                <a:srgbClr val="0DC9C9"/>
              </a:solidFill>
              <a:latin typeface="Barlow Black"/>
              <a:ea typeface="Barlow Black"/>
              <a:cs typeface="Barlow Black"/>
              <a:sym typeface="Barlow Black"/>
            </a:endParaRPr>
          </a:p>
        </p:txBody>
      </p:sp>
      <p:sp>
        <p:nvSpPr>
          <p:cNvPr id="11" name="Google Shape;144;p14">
            <a:extLst>
              <a:ext uri="{FF2B5EF4-FFF2-40B4-BE49-F238E27FC236}">
                <a16:creationId xmlns:a16="http://schemas.microsoft.com/office/drawing/2014/main" id="{D6E54BD3-2ABA-99CD-E29E-D588EEBD2B39}"/>
              </a:ext>
            </a:extLst>
          </p:cNvPr>
          <p:cNvSpPr/>
          <p:nvPr/>
        </p:nvSpPr>
        <p:spPr>
          <a:xfrm>
            <a:off x="4206199" y="8708850"/>
            <a:ext cx="3282900" cy="942300"/>
          </a:xfrm>
          <a:prstGeom prst="rect">
            <a:avLst/>
          </a:prstGeom>
          <a:solidFill>
            <a:srgbClr val="000000">
              <a:alpha val="36480"/>
            </a:srgbClr>
          </a:solidFill>
          <a:ln w="19050" cap="flat" cmpd="sng">
            <a:solidFill>
              <a:srgbClr val="0DC9C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 name="Google Shape;145;p14">
            <a:extLst>
              <a:ext uri="{FF2B5EF4-FFF2-40B4-BE49-F238E27FC236}">
                <a16:creationId xmlns:a16="http://schemas.microsoft.com/office/drawing/2014/main" id="{DF52174B-AC36-EE5B-9ACB-DB6A272A14A5}"/>
              </a:ext>
            </a:extLst>
          </p:cNvPr>
          <p:cNvSpPr txBox="1"/>
          <p:nvPr/>
        </p:nvSpPr>
        <p:spPr>
          <a:xfrm>
            <a:off x="3901249" y="6537576"/>
            <a:ext cx="3892800" cy="685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i="1">
                <a:solidFill>
                  <a:schemeClr val="lt1"/>
                </a:solidFill>
                <a:latin typeface="Barlow SemiBold"/>
                <a:ea typeface="Barlow SemiBold"/>
                <a:cs typeface="Barlow SemiBold"/>
                <a:sym typeface="Barlow SemiBold"/>
              </a:rPr>
              <a:t>A Citizen’s Guide</a:t>
            </a:r>
            <a:endParaRPr sz="3600" i="1">
              <a:solidFill>
                <a:schemeClr val="lt1"/>
              </a:solidFill>
              <a:latin typeface="Barlow SemiBold"/>
              <a:ea typeface="Barlow SemiBold"/>
              <a:cs typeface="Barlow SemiBold"/>
              <a:sym typeface="Barlow SemiBold"/>
            </a:endParaRPr>
          </a:p>
        </p:txBody>
      </p:sp>
      <p:sp>
        <p:nvSpPr>
          <p:cNvPr id="15" name="Google Shape;157;p14">
            <a:extLst>
              <a:ext uri="{FF2B5EF4-FFF2-40B4-BE49-F238E27FC236}">
                <a16:creationId xmlns:a16="http://schemas.microsoft.com/office/drawing/2014/main" id="{2E1DEACC-F123-CA68-2F49-40244F1EAD08}"/>
              </a:ext>
            </a:extLst>
          </p:cNvPr>
          <p:cNvSpPr/>
          <p:nvPr/>
        </p:nvSpPr>
        <p:spPr>
          <a:xfrm>
            <a:off x="4773199" y="7285975"/>
            <a:ext cx="2148900" cy="1234500"/>
          </a:xfrm>
          <a:prstGeom prst="rect">
            <a:avLst/>
          </a:prstGeom>
          <a:solidFill>
            <a:srgbClr val="FFFFFF"/>
          </a:solidFill>
          <a:ln w="9525" cap="flat" cmpd="sng">
            <a:solidFill>
              <a:srgbClr val="FF894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400" b="1" i="1" dirty="0">
                <a:solidFill>
                  <a:srgbClr val="FF8943"/>
                </a:solidFill>
                <a:latin typeface="IBM Plex Sans SemiBold"/>
                <a:ea typeface="IBM Plex Sans SemiBold"/>
                <a:cs typeface="IBM Plex Sans SemiBold"/>
                <a:sym typeface="IBM Plex Sans SemiBold"/>
              </a:rPr>
              <a:t>NOTE: </a:t>
            </a:r>
            <a:r>
              <a:rPr lang="en" sz="1400" dirty="0">
                <a:solidFill>
                  <a:srgbClr val="FF8943"/>
                </a:solidFill>
                <a:latin typeface="IBM Plex Sans SemiBold"/>
                <a:ea typeface="IBM Plex Sans SemiBold"/>
                <a:cs typeface="IBM Plex Sans SemiBold"/>
                <a:sym typeface="IBM Plex Sans SemiBold"/>
              </a:rPr>
              <a:t>ADD YOUR ORGANIZATION’S LOGO HERE OR DELETE BEFORE PRINTING</a:t>
            </a:r>
            <a:endParaRPr sz="1400" dirty="0"/>
          </a:p>
        </p:txBody>
      </p:sp>
      <p:pic>
        <p:nvPicPr>
          <p:cNvPr id="17" name="Google Shape;163;p14" title="qr-code (55).png">
            <a:extLst>
              <a:ext uri="{FF2B5EF4-FFF2-40B4-BE49-F238E27FC236}">
                <a16:creationId xmlns:a16="http://schemas.microsoft.com/office/drawing/2014/main" id="{DF3F780B-4F1D-7D54-41AD-5578101C78AA}"/>
              </a:ext>
            </a:extLst>
          </p:cNvPr>
          <p:cNvPicPr preferRelativeResize="0"/>
          <p:nvPr/>
        </p:nvPicPr>
        <p:blipFill>
          <a:blip r:embed="rId3">
            <a:alphaModFix/>
          </a:blip>
          <a:stretch>
            <a:fillRect/>
          </a:stretch>
        </p:blipFill>
        <p:spPr>
          <a:xfrm>
            <a:off x="4366250" y="8834320"/>
            <a:ext cx="685801" cy="685801"/>
          </a:xfrm>
          <a:prstGeom prst="rect">
            <a:avLst/>
          </a:prstGeom>
          <a:noFill/>
          <a:ln>
            <a:noFill/>
          </a:ln>
        </p:spPr>
      </p:pic>
      <p:sp>
        <p:nvSpPr>
          <p:cNvPr id="19" name="Google Shape;59;p13">
            <a:extLst>
              <a:ext uri="{FF2B5EF4-FFF2-40B4-BE49-F238E27FC236}">
                <a16:creationId xmlns:a16="http://schemas.microsoft.com/office/drawing/2014/main" id="{D73FF071-1A14-4AD1-D9B0-A6CD51DABDF9}"/>
              </a:ext>
            </a:extLst>
          </p:cNvPr>
          <p:cNvSpPr txBox="1"/>
          <p:nvPr/>
        </p:nvSpPr>
        <p:spPr>
          <a:xfrm>
            <a:off x="3228606" y="9205163"/>
            <a:ext cx="4353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a:solidFill>
                  <a:srgbClr val="FF8943"/>
                </a:solidFill>
                <a:latin typeface="Barlow Black"/>
                <a:ea typeface="Barlow Black"/>
                <a:cs typeface="Barlow Black"/>
                <a:sym typeface="Barlow Black"/>
              </a:rPr>
              <a:t>3</a:t>
            </a:r>
            <a:endParaRPr sz="3600">
              <a:solidFill>
                <a:srgbClr val="FF8943"/>
              </a:solidFill>
              <a:latin typeface="Barlow Black"/>
              <a:ea typeface="Barlow Black"/>
              <a:cs typeface="Barlow Black"/>
              <a:sym typeface="Barlow Black"/>
            </a:endParaRPr>
          </a:p>
        </p:txBody>
      </p:sp>
      <p:pic>
        <p:nvPicPr>
          <p:cNvPr id="21" name="Google Shape;71;p13" title="qr-code (41).png">
            <a:extLst>
              <a:ext uri="{FF2B5EF4-FFF2-40B4-BE49-F238E27FC236}">
                <a16:creationId xmlns:a16="http://schemas.microsoft.com/office/drawing/2014/main" id="{FC1263C1-A9ED-48C9-8366-C5C8D4F35A4D}"/>
              </a:ext>
            </a:extLst>
          </p:cNvPr>
          <p:cNvPicPr preferRelativeResize="0"/>
          <p:nvPr/>
        </p:nvPicPr>
        <p:blipFill>
          <a:blip r:embed="rId4">
            <a:alphaModFix/>
          </a:blip>
          <a:stretch>
            <a:fillRect/>
          </a:stretch>
        </p:blipFill>
        <p:spPr>
          <a:xfrm>
            <a:off x="3214544" y="6180759"/>
            <a:ext cx="457200" cy="457200"/>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pic>
        <p:nvPicPr>
          <p:cNvPr id="23" name="Google Shape;72;p13" title="qr-code (42).png">
            <a:extLst>
              <a:ext uri="{FF2B5EF4-FFF2-40B4-BE49-F238E27FC236}">
                <a16:creationId xmlns:a16="http://schemas.microsoft.com/office/drawing/2014/main" id="{BC2E13CB-008F-6864-ED2B-10768B39DF1D}"/>
              </a:ext>
            </a:extLst>
          </p:cNvPr>
          <p:cNvPicPr preferRelativeResize="0"/>
          <p:nvPr/>
        </p:nvPicPr>
        <p:blipFill>
          <a:blip r:embed="rId5">
            <a:alphaModFix/>
          </a:blip>
          <a:stretch>
            <a:fillRect/>
          </a:stretch>
        </p:blipFill>
        <p:spPr>
          <a:xfrm>
            <a:off x="2597596" y="9078092"/>
            <a:ext cx="457200" cy="457200"/>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sp>
        <p:nvSpPr>
          <p:cNvPr id="25" name="Google Shape;74;p13">
            <a:extLst>
              <a:ext uri="{FF2B5EF4-FFF2-40B4-BE49-F238E27FC236}">
                <a16:creationId xmlns:a16="http://schemas.microsoft.com/office/drawing/2014/main" id="{1B5181A3-F4AF-E784-81B0-268FC5AF7E28}"/>
              </a:ext>
            </a:extLst>
          </p:cNvPr>
          <p:cNvSpPr txBox="1"/>
          <p:nvPr/>
        </p:nvSpPr>
        <p:spPr>
          <a:xfrm>
            <a:off x="2433146" y="9494005"/>
            <a:ext cx="777000" cy="252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i="1">
                <a:solidFill>
                  <a:srgbClr val="0DC9C9"/>
                </a:solidFill>
                <a:latin typeface="Barlow ExtraBold"/>
                <a:ea typeface="Barlow ExtraBold"/>
                <a:cs typeface="Barlow ExtraBold"/>
                <a:sym typeface="Barlow ExtraBold"/>
              </a:rPr>
              <a:t>“Curing”</a:t>
            </a:r>
            <a:endParaRPr sz="800" i="1">
              <a:solidFill>
                <a:srgbClr val="0DC9C9"/>
              </a:solidFill>
              <a:latin typeface="Barlow ExtraBold"/>
              <a:ea typeface="Barlow ExtraBold"/>
              <a:cs typeface="Barlow ExtraBold"/>
              <a:sym typeface="Barlow ExtraBold"/>
            </a:endParaRPr>
          </a:p>
        </p:txBody>
      </p:sp>
      <p:sp>
        <p:nvSpPr>
          <p:cNvPr id="27" name="Google Shape;101;p13">
            <a:extLst>
              <a:ext uri="{FF2B5EF4-FFF2-40B4-BE49-F238E27FC236}">
                <a16:creationId xmlns:a16="http://schemas.microsoft.com/office/drawing/2014/main" id="{8CEFF194-1A2B-6795-7495-A7C8C255AA7D}"/>
              </a:ext>
            </a:extLst>
          </p:cNvPr>
          <p:cNvSpPr txBox="1"/>
          <p:nvPr/>
        </p:nvSpPr>
        <p:spPr>
          <a:xfrm>
            <a:off x="76021" y="5059582"/>
            <a:ext cx="3673501" cy="4860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200" b="1" i="1">
                <a:solidFill>
                  <a:srgbClr val="FF8943"/>
                </a:solidFill>
                <a:latin typeface="Barlow"/>
                <a:ea typeface="Barlow"/>
                <a:cs typeface="Barlow"/>
                <a:sym typeface="Barlow"/>
              </a:rPr>
              <a:t>IF SOMETHING GOES WRONG:</a:t>
            </a:r>
            <a:endParaRPr sz="1200" b="1">
              <a:solidFill>
                <a:srgbClr val="FF8943"/>
              </a:solidFill>
              <a:latin typeface="Barlow"/>
              <a:ea typeface="Barlow"/>
              <a:cs typeface="Barlow"/>
              <a:sym typeface="Barlow"/>
            </a:endParaRPr>
          </a:p>
          <a:p>
            <a:pPr marL="228600" lvl="0" indent="-190500" algn="l" rtl="0">
              <a:lnSpc>
                <a:spcPct val="100000"/>
              </a:lnSpc>
              <a:spcBef>
                <a:spcPts val="5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Turn to trusted sources for election-related information</a:t>
            </a:r>
            <a:r>
              <a:rPr lang="en" sz="1200">
                <a:solidFill>
                  <a:schemeClr val="dk1"/>
                </a:solidFill>
                <a:latin typeface="Barlow"/>
                <a:ea typeface="Barlow"/>
                <a:cs typeface="Barlow"/>
                <a:sym typeface="Barlow"/>
              </a:rPr>
              <a:t>. Your local election office is a great place to start. </a:t>
            </a:r>
            <a:r>
              <a:rPr lang="en" sz="1200" u="sng">
                <a:solidFill>
                  <a:schemeClr val="dk1"/>
                </a:solidFill>
                <a:latin typeface="Barlow SemiBold"/>
                <a:ea typeface="Barlow SemiBold"/>
                <a:cs typeface="Barlow SemiBold"/>
                <a:sym typeface="Barlow SemiBold"/>
              </a:rPr>
              <a:t>Vote411.org</a:t>
            </a:r>
            <a:r>
              <a:rPr lang="en" sz="1200">
                <a:solidFill>
                  <a:schemeClr val="dk1"/>
                </a:solidFill>
                <a:latin typeface="Barlow SemiBold"/>
                <a:ea typeface="Barlow SemiBold"/>
                <a:cs typeface="Barlow SemiBold"/>
                <a:sym typeface="Barlow SemiBold"/>
              </a:rPr>
              <a:t> </a:t>
            </a:r>
            <a:r>
              <a:rPr lang="en" sz="1200">
                <a:solidFill>
                  <a:schemeClr val="dk1"/>
                </a:solidFill>
                <a:latin typeface="Barlow"/>
                <a:ea typeface="Barlow"/>
                <a:cs typeface="Barlow"/>
                <a:sym typeface="Barlow"/>
              </a:rPr>
              <a:t>will direct you to your state’s election information.</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Remember your rights. </a:t>
            </a:r>
            <a:r>
              <a:rPr lang="en" sz="1200">
                <a:solidFill>
                  <a:schemeClr val="dk1"/>
                </a:solidFill>
                <a:latin typeface="Barlow"/>
                <a:ea typeface="Barlow"/>
                <a:cs typeface="Barlow"/>
                <a:sym typeface="Barlow"/>
              </a:rPr>
              <a:t>No one is allowed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to intimidate you or interfere with your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vote. Voters with disabilities or language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needs are entitled to help. </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Know your options</a:t>
            </a:r>
            <a:r>
              <a:rPr lang="en" sz="1200">
                <a:solidFill>
                  <a:schemeClr val="dk1"/>
                </a:solidFill>
                <a:latin typeface="Barlow"/>
                <a:ea typeface="Barlow"/>
                <a:cs typeface="Barlow"/>
                <a:sym typeface="Barlow"/>
              </a:rPr>
              <a:t>. There are alternative ways to vote if you run into problems. If your registration information is missing or incorrect, you can cast a provisional ballot. If voting machines break, ask for a paper ballot. If you make a mistake, get a new ballot. If you are in line when polls close, stay there until you get to vote.</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Report intimidation </a:t>
            </a:r>
            <a:r>
              <a:rPr lang="en" sz="1200">
                <a:solidFill>
                  <a:schemeClr val="dk1"/>
                </a:solidFill>
                <a:latin typeface="Barlow"/>
                <a:ea typeface="Barlow"/>
                <a:cs typeface="Barlow"/>
                <a:sym typeface="Barlow"/>
              </a:rPr>
              <a:t>to local election officials or law enforcement. You can also contact nonpartisan monitors such as Election Protection: </a:t>
            </a:r>
            <a:r>
              <a:rPr lang="en" sz="1200" b="1">
                <a:solidFill>
                  <a:schemeClr val="dk1"/>
                </a:solidFill>
                <a:latin typeface="Barlow"/>
                <a:ea typeface="Barlow"/>
                <a:cs typeface="Barlow"/>
                <a:sym typeface="Barlow"/>
              </a:rPr>
              <a:t>1-866-OUR-VOTE </a:t>
            </a:r>
            <a:r>
              <a:rPr lang="en" sz="1200">
                <a:solidFill>
                  <a:schemeClr val="dk1"/>
                </a:solidFill>
                <a:latin typeface="Barlow"/>
                <a:ea typeface="Barlow"/>
                <a:cs typeface="Barlow"/>
                <a:sym typeface="Barlow"/>
              </a:rPr>
              <a:t>or </a:t>
            </a:r>
            <a:r>
              <a:rPr lang="en" sz="1200" u="sng">
                <a:solidFill>
                  <a:schemeClr val="dk1"/>
                </a:solidFill>
                <a:latin typeface="Barlow SemiBold"/>
                <a:ea typeface="Barlow SemiBold"/>
                <a:cs typeface="Barlow SemiBold"/>
                <a:sym typeface="Barlow SemiBold"/>
                <a:hlinkClick r:id="rId6">
                  <a:extLst>
                    <a:ext uri="{A12FA001-AC4F-418D-AE19-62706E023703}">
                      <ahyp:hlinkClr xmlns:ahyp="http://schemas.microsoft.com/office/drawing/2018/hyperlinkcolor" val="tx"/>
                    </a:ext>
                  </a:extLst>
                </a:hlinkClick>
              </a:rPr>
              <a:t>866ourvote.org</a:t>
            </a:r>
            <a:r>
              <a:rPr lang="en" sz="1200">
                <a:solidFill>
                  <a:schemeClr val="dk1"/>
                </a:solidFill>
                <a:latin typeface="Barlow"/>
                <a:ea typeface="Barlow"/>
                <a:cs typeface="Barlow"/>
                <a:sym typeface="Barlow"/>
              </a:rPr>
              <a:t>.</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300"/>
              </a:spcAft>
              <a:buClr>
                <a:schemeClr val="dk1"/>
              </a:buClr>
              <a:buSzPts val="1200"/>
              <a:buFont typeface="Helvetica Neue"/>
              <a:buChar char="●"/>
            </a:pPr>
            <a:r>
              <a:rPr lang="en" sz="1200" b="1">
                <a:solidFill>
                  <a:schemeClr val="dk1"/>
                </a:solidFill>
                <a:latin typeface="Barlow"/>
                <a:ea typeface="Barlow"/>
                <a:cs typeface="Barlow"/>
                <a:sym typeface="Barlow"/>
              </a:rPr>
              <a:t>Fix mistakes or “cure” your mail </a:t>
            </a:r>
            <a:br>
              <a:rPr lang="en" sz="1200" b="1">
                <a:solidFill>
                  <a:schemeClr val="dk1"/>
                </a:solidFill>
                <a:latin typeface="Barlow"/>
                <a:ea typeface="Barlow"/>
                <a:cs typeface="Barlow"/>
                <a:sym typeface="Barlow"/>
              </a:rPr>
            </a:br>
            <a:r>
              <a:rPr lang="en" sz="1200" b="1">
                <a:solidFill>
                  <a:schemeClr val="dk1"/>
                </a:solidFill>
                <a:latin typeface="Barlow"/>
                <a:ea typeface="Barlow"/>
                <a:cs typeface="Barlow"/>
                <a:sym typeface="Barlow"/>
              </a:rPr>
              <a:t>ballot</a:t>
            </a:r>
            <a:r>
              <a:rPr lang="en" sz="1200">
                <a:solidFill>
                  <a:schemeClr val="dk1"/>
                </a:solidFill>
                <a:latin typeface="Barlow"/>
                <a:ea typeface="Barlow"/>
                <a:cs typeface="Barlow"/>
                <a:sym typeface="Barlow"/>
              </a:rPr>
              <a:t>, if allowed in your state,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to make sure it counts.</a:t>
            </a:r>
            <a:endParaRPr sz="1200">
              <a:solidFill>
                <a:schemeClr val="dk1"/>
              </a:solidFill>
              <a:latin typeface="Barlow"/>
              <a:ea typeface="Barlow"/>
              <a:cs typeface="Barlow"/>
              <a:sym typeface="Barlow"/>
            </a:endParaRPr>
          </a:p>
        </p:txBody>
      </p:sp>
      <p:grpSp>
        <p:nvGrpSpPr>
          <p:cNvPr id="46" name="Group 45">
            <a:extLst>
              <a:ext uri="{FF2B5EF4-FFF2-40B4-BE49-F238E27FC236}">
                <a16:creationId xmlns:a16="http://schemas.microsoft.com/office/drawing/2014/main" id="{589A549A-816F-68CD-036A-545848923FB4}"/>
              </a:ext>
            </a:extLst>
          </p:cNvPr>
          <p:cNvGrpSpPr/>
          <p:nvPr/>
        </p:nvGrpSpPr>
        <p:grpSpPr>
          <a:xfrm rot="10800000">
            <a:off x="-1588" y="-11560"/>
            <a:ext cx="7772400" cy="5029200"/>
            <a:chOff x="12267" y="16150"/>
            <a:chExt cx="7772400" cy="5029200"/>
          </a:xfrm>
        </p:grpSpPr>
        <p:sp>
          <p:nvSpPr>
            <p:cNvPr id="29" name="Google Shape;54;p13">
              <a:extLst>
                <a:ext uri="{FF2B5EF4-FFF2-40B4-BE49-F238E27FC236}">
                  <a16:creationId xmlns:a16="http://schemas.microsoft.com/office/drawing/2014/main" id="{746E8039-8E2F-EDE1-C278-22856D738A39}"/>
                </a:ext>
              </a:extLst>
            </p:cNvPr>
            <p:cNvSpPr/>
            <p:nvPr/>
          </p:nvSpPr>
          <p:spPr>
            <a:xfrm>
              <a:off x="12267" y="16150"/>
              <a:ext cx="274200" cy="5029200"/>
            </a:xfrm>
            <a:prstGeom prst="rect">
              <a:avLst/>
            </a:prstGeom>
            <a:solidFill>
              <a:srgbClr val="0DC9C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pic>
          <p:nvPicPr>
            <p:cNvPr id="31" name="Google Shape;58;p13" title="make a plan no outline.jpg">
              <a:extLst>
                <a:ext uri="{FF2B5EF4-FFF2-40B4-BE49-F238E27FC236}">
                  <a16:creationId xmlns:a16="http://schemas.microsoft.com/office/drawing/2014/main" id="{9EB4938F-19A5-9C5A-B807-064C5809A49C}"/>
                </a:ext>
              </a:extLst>
            </p:cNvPr>
            <p:cNvPicPr preferRelativeResize="0"/>
            <p:nvPr/>
          </p:nvPicPr>
          <p:blipFill rotWithShape="1">
            <a:blip r:embed="rId7">
              <a:alphaModFix/>
            </a:blip>
            <a:srcRect r="2818" b="39915"/>
            <a:stretch/>
          </p:blipFill>
          <p:spPr>
            <a:xfrm>
              <a:off x="3898467" y="2896775"/>
              <a:ext cx="3886200" cy="2132425"/>
            </a:xfrm>
            <a:prstGeom prst="rect">
              <a:avLst/>
            </a:prstGeom>
            <a:noFill/>
            <a:ln>
              <a:noFill/>
            </a:ln>
          </p:spPr>
        </p:pic>
        <p:sp>
          <p:nvSpPr>
            <p:cNvPr id="33" name="Google Shape;63;p13">
              <a:extLst>
                <a:ext uri="{FF2B5EF4-FFF2-40B4-BE49-F238E27FC236}">
                  <a16:creationId xmlns:a16="http://schemas.microsoft.com/office/drawing/2014/main" id="{6DB6A576-F12D-E016-EA8A-91215E11F7DE}"/>
                </a:ext>
              </a:extLst>
            </p:cNvPr>
            <p:cNvSpPr/>
            <p:nvPr/>
          </p:nvSpPr>
          <p:spPr>
            <a:xfrm>
              <a:off x="3903992" y="194400"/>
              <a:ext cx="2907600" cy="379200"/>
            </a:xfrm>
            <a:prstGeom prst="rect">
              <a:avLst/>
            </a:prstGeom>
            <a:solidFill>
              <a:srgbClr val="0A9A9A">
                <a:alpha val="9000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5" name="Google Shape;66;p13">
              <a:extLst>
                <a:ext uri="{FF2B5EF4-FFF2-40B4-BE49-F238E27FC236}">
                  <a16:creationId xmlns:a16="http://schemas.microsoft.com/office/drawing/2014/main" id="{E924BC2C-4F9E-01F1-CFCF-1B9A03384293}"/>
                </a:ext>
              </a:extLst>
            </p:cNvPr>
            <p:cNvSpPr txBox="1"/>
            <p:nvPr/>
          </p:nvSpPr>
          <p:spPr>
            <a:xfrm>
              <a:off x="3989907" y="168700"/>
              <a:ext cx="3673501" cy="2741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700" b="1">
                  <a:solidFill>
                    <a:schemeClr val="lt1"/>
                  </a:solidFill>
                  <a:latin typeface="Barlow"/>
                  <a:ea typeface="Barlow"/>
                  <a:cs typeface="Barlow"/>
                  <a:sym typeface="Barlow"/>
                </a:rPr>
                <a:t>AS AN INDIVIDUAL VOTER</a:t>
              </a:r>
              <a:endParaRPr sz="1700" b="1">
                <a:solidFill>
                  <a:schemeClr val="lt1"/>
                </a:solidFill>
                <a:latin typeface="Barlow"/>
                <a:ea typeface="Barlow"/>
                <a:cs typeface="Barlow"/>
                <a:sym typeface="Barlow"/>
              </a:endParaRPr>
            </a:p>
            <a:p>
              <a:pPr marL="0" lvl="0" indent="0" algn="l" rtl="0">
                <a:spcBef>
                  <a:spcPts val="0"/>
                </a:spcBef>
                <a:spcAft>
                  <a:spcPts val="0"/>
                </a:spcAft>
                <a:buNone/>
              </a:pPr>
              <a:endParaRPr sz="1000" b="1" i="1">
                <a:solidFill>
                  <a:schemeClr val="lt1"/>
                </a:solidFill>
                <a:latin typeface="Barlow"/>
                <a:ea typeface="Barlow"/>
                <a:cs typeface="Barlow"/>
                <a:sym typeface="Barlow"/>
              </a:endParaRPr>
            </a:p>
            <a:p>
              <a:pPr marL="0" lvl="0" indent="0" algn="l" rtl="0">
                <a:spcBef>
                  <a:spcPts val="0"/>
                </a:spcBef>
                <a:spcAft>
                  <a:spcPts val="0"/>
                </a:spcAft>
                <a:buClr>
                  <a:schemeClr val="dk1"/>
                </a:buClr>
                <a:buSzPts val="1100"/>
                <a:buFont typeface="Arial"/>
                <a:buNone/>
              </a:pPr>
              <a:r>
                <a:rPr lang="en" sz="1200" b="1" i="1">
                  <a:solidFill>
                    <a:srgbClr val="FF8943"/>
                  </a:solidFill>
                  <a:latin typeface="Barlow"/>
                  <a:ea typeface="Barlow"/>
                  <a:cs typeface="Barlow"/>
                  <a:sym typeface="Barlow"/>
                </a:rPr>
                <a:t>MAKE A PLAN AND BE PREPARED:</a:t>
              </a:r>
              <a:endParaRPr sz="1200" i="1">
                <a:solidFill>
                  <a:srgbClr val="FF8943"/>
                </a:solidFill>
                <a:latin typeface="Barlow"/>
                <a:ea typeface="Barlow"/>
                <a:cs typeface="Barlow"/>
                <a:sym typeface="Barlow"/>
              </a:endParaRPr>
            </a:p>
            <a:p>
              <a:pPr marL="228600" lvl="0" indent="-190500" algn="l" rtl="0">
                <a:lnSpc>
                  <a:spcPct val="100000"/>
                </a:lnSpc>
                <a:spcBef>
                  <a:spcPts val="6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Check your voter registration. </a:t>
              </a:r>
              <a:r>
                <a:rPr lang="en" sz="1200">
                  <a:solidFill>
                    <a:schemeClr val="dk1"/>
                  </a:solidFill>
                  <a:latin typeface="Barlow"/>
                  <a:ea typeface="Barlow"/>
                  <a:cs typeface="Barlow"/>
                  <a:sym typeface="Barlow"/>
                </a:rPr>
                <a:t>Is it up </a:t>
              </a:r>
              <a:br>
                <a:rPr lang="en" sz="1200">
                  <a:solidFill>
                    <a:schemeClr val="dk1"/>
                  </a:solidFill>
                  <a:latin typeface="Barlow"/>
                  <a:ea typeface="Barlow"/>
                  <a:cs typeface="Barlow"/>
                  <a:sym typeface="Barlow"/>
                </a:rPr>
              </a:br>
              <a:r>
                <a:rPr lang="en" sz="1200">
                  <a:solidFill>
                    <a:schemeClr val="dk1"/>
                  </a:solidFill>
                  <a:latin typeface="Barlow"/>
                  <a:ea typeface="Barlow"/>
                  <a:cs typeface="Barlow"/>
                  <a:sym typeface="Barlow"/>
                </a:rPr>
                <a:t>to date? </a:t>
              </a:r>
              <a:r>
                <a:rPr lang="en" sz="1200" u="sng">
                  <a:solidFill>
                    <a:schemeClr val="dk1"/>
                  </a:solidFill>
                  <a:latin typeface="Barlow SemiBold"/>
                  <a:ea typeface="Barlow SemiBold"/>
                  <a:cs typeface="Barlow SemiBold"/>
                  <a:sym typeface="Barlow SemiBold"/>
                  <a:hlinkClick r:id="rId8">
                    <a:extLst>
                      <a:ext uri="{A12FA001-AC4F-418D-AE19-62706E023703}">
                        <ahyp:hlinkClr xmlns:ahyp="http://schemas.microsoft.com/office/drawing/2018/hyperlinkcolor" val="tx"/>
                      </a:ext>
                    </a:extLst>
                  </a:hlinkClick>
                </a:rPr>
                <a:t>Vote.gov</a:t>
              </a:r>
              <a:r>
                <a:rPr lang="en" sz="1200">
                  <a:solidFill>
                    <a:schemeClr val="dk1"/>
                  </a:solidFill>
                  <a:latin typeface="Barlow"/>
                  <a:ea typeface="Barlow"/>
                  <a:cs typeface="Barlow"/>
                  <a:sym typeface="Barlow"/>
                </a:rPr>
                <a:t> will get you to the right place. </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Know your voting options and requirements. </a:t>
              </a:r>
              <a:r>
                <a:rPr lang="en" sz="1200">
                  <a:solidFill>
                    <a:schemeClr val="dk1"/>
                  </a:solidFill>
                  <a:latin typeface="Barlow"/>
                  <a:ea typeface="Barlow"/>
                  <a:cs typeface="Barlow"/>
                  <a:sym typeface="Barlow"/>
                </a:rPr>
                <a:t>Rules might have changed since the last election.</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Make a plan for how and when to vote</a:t>
              </a:r>
              <a:r>
                <a:rPr lang="en" sz="1200">
                  <a:solidFill>
                    <a:schemeClr val="dk1"/>
                  </a:solidFill>
                  <a:latin typeface="Barlow"/>
                  <a:ea typeface="Barlow"/>
                  <a:cs typeface="Barlow"/>
                  <a:sym typeface="Barlow"/>
                </a:rPr>
                <a:t>, whether in person, early or by mail.</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Have a backup plan</a:t>
              </a:r>
              <a:r>
                <a:rPr lang="en" sz="1200">
                  <a:solidFill>
                    <a:schemeClr val="dk1"/>
                  </a:solidFill>
                  <a:latin typeface="Barlow"/>
                  <a:ea typeface="Barlow"/>
                  <a:cs typeface="Barlow"/>
                  <a:sym typeface="Barlow"/>
                </a:rPr>
                <a:t> in case of an emergency. </a:t>
              </a:r>
              <a:endParaRPr sz="1200">
                <a:solidFill>
                  <a:schemeClr val="dk1"/>
                </a:solidFill>
                <a:latin typeface="Barlow"/>
                <a:ea typeface="Barlow"/>
                <a:cs typeface="Barlow"/>
                <a:sym typeface="Barlow"/>
              </a:endParaRPr>
            </a:p>
            <a:p>
              <a:pPr marL="228600" lvl="0" indent="-190500" algn="l" rtl="0">
                <a:lnSpc>
                  <a:spcPct val="100000"/>
                </a:lnSpc>
                <a:spcBef>
                  <a:spcPts val="300"/>
                </a:spcBef>
                <a:spcAft>
                  <a:spcPts val="0"/>
                </a:spcAft>
                <a:buClr>
                  <a:schemeClr val="dk1"/>
                </a:buClr>
                <a:buSzPts val="1200"/>
                <a:buFont typeface="Helvetica Neue"/>
                <a:buChar char="●"/>
              </a:pPr>
              <a:r>
                <a:rPr lang="en" sz="1200" b="1">
                  <a:solidFill>
                    <a:schemeClr val="dk1"/>
                  </a:solidFill>
                  <a:latin typeface="Barlow"/>
                  <a:ea typeface="Barlow"/>
                  <a:cs typeface="Barlow"/>
                  <a:sym typeface="Barlow"/>
                </a:rPr>
                <a:t>Track your mail ballot and application</a:t>
              </a:r>
              <a:r>
                <a:rPr lang="en" sz="1200">
                  <a:solidFill>
                    <a:schemeClr val="dk1"/>
                  </a:solidFill>
                  <a:latin typeface="Barlow"/>
                  <a:ea typeface="Barlow"/>
                  <a:cs typeface="Barlow"/>
                  <a:sym typeface="Barlow"/>
                </a:rPr>
                <a:t> if your state allows.</a:t>
              </a:r>
              <a:endParaRPr sz="1200">
                <a:solidFill>
                  <a:schemeClr val="dk1"/>
                </a:solidFill>
                <a:latin typeface="Barlow"/>
                <a:ea typeface="Barlow"/>
                <a:cs typeface="Barlow"/>
                <a:sym typeface="Barlow"/>
              </a:endParaRPr>
            </a:p>
            <a:p>
              <a:pPr marL="457200" lvl="0" indent="0" algn="l" rtl="0">
                <a:lnSpc>
                  <a:spcPct val="115000"/>
                </a:lnSpc>
                <a:spcBef>
                  <a:spcPts val="300"/>
                </a:spcBef>
                <a:spcAft>
                  <a:spcPts val="0"/>
                </a:spcAft>
                <a:buClr>
                  <a:schemeClr val="dk1"/>
                </a:buClr>
                <a:buSzPts val="1100"/>
                <a:buFont typeface="Arial"/>
                <a:buNone/>
              </a:pPr>
              <a:endParaRPr sz="1200">
                <a:solidFill>
                  <a:schemeClr val="lt1"/>
                </a:solidFill>
                <a:latin typeface="Barlow"/>
                <a:ea typeface="Barlow"/>
                <a:cs typeface="Barlow"/>
                <a:sym typeface="Barlow"/>
              </a:endParaRPr>
            </a:p>
            <a:p>
              <a:pPr marL="0" lvl="0" indent="0" algn="l" rtl="0">
                <a:spcBef>
                  <a:spcPts val="0"/>
                </a:spcBef>
                <a:spcAft>
                  <a:spcPts val="0"/>
                </a:spcAft>
                <a:buNone/>
              </a:pPr>
              <a:endParaRPr sz="1200">
                <a:solidFill>
                  <a:schemeClr val="lt1"/>
                </a:solidFill>
                <a:latin typeface="Barlow"/>
                <a:ea typeface="Barlow"/>
                <a:cs typeface="Barlow"/>
                <a:sym typeface="Barlow"/>
              </a:endParaRPr>
            </a:p>
          </p:txBody>
        </p:sp>
        <p:sp>
          <p:nvSpPr>
            <p:cNvPr id="37" name="Google Shape;67;p13">
              <a:extLst>
                <a:ext uri="{FF2B5EF4-FFF2-40B4-BE49-F238E27FC236}">
                  <a16:creationId xmlns:a16="http://schemas.microsoft.com/office/drawing/2014/main" id="{D015FBB3-F58D-F07D-6574-E6F2CA09602D}"/>
                </a:ext>
              </a:extLst>
            </p:cNvPr>
            <p:cNvSpPr txBox="1"/>
            <p:nvPr/>
          </p:nvSpPr>
          <p:spPr>
            <a:xfrm>
              <a:off x="325367" y="211225"/>
              <a:ext cx="3474600" cy="4302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latin typeface="Barlow ExtraBold"/>
                  <a:ea typeface="Barlow ExtraBold"/>
                  <a:cs typeface="Barlow ExtraBold"/>
                  <a:sym typeface="Barlow ExtraBold"/>
                </a:rPr>
                <a:t>We all </a:t>
              </a:r>
              <a:r>
                <a:rPr lang="en" sz="1200">
                  <a:solidFill>
                    <a:schemeClr val="dk1"/>
                  </a:solidFill>
                  <a:latin typeface="Barlow Medium"/>
                  <a:ea typeface="Barlow Medium"/>
                  <a:cs typeface="Barlow Medium"/>
                  <a:sym typeface="Barlow Medium"/>
                </a:rPr>
                <a:t>have a role to play in keeping our elections free and fair. Voting is the greatest power most Americans have and it is almost always a positive and rewarding experience.</a:t>
              </a:r>
              <a:endParaRPr sz="1200">
                <a:solidFill>
                  <a:schemeClr val="dk1"/>
                </a:solidFill>
                <a:latin typeface="Barlow Medium"/>
                <a:ea typeface="Barlow Medium"/>
                <a:cs typeface="Barlow Medium"/>
                <a:sym typeface="Barlow Medium"/>
              </a:endParaRPr>
            </a:p>
            <a:p>
              <a:pPr marL="0" lvl="0" indent="0" algn="l" rtl="0">
                <a:spcBef>
                  <a:spcPts val="1000"/>
                </a:spcBef>
                <a:spcAft>
                  <a:spcPts val="0"/>
                </a:spcAft>
                <a:buClr>
                  <a:schemeClr val="dk1"/>
                </a:buClr>
                <a:buSzPts val="1100"/>
                <a:buFont typeface="Arial"/>
                <a:buNone/>
              </a:pPr>
              <a:r>
                <a:rPr lang="en" sz="1200">
                  <a:solidFill>
                    <a:schemeClr val="dk1"/>
                  </a:solidFill>
                  <a:latin typeface="Barlow Medium"/>
                  <a:ea typeface="Barlow Medium"/>
                  <a:cs typeface="Barlow Medium"/>
                  <a:sym typeface="Barlow Medium"/>
                </a:rPr>
                <a:t>Yet, some voters will likely encounter challenges this November.</a:t>
              </a:r>
              <a:endParaRPr sz="1200">
                <a:solidFill>
                  <a:schemeClr val="dk1"/>
                </a:solidFill>
                <a:latin typeface="Barlow ExtraBold"/>
                <a:ea typeface="Barlow ExtraBold"/>
                <a:cs typeface="Barlow ExtraBold"/>
                <a:sym typeface="Barlow ExtraBold"/>
              </a:endParaRPr>
            </a:p>
            <a:p>
              <a:pPr marL="0" lvl="0" indent="0" algn="l" rtl="0">
                <a:spcBef>
                  <a:spcPts val="1000"/>
                </a:spcBef>
                <a:spcAft>
                  <a:spcPts val="0"/>
                </a:spcAft>
                <a:buClr>
                  <a:schemeClr val="dk1"/>
                </a:buClr>
                <a:buSzPts val="1100"/>
                <a:buFont typeface="Arial"/>
                <a:buNone/>
              </a:pPr>
              <a:r>
                <a:rPr lang="en" sz="1200">
                  <a:solidFill>
                    <a:schemeClr val="dk1"/>
                  </a:solidFill>
                  <a:latin typeface="Barlow Medium"/>
                  <a:ea typeface="Barlow Medium"/>
                  <a:cs typeface="Barlow Medium"/>
                  <a:sym typeface="Barlow Medium"/>
                </a:rPr>
                <a:t>Local election officials work hard to make sure elections run smoothly, but </a:t>
              </a:r>
              <a:r>
                <a:rPr lang="en" sz="1200">
                  <a:solidFill>
                    <a:schemeClr val="dk1"/>
                  </a:solidFill>
                  <a:latin typeface="Barlow ExtraBold"/>
                  <a:ea typeface="Barlow ExtraBold"/>
                  <a:cs typeface="Barlow ExtraBold"/>
                  <a:sym typeface="Barlow ExtraBold"/>
                </a:rPr>
                <a:t>they can’t do it alone</a:t>
              </a:r>
              <a:r>
                <a:rPr lang="en" sz="1200" b="1">
                  <a:solidFill>
                    <a:schemeClr val="dk1"/>
                  </a:solidFill>
                  <a:latin typeface="Barlow"/>
                  <a:ea typeface="Barlow"/>
                  <a:cs typeface="Barlow"/>
                  <a:sym typeface="Barlow"/>
                </a:rPr>
                <a:t>. </a:t>
              </a:r>
              <a:endParaRPr sz="1200" b="1">
                <a:solidFill>
                  <a:schemeClr val="dk1"/>
                </a:solidFill>
                <a:latin typeface="Barlow"/>
                <a:ea typeface="Barlow"/>
                <a:cs typeface="Barlow"/>
                <a:sym typeface="Barlow"/>
              </a:endParaRPr>
            </a:p>
            <a:p>
              <a:pPr marL="0" lvl="0" indent="0" algn="l" rtl="0">
                <a:spcBef>
                  <a:spcPts val="1000"/>
                </a:spcBef>
                <a:spcAft>
                  <a:spcPts val="0"/>
                </a:spcAft>
                <a:buClr>
                  <a:schemeClr val="dk1"/>
                </a:buClr>
                <a:buSzPts val="1100"/>
                <a:buFont typeface="Arial"/>
                <a:buNone/>
              </a:pPr>
              <a:r>
                <a:rPr lang="en" sz="1200">
                  <a:solidFill>
                    <a:schemeClr val="dk1"/>
                  </a:solidFill>
                  <a:latin typeface="Barlow ExtraBold"/>
                  <a:ea typeface="Barlow ExtraBold"/>
                  <a:cs typeface="Barlow ExtraBold"/>
                  <a:sym typeface="Barlow ExtraBold"/>
                </a:rPr>
                <a:t>You </a:t>
              </a:r>
              <a:r>
                <a:rPr lang="en" sz="1200">
                  <a:solidFill>
                    <a:schemeClr val="dk1"/>
                  </a:solidFill>
                  <a:latin typeface="Barlow Medium"/>
                  <a:ea typeface="Barlow Medium"/>
                  <a:cs typeface="Barlow Medium"/>
                  <a:sym typeface="Barlow Medium"/>
                </a:rPr>
                <a:t>can have a huge impact by keeping informed, getting involved, speaking out and, most importantly, voting.</a:t>
              </a:r>
              <a:endParaRPr sz="1200">
                <a:solidFill>
                  <a:schemeClr val="dk1"/>
                </a:solidFill>
                <a:latin typeface="Barlow Medium"/>
                <a:ea typeface="Barlow Medium"/>
                <a:cs typeface="Barlow Medium"/>
                <a:sym typeface="Barlow Medium"/>
              </a:endParaRPr>
            </a:p>
            <a:p>
              <a:pPr marL="0" lvl="0" indent="0" algn="l" rtl="0">
                <a:spcBef>
                  <a:spcPts val="1000"/>
                </a:spcBef>
                <a:spcAft>
                  <a:spcPts val="0"/>
                </a:spcAft>
                <a:buClr>
                  <a:schemeClr val="dk1"/>
                </a:buClr>
                <a:buSzPts val="1100"/>
                <a:buFont typeface="Arial"/>
                <a:buNone/>
              </a:pPr>
              <a:r>
                <a:rPr lang="en" sz="1200">
                  <a:solidFill>
                    <a:schemeClr val="dk1"/>
                  </a:solidFill>
                  <a:latin typeface="Barlow Medium"/>
                  <a:ea typeface="Barlow Medium"/>
                  <a:cs typeface="Barlow Medium"/>
                  <a:sym typeface="Barlow Medium"/>
                </a:rPr>
                <a:t>Here are concrete steps you can take — as an </a:t>
              </a:r>
              <a:r>
                <a:rPr lang="en" sz="1200" b="1">
                  <a:solidFill>
                    <a:schemeClr val="dk1"/>
                  </a:solidFill>
                  <a:latin typeface="Barlow"/>
                  <a:ea typeface="Barlow"/>
                  <a:cs typeface="Barlow"/>
                  <a:sym typeface="Barlow"/>
                </a:rPr>
                <a:t>individual </a:t>
              </a:r>
              <a:r>
                <a:rPr lang="en" sz="1200">
                  <a:solidFill>
                    <a:schemeClr val="dk1"/>
                  </a:solidFill>
                  <a:latin typeface="Barlow Medium"/>
                  <a:ea typeface="Barlow Medium"/>
                  <a:cs typeface="Barlow Medium"/>
                  <a:sym typeface="Barlow Medium"/>
                </a:rPr>
                <a:t>voter, a </a:t>
              </a:r>
              <a:r>
                <a:rPr lang="en" sz="1200" b="1">
                  <a:solidFill>
                    <a:schemeClr val="dk1"/>
                  </a:solidFill>
                  <a:latin typeface="Barlow"/>
                  <a:ea typeface="Barlow"/>
                  <a:cs typeface="Barlow"/>
                  <a:sym typeface="Barlow"/>
                </a:rPr>
                <a:t>community member</a:t>
              </a:r>
              <a:r>
                <a:rPr lang="en" sz="1200">
                  <a:solidFill>
                    <a:schemeClr val="dk1"/>
                  </a:solidFill>
                  <a:latin typeface="Barlow Medium"/>
                  <a:ea typeface="Barlow Medium"/>
                  <a:cs typeface="Barlow Medium"/>
                  <a:sym typeface="Barlow Medium"/>
                </a:rPr>
                <a:t> and an </a:t>
              </a:r>
              <a:r>
                <a:rPr lang="en" sz="1200" b="1">
                  <a:solidFill>
                    <a:schemeClr val="dk1"/>
                  </a:solidFill>
                  <a:latin typeface="Barlow"/>
                  <a:ea typeface="Barlow"/>
                  <a:cs typeface="Barlow"/>
                  <a:sym typeface="Barlow"/>
                </a:rPr>
                <a:t>American citizen</a:t>
              </a:r>
              <a:r>
                <a:rPr lang="en" sz="1200">
                  <a:solidFill>
                    <a:schemeClr val="dk1"/>
                  </a:solidFill>
                  <a:latin typeface="Barlow Medium"/>
                  <a:ea typeface="Barlow Medium"/>
                  <a:cs typeface="Barlow Medium"/>
                  <a:sym typeface="Barlow Medium"/>
                </a:rPr>
                <a:t> — to protect your right to vote.  </a:t>
              </a:r>
              <a:endParaRPr sz="1200">
                <a:solidFill>
                  <a:schemeClr val="dk1"/>
                </a:solidFill>
                <a:latin typeface="Barlow Medium"/>
                <a:ea typeface="Barlow Medium"/>
                <a:cs typeface="Barlow Medium"/>
                <a:sym typeface="Barlow Medium"/>
              </a:endParaRPr>
            </a:p>
            <a:p>
              <a:pPr marL="0" lvl="0" indent="0" algn="l" rtl="0">
                <a:spcBef>
                  <a:spcPts val="1000"/>
                </a:spcBef>
                <a:spcAft>
                  <a:spcPts val="0"/>
                </a:spcAft>
                <a:buClr>
                  <a:schemeClr val="dk1"/>
                </a:buClr>
                <a:buSzPts val="1100"/>
                <a:buFont typeface="Arial"/>
                <a:buNone/>
              </a:pPr>
              <a:r>
                <a:rPr lang="en" sz="1200">
                  <a:solidFill>
                    <a:schemeClr val="dk1"/>
                  </a:solidFill>
                  <a:latin typeface="Barlow SemiBold"/>
                  <a:ea typeface="Barlow SemiBold"/>
                  <a:cs typeface="Barlow SemiBold"/>
                  <a:sym typeface="Barlow SemiBold"/>
                </a:rPr>
                <a:t>Use the QR codes and website URLs throughout to find the resources and tools you need.</a:t>
              </a:r>
              <a:endParaRPr sz="1200">
                <a:solidFill>
                  <a:schemeClr val="dk1"/>
                </a:solidFill>
                <a:latin typeface="Barlow SemiBold"/>
                <a:ea typeface="Barlow SemiBold"/>
                <a:cs typeface="Barlow SemiBold"/>
                <a:sym typeface="Barlow SemiBold"/>
              </a:endParaRPr>
            </a:p>
            <a:p>
              <a:pPr marL="0" lvl="0" indent="0" algn="l" rtl="0">
                <a:spcBef>
                  <a:spcPts val="1000"/>
                </a:spcBef>
                <a:spcAft>
                  <a:spcPts val="1000"/>
                </a:spcAft>
                <a:buClr>
                  <a:schemeClr val="dk1"/>
                </a:buClr>
                <a:buSzPts val="1100"/>
                <a:buFont typeface="Arial"/>
                <a:buNone/>
              </a:pPr>
              <a:endParaRPr sz="1200">
                <a:solidFill>
                  <a:schemeClr val="dk1"/>
                </a:solidFill>
                <a:latin typeface="Barlow SemiBold"/>
                <a:ea typeface="Barlow SemiBold"/>
                <a:cs typeface="Barlow SemiBold"/>
                <a:sym typeface="Barlow SemiBold"/>
              </a:endParaRPr>
            </a:p>
          </p:txBody>
        </p:sp>
        <p:sp>
          <p:nvSpPr>
            <p:cNvPr id="39" name="Google Shape;68;p13">
              <a:extLst>
                <a:ext uri="{FF2B5EF4-FFF2-40B4-BE49-F238E27FC236}">
                  <a16:creationId xmlns:a16="http://schemas.microsoft.com/office/drawing/2014/main" id="{AADB5C7E-F00D-67DA-EA2E-1FCF92375FB1}"/>
                </a:ext>
              </a:extLst>
            </p:cNvPr>
            <p:cNvSpPr txBox="1"/>
            <p:nvPr/>
          </p:nvSpPr>
          <p:spPr>
            <a:xfrm>
              <a:off x="3319848" y="4314506"/>
              <a:ext cx="2844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a:solidFill>
                    <a:srgbClr val="FF8943"/>
                  </a:solidFill>
                  <a:latin typeface="Barlow Black"/>
                  <a:ea typeface="Barlow Black"/>
                  <a:cs typeface="Barlow Black"/>
                  <a:sym typeface="Barlow Black"/>
                </a:rPr>
                <a:t>1</a:t>
              </a:r>
              <a:endParaRPr sz="3600">
                <a:solidFill>
                  <a:srgbClr val="FF8943"/>
                </a:solidFill>
                <a:latin typeface="Barlow Black"/>
                <a:ea typeface="Barlow Black"/>
                <a:cs typeface="Barlow Black"/>
                <a:sym typeface="Barlow Black"/>
              </a:endParaRPr>
            </a:p>
          </p:txBody>
        </p:sp>
        <p:sp>
          <p:nvSpPr>
            <p:cNvPr id="41" name="Google Shape;69;p13">
              <a:extLst>
                <a:ext uri="{FF2B5EF4-FFF2-40B4-BE49-F238E27FC236}">
                  <a16:creationId xmlns:a16="http://schemas.microsoft.com/office/drawing/2014/main" id="{E770C140-B085-EAC7-0828-F9012DC99B7C}"/>
                </a:ext>
              </a:extLst>
            </p:cNvPr>
            <p:cNvSpPr txBox="1"/>
            <p:nvPr/>
          </p:nvSpPr>
          <p:spPr>
            <a:xfrm>
              <a:off x="7084538" y="4314506"/>
              <a:ext cx="435300" cy="60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3600" dirty="0">
                  <a:solidFill>
                    <a:srgbClr val="FF8943"/>
                  </a:solidFill>
                  <a:latin typeface="Barlow Black"/>
                  <a:ea typeface="Barlow Black"/>
                  <a:cs typeface="Barlow Black"/>
                  <a:sym typeface="Barlow Black"/>
                </a:rPr>
                <a:t>2</a:t>
              </a:r>
              <a:endParaRPr sz="3600" dirty="0">
                <a:solidFill>
                  <a:srgbClr val="FF8943"/>
                </a:solidFill>
                <a:latin typeface="Barlow Black"/>
                <a:ea typeface="Barlow Black"/>
                <a:cs typeface="Barlow Black"/>
                <a:sym typeface="Barlow Black"/>
              </a:endParaRPr>
            </a:p>
          </p:txBody>
        </p:sp>
        <p:pic>
          <p:nvPicPr>
            <p:cNvPr id="43" name="Google Shape;70;p13" title="qr-code (40).png">
              <a:extLst>
                <a:ext uri="{FF2B5EF4-FFF2-40B4-BE49-F238E27FC236}">
                  <a16:creationId xmlns:a16="http://schemas.microsoft.com/office/drawing/2014/main" id="{F0CFACC2-79A0-D7D7-5DBB-0E844F801FF5}"/>
                </a:ext>
              </a:extLst>
            </p:cNvPr>
            <p:cNvPicPr preferRelativeResize="0"/>
            <p:nvPr/>
          </p:nvPicPr>
          <p:blipFill>
            <a:blip r:embed="rId9">
              <a:alphaModFix/>
            </a:blip>
            <a:stretch>
              <a:fillRect/>
            </a:stretch>
          </p:blipFill>
          <p:spPr>
            <a:xfrm>
              <a:off x="7074572" y="484274"/>
              <a:ext cx="457199" cy="457200"/>
            </a:xfrm>
            <a:prstGeom prst="rect">
              <a:avLst/>
            </a:prstGeom>
            <a:noFill/>
            <a:ln w="9525" cap="flat" cmpd="sng">
              <a:solidFill>
                <a:schemeClr val="dk1"/>
              </a:solidFill>
              <a:prstDash val="solid"/>
              <a:round/>
              <a:headEnd type="none" w="sm" len="sm"/>
              <a:tailEnd type="none" w="sm" len="sm"/>
            </a:ln>
            <a:effectLst>
              <a:outerShdw blurRad="57150" dist="19050" dir="5400000" algn="bl" rotWithShape="0">
                <a:srgbClr val="000000">
                  <a:alpha val="50000"/>
                </a:srgbClr>
              </a:outerShdw>
            </a:effectLst>
          </p:spPr>
        </p:pic>
        <p:sp>
          <p:nvSpPr>
            <p:cNvPr id="45" name="Google Shape;73;p13">
              <a:extLst>
                <a:ext uri="{FF2B5EF4-FFF2-40B4-BE49-F238E27FC236}">
                  <a16:creationId xmlns:a16="http://schemas.microsoft.com/office/drawing/2014/main" id="{070B3935-0315-8038-87D5-C25B56E8D489}"/>
                </a:ext>
              </a:extLst>
            </p:cNvPr>
            <p:cNvSpPr txBox="1"/>
            <p:nvPr/>
          </p:nvSpPr>
          <p:spPr>
            <a:xfrm>
              <a:off x="6914672" y="890112"/>
              <a:ext cx="777000" cy="37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00" i="1">
                  <a:solidFill>
                    <a:srgbClr val="0DC9C9"/>
                  </a:solidFill>
                  <a:latin typeface="Barlow ExtraBold"/>
                  <a:ea typeface="Barlow ExtraBold"/>
                  <a:cs typeface="Barlow ExtraBold"/>
                  <a:sym typeface="Barlow ExtraBold"/>
                </a:rPr>
                <a:t>Get ready</a:t>
              </a:r>
              <a:endParaRPr sz="800" i="1">
                <a:solidFill>
                  <a:srgbClr val="0DC9C9"/>
                </a:solidFill>
                <a:latin typeface="Barlow ExtraBold"/>
                <a:ea typeface="Barlow ExtraBold"/>
                <a:cs typeface="Barlow ExtraBold"/>
                <a:sym typeface="Barlow ExtraBold"/>
              </a:endParaRPr>
            </a:p>
          </p:txBody>
        </p:sp>
      </p:grpSp>
      <p:sp>
        <p:nvSpPr>
          <p:cNvPr id="48" name="Google Shape;146;p14">
            <a:extLst>
              <a:ext uri="{FF2B5EF4-FFF2-40B4-BE49-F238E27FC236}">
                <a16:creationId xmlns:a16="http://schemas.microsoft.com/office/drawing/2014/main" id="{63679697-C0BE-66AB-7BF8-75A7EE91EF85}"/>
              </a:ext>
            </a:extLst>
          </p:cNvPr>
          <p:cNvSpPr txBox="1"/>
          <p:nvPr/>
        </p:nvSpPr>
        <p:spPr>
          <a:xfrm>
            <a:off x="5122226" y="8857150"/>
            <a:ext cx="2885700" cy="650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513" b="1" dirty="0">
                <a:solidFill>
                  <a:srgbClr val="FFFFFF"/>
                </a:solidFill>
                <a:latin typeface="Barlow"/>
                <a:ea typeface="Barlow"/>
                <a:cs typeface="Barlow"/>
                <a:sym typeface="Barlow"/>
              </a:rPr>
              <a:t>RESOURCES YOU NEED</a:t>
            </a:r>
            <a:br>
              <a:rPr lang="en" sz="1513" b="1" dirty="0">
                <a:solidFill>
                  <a:srgbClr val="FFFFFF"/>
                </a:solidFill>
                <a:latin typeface="Barlow"/>
                <a:ea typeface="Barlow"/>
                <a:cs typeface="Barlow"/>
                <a:sym typeface="Barlow"/>
              </a:rPr>
            </a:br>
            <a:r>
              <a:rPr lang="en" sz="1513" b="1" dirty="0">
                <a:solidFill>
                  <a:srgbClr val="FFFFFF"/>
                </a:solidFill>
                <a:latin typeface="Barlow"/>
                <a:ea typeface="Barlow"/>
                <a:cs typeface="Barlow"/>
                <a:sym typeface="Barlow"/>
              </a:rPr>
              <a:t>TO PROTECT YOUR VOTE</a:t>
            </a:r>
            <a:endParaRPr sz="1513" b="1" dirty="0">
              <a:solidFill>
                <a:srgbClr val="FFFFFF"/>
              </a:solidFill>
              <a:latin typeface="Barlow"/>
              <a:ea typeface="Barlow"/>
              <a:cs typeface="Barlow"/>
              <a:sym typeface="Barlow"/>
            </a:endParaRPr>
          </a:p>
        </p:txBody>
      </p:sp>
      <p:sp>
        <p:nvSpPr>
          <p:cNvPr id="49" name="TextBox 48">
            <a:extLst>
              <a:ext uri="{FF2B5EF4-FFF2-40B4-BE49-F238E27FC236}">
                <a16:creationId xmlns:a16="http://schemas.microsoft.com/office/drawing/2014/main" id="{AD7C80E6-5639-6F6A-B677-911A2D97CAB5}"/>
              </a:ext>
            </a:extLst>
          </p:cNvPr>
          <p:cNvSpPr txBox="1"/>
          <p:nvPr/>
        </p:nvSpPr>
        <p:spPr>
          <a:xfrm>
            <a:off x="7915678" y="7265800"/>
            <a:ext cx="2885700" cy="1200329"/>
          </a:xfrm>
          <a:prstGeom prst="rect">
            <a:avLst/>
          </a:prstGeom>
          <a:solidFill>
            <a:srgbClr val="FFFF00"/>
          </a:solidFill>
        </p:spPr>
        <p:txBody>
          <a:bodyPr wrap="square" rtlCol="0">
            <a:spAutoFit/>
          </a:bodyPr>
          <a:lstStyle/>
          <a:p>
            <a:r>
              <a:rPr lang="en-US" b="1" dirty="0"/>
              <a:t>&lt;&lt;&lt; Don’t for get to add your logo or delete the placeholder box before printing!</a:t>
            </a:r>
          </a:p>
        </p:txBody>
      </p:sp>
    </p:spTree>
    <p:extLst>
      <p:ext uri="{BB962C8B-B14F-4D97-AF65-F5344CB8AC3E}">
        <p14:creationId xmlns:p14="http://schemas.microsoft.com/office/powerpoint/2010/main" val="26914990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1110</Words>
  <Application>Microsoft Office PowerPoint</Application>
  <PresentationFormat>Custom</PresentationFormat>
  <Paragraphs>63</Paragraphs>
  <Slides>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vt:i4>
      </vt:variant>
    </vt:vector>
  </HeadingPairs>
  <TitlesOfParts>
    <vt:vector size="13" baseType="lpstr">
      <vt:lpstr>Aptos</vt:lpstr>
      <vt:lpstr>Aptos Display</vt:lpstr>
      <vt:lpstr>Arial</vt:lpstr>
      <vt:lpstr>Barlow</vt:lpstr>
      <vt:lpstr>Barlow Black</vt:lpstr>
      <vt:lpstr>Barlow ExtraBold</vt:lpstr>
      <vt:lpstr>Barlow Medium</vt:lpstr>
      <vt:lpstr>Barlow SemiBold</vt:lpstr>
      <vt:lpstr>Helvetica Neue</vt:lpstr>
      <vt:lpstr>IBM Plex Sans SemiBold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2026-06-18T18:48:00Z</dcterms:created>
  <dcterms:modified xsi:type="dcterms:W3CDTF">2026-06-18T18:48:07Z</dcterms:modified>
</cp:coreProperties>
</file>