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4FB"/>
    <a:srgbClr val="F79040"/>
    <a:srgbClr val="F8A05E"/>
    <a:srgbClr val="F27124"/>
    <a:srgbClr val="FAAA19"/>
    <a:srgbClr val="000000"/>
    <a:srgbClr val="3371E7"/>
    <a:srgbClr val="709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93BF6-28F6-42A1-9475-33AD9E10D855}" v="2" dt="2025-09-24T18:18:45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63" autoAdjust="0"/>
    <p:restoredTop sz="94660"/>
  </p:normalViewPr>
  <p:slideViewPr>
    <p:cSldViewPr snapToGrid="0">
      <p:cViewPr>
        <p:scale>
          <a:sx n="60" d="100"/>
          <a:sy n="60" d="100"/>
        </p:scale>
        <p:origin x="1340" y="5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8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7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7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8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9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03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1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3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6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D38A28-7D48-4992-BC62-8DA32AF7AD83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C3C31-EB4D-4C97-954F-7C1ECDB9E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6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06DAF16-E410-770D-0869-E23A2C3A9744}"/>
              </a:ext>
            </a:extLst>
          </p:cNvPr>
          <p:cNvSpPr/>
          <p:nvPr/>
        </p:nvSpPr>
        <p:spPr>
          <a:xfrm>
            <a:off x="0" y="0"/>
            <a:ext cx="7772400" cy="5910898"/>
          </a:xfrm>
          <a:prstGeom prst="rect">
            <a:avLst/>
          </a:prstGeom>
          <a:solidFill>
            <a:srgbClr val="C6D4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4F83BC3-DC91-39C2-B401-DB9A8E1C8F65}"/>
              </a:ext>
            </a:extLst>
          </p:cNvPr>
          <p:cNvSpPr/>
          <p:nvPr/>
        </p:nvSpPr>
        <p:spPr>
          <a:xfrm>
            <a:off x="4818865" y="-1899468"/>
            <a:ext cx="4720391" cy="472039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8D343D-5FC7-1492-31EF-3A5405431B0C}"/>
              </a:ext>
            </a:extLst>
          </p:cNvPr>
          <p:cNvSpPr txBox="1"/>
          <p:nvPr/>
        </p:nvSpPr>
        <p:spPr>
          <a:xfrm>
            <a:off x="583555" y="529913"/>
            <a:ext cx="42132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[Jurisdiction] </a:t>
            </a:r>
            <a:br>
              <a:rPr lang="en-US" sz="32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</a:br>
            <a:r>
              <a:rPr lang="en-US" sz="32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Election Academy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487B7B-36E1-07FF-EFD8-9F03F6290133}"/>
              </a:ext>
            </a:extLst>
          </p:cNvPr>
          <p:cNvSpPr txBox="1"/>
          <p:nvPr/>
        </p:nvSpPr>
        <p:spPr>
          <a:xfrm>
            <a:off x="616585" y="1643608"/>
            <a:ext cx="4916310" cy="1763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[Jurisdiction] now has a hands-on educational program for anyone who wants to learn more about elections: </a:t>
            </a:r>
            <a:r>
              <a:rPr lang="en-US" sz="1600" dirty="0">
                <a:solidFill>
                  <a:srgbClr val="00206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[Jurisdiction] Election Academy</a:t>
            </a:r>
            <a:r>
              <a:rPr lang="en-US" sz="16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. Election officials provide information on how they prepare for and run our [town’s/city’s] elections.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738C2D-A4BF-8DE4-1C20-BA27CB9A58DE}"/>
              </a:ext>
            </a:extLst>
          </p:cNvPr>
          <p:cNvSpPr/>
          <p:nvPr/>
        </p:nvSpPr>
        <p:spPr>
          <a:xfrm>
            <a:off x="-2558142" y="-2284238"/>
            <a:ext cx="12958458" cy="22783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A622F857-CB26-0831-091A-D68E20B1E636}"/>
              </a:ext>
            </a:extLst>
          </p:cNvPr>
          <p:cNvSpPr/>
          <p:nvPr/>
        </p:nvSpPr>
        <p:spPr>
          <a:xfrm rot="11570520">
            <a:off x="-2351861" y="126867"/>
            <a:ext cx="12476122" cy="6757218"/>
          </a:xfrm>
          <a:prstGeom prst="blockArc">
            <a:avLst>
              <a:gd name="adj1" fmla="val 10800000"/>
              <a:gd name="adj2" fmla="val 21395533"/>
              <a:gd name="adj3" fmla="val 316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2EE4-AB36-91DC-85B1-E533BCE6F868}"/>
              </a:ext>
            </a:extLst>
          </p:cNvPr>
          <p:cNvSpPr/>
          <p:nvPr/>
        </p:nvSpPr>
        <p:spPr>
          <a:xfrm>
            <a:off x="7778141" y="-1151241"/>
            <a:ext cx="2622175" cy="112096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961199-41A0-6386-04CA-2C65A263CE63}"/>
              </a:ext>
            </a:extLst>
          </p:cNvPr>
          <p:cNvSpPr txBox="1"/>
          <p:nvPr/>
        </p:nvSpPr>
        <p:spPr>
          <a:xfrm>
            <a:off x="605588" y="5430129"/>
            <a:ext cx="6853701" cy="1303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Admission</a:t>
            </a:r>
            <a:br>
              <a:rPr lang="en-US" sz="1600" b="1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</a:br>
            <a:r>
              <a:rPr lang="en-US" sz="16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Active participation is a requirement of the course. Participants must be willing to attend all Election Academy classes and commit to completing the course requirements.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F212F15-2025-C5B1-1644-A8E60D3EECAA}"/>
              </a:ext>
            </a:extLst>
          </p:cNvPr>
          <p:cNvSpPr/>
          <p:nvPr/>
        </p:nvSpPr>
        <p:spPr>
          <a:xfrm>
            <a:off x="4847734" y="3356428"/>
            <a:ext cx="2031782" cy="2031782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05B10B-B320-691B-EA93-C7978723A4E3}"/>
              </a:ext>
            </a:extLst>
          </p:cNvPr>
          <p:cNvSpPr txBox="1"/>
          <p:nvPr/>
        </p:nvSpPr>
        <p:spPr>
          <a:xfrm>
            <a:off x="4898036" y="3759806"/>
            <a:ext cx="1929880" cy="1202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2000" dirty="0">
                <a:solidFill>
                  <a:schemeClr val="bg1"/>
                </a:solidFill>
                <a:latin typeface="Now Black" panose="00000500000000000000" pitchFamily="2" charset="0"/>
                <a:cs typeface="Poppins Medium" panose="00000600000000000000" pitchFamily="2" charset="0"/>
              </a:rPr>
              <a:t>Application deadline:</a:t>
            </a:r>
            <a:endParaRPr lang="en-US" sz="1600" dirty="0">
              <a:solidFill>
                <a:schemeClr val="bg1"/>
              </a:solidFill>
              <a:latin typeface="Now Black" panose="00000500000000000000" pitchFamily="2" charset="0"/>
              <a:cs typeface="Poppins Medium" panose="00000600000000000000" pitchFamily="2" charset="0"/>
            </a:endParaRPr>
          </a:p>
          <a:p>
            <a:pPr algn="ctr">
              <a:lnSpc>
                <a:spcPct val="114000"/>
              </a:lnSpc>
            </a:pPr>
            <a:r>
              <a:rPr lang="en-US" sz="2400" dirty="0">
                <a:solidFill>
                  <a:schemeClr val="bg1"/>
                </a:solidFill>
                <a:latin typeface="Now Black" panose="00000500000000000000" pitchFamily="2" charset="0"/>
                <a:cs typeface="Poppins SemiBold" panose="00000700000000000000" pitchFamily="2" charset="0"/>
              </a:rPr>
              <a:t>[DATE]</a:t>
            </a:r>
            <a:endParaRPr lang="en-US" sz="2400" dirty="0">
              <a:latin typeface="Now Black" panose="00000500000000000000" pitchFamily="2" charset="0"/>
              <a:cs typeface="Poppins SemiBold" panose="00000700000000000000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9FE1BB6-34B5-ED09-3B6A-32749B7197C7}"/>
              </a:ext>
            </a:extLst>
          </p:cNvPr>
          <p:cNvCxnSpPr/>
          <p:nvPr/>
        </p:nvCxnSpPr>
        <p:spPr>
          <a:xfrm>
            <a:off x="704722" y="5764578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25777B8-E1B6-6FCF-75FA-67556FFBE276}"/>
              </a:ext>
            </a:extLst>
          </p:cNvPr>
          <p:cNvSpPr txBox="1"/>
          <p:nvPr/>
        </p:nvSpPr>
        <p:spPr>
          <a:xfrm>
            <a:off x="613607" y="7122571"/>
            <a:ext cx="6845682" cy="996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Cost</a:t>
            </a:r>
            <a:br>
              <a:rPr lang="en-US" sz="1600" b="1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</a:br>
            <a:r>
              <a:rPr lang="en-US" sz="16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There is </a:t>
            </a:r>
            <a:r>
              <a:rPr lang="en-US" sz="1600" dirty="0">
                <a:solidFill>
                  <a:srgbClr val="00206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no cost</a:t>
            </a:r>
            <a:r>
              <a:rPr lang="en-US" sz="16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 to attend the Election Academy. It is a complimentary course provided by [Jurisdiction].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004F123-92C9-D188-BA32-77FFFD09906C}"/>
              </a:ext>
            </a:extLst>
          </p:cNvPr>
          <p:cNvCxnSpPr/>
          <p:nvPr/>
        </p:nvCxnSpPr>
        <p:spPr>
          <a:xfrm>
            <a:off x="701724" y="7457020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E5CAE8A-20F2-EBBB-6A77-C9215644686E}"/>
              </a:ext>
            </a:extLst>
          </p:cNvPr>
          <p:cNvSpPr txBox="1"/>
          <p:nvPr/>
        </p:nvSpPr>
        <p:spPr>
          <a:xfrm>
            <a:off x="605588" y="8897742"/>
            <a:ext cx="5471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Now Black" panose="00000500000000000000" pitchFamily="2" charset="0"/>
                <a:cs typeface="Poppins Medium" panose="00000600000000000000" pitchFamily="2" charset="0"/>
              </a:rPr>
              <a:t>For more information and to apply:</a:t>
            </a:r>
          </a:p>
          <a:p>
            <a:r>
              <a:rPr lang="en-US" sz="16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[YOUR WEBSITE URL OR ONLINE APPLICATION]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5A4FA77-095D-BDF6-C74C-0ACDEC17C1FB}"/>
              </a:ext>
            </a:extLst>
          </p:cNvPr>
          <p:cNvSpPr/>
          <p:nvPr/>
        </p:nvSpPr>
        <p:spPr>
          <a:xfrm>
            <a:off x="6140591" y="8042652"/>
            <a:ext cx="1371600" cy="13716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36999B-C5A9-E695-E708-C31952764D72}"/>
              </a:ext>
            </a:extLst>
          </p:cNvPr>
          <p:cNvSpPr txBox="1"/>
          <p:nvPr/>
        </p:nvSpPr>
        <p:spPr>
          <a:xfrm>
            <a:off x="6085937" y="8293931"/>
            <a:ext cx="1469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QR code with your website URL or online application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1E7D055-AF46-87A3-A2B2-775F5A5E6E2C}"/>
              </a:ext>
            </a:extLst>
          </p:cNvPr>
          <p:cNvSpPr/>
          <p:nvPr/>
        </p:nvSpPr>
        <p:spPr>
          <a:xfrm>
            <a:off x="-71769" y="5292969"/>
            <a:ext cx="696374" cy="8262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5B52D4-E9E1-BB02-339D-309DBA6B4E00}"/>
              </a:ext>
            </a:extLst>
          </p:cNvPr>
          <p:cNvSpPr/>
          <p:nvPr/>
        </p:nvSpPr>
        <p:spPr>
          <a:xfrm>
            <a:off x="-2558142" y="-5884"/>
            <a:ext cx="2558142" cy="1006428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6B3045F-E358-64EF-E077-DED620826F71}"/>
              </a:ext>
            </a:extLst>
          </p:cNvPr>
          <p:cNvGrpSpPr>
            <a:grpSpLocks/>
          </p:cNvGrpSpPr>
          <p:nvPr/>
        </p:nvGrpSpPr>
        <p:grpSpPr>
          <a:xfrm>
            <a:off x="5465266" y="288937"/>
            <a:ext cx="2029968" cy="2029968"/>
            <a:chOff x="0" y="-12700"/>
            <a:chExt cx="1828800" cy="18288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B97D676-29BD-6550-2FE8-EF3487E4E812}"/>
                </a:ext>
              </a:extLst>
            </p:cNvPr>
            <p:cNvSpPr/>
            <p:nvPr/>
          </p:nvSpPr>
          <p:spPr>
            <a:xfrm>
              <a:off x="0" y="-12700"/>
              <a:ext cx="1828800" cy="1828800"/>
            </a:xfrm>
            <a:prstGeom prst="ellipse">
              <a:avLst/>
            </a:prstGeom>
            <a:noFill/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B8BFD800-711A-56CC-A6DE-939D5DD433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450" y="336550"/>
              <a:ext cx="933450" cy="11290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algn="ctr">
                <a:lnSpc>
                  <a:spcPct val="115000"/>
                </a:lnSpc>
                <a:buNone/>
              </a:pPr>
              <a:r>
                <a:rPr lang="en-US" sz="1800" b="1" dirty="0">
                  <a:solidFill>
                    <a:srgbClr val="002060"/>
                  </a:solidFill>
                  <a:effectLst/>
                  <a:latin typeface="Poppins" panose="00000500000000000000" pitchFamily="2" charset="0"/>
                  <a:ea typeface="Poppins" panose="00000500000000000000" pitchFamily="2" charset="0"/>
                </a:rPr>
                <a:t>seal </a:t>
              </a:r>
              <a:br>
                <a:rPr lang="en-US" sz="1800" b="1" dirty="0">
                  <a:solidFill>
                    <a:srgbClr val="002060"/>
                  </a:solidFill>
                  <a:effectLst/>
                  <a:latin typeface="Poppins" panose="00000500000000000000" pitchFamily="2" charset="0"/>
                  <a:ea typeface="Poppins" panose="00000500000000000000" pitchFamily="2" charset="0"/>
                </a:rPr>
              </a:br>
              <a:r>
                <a:rPr lang="en-US" sz="1800" b="1" dirty="0">
                  <a:solidFill>
                    <a:srgbClr val="002060"/>
                  </a:solidFill>
                  <a:effectLst/>
                  <a:latin typeface="Poppins" panose="00000500000000000000" pitchFamily="2" charset="0"/>
                  <a:ea typeface="Poppins" panose="00000500000000000000" pitchFamily="2" charset="0"/>
                </a:rPr>
                <a:t>or </a:t>
              </a:r>
              <a:br>
                <a:rPr lang="en-US" sz="1800" b="1" dirty="0">
                  <a:solidFill>
                    <a:srgbClr val="002060"/>
                  </a:solidFill>
                  <a:effectLst/>
                  <a:latin typeface="Poppins" panose="00000500000000000000" pitchFamily="2" charset="0"/>
                  <a:ea typeface="Poppins" panose="00000500000000000000" pitchFamily="2" charset="0"/>
                </a:rPr>
              </a:br>
              <a:r>
                <a:rPr lang="en-US" sz="1800" b="1" dirty="0">
                  <a:solidFill>
                    <a:srgbClr val="002060"/>
                  </a:solidFill>
                  <a:effectLst/>
                  <a:latin typeface="Poppins" panose="00000500000000000000" pitchFamily="2" charset="0"/>
                  <a:ea typeface="Poppins" panose="00000500000000000000" pitchFamily="2" charset="0"/>
                </a:rPr>
                <a:t>logo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9D4BDAC3-E5A8-C636-1FF1-E0277245E350}"/>
              </a:ext>
            </a:extLst>
          </p:cNvPr>
          <p:cNvSpPr txBox="1"/>
          <p:nvPr/>
        </p:nvSpPr>
        <p:spPr>
          <a:xfrm>
            <a:off x="-3372250" y="-5884"/>
            <a:ext cx="3260711" cy="36933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HOW TO USE THIS TEMPLATE</a:t>
            </a:r>
            <a:br>
              <a:rPr lang="en-US" b="1" dirty="0"/>
            </a:br>
            <a:r>
              <a:rPr lang="en-US" b="1" dirty="0"/>
              <a:t>Page 1: </a:t>
            </a:r>
            <a:r>
              <a:rPr lang="en-US" dirty="0"/>
              <a:t>Adjust the font, colors and text to fit your jurisdiction and your election academy plans. Delete any placeholders you don’t need. </a:t>
            </a:r>
            <a:br>
              <a:rPr lang="en-US" dirty="0"/>
            </a:br>
            <a:r>
              <a:rPr lang="en-US" b="1" dirty="0"/>
              <a:t>Page 2: </a:t>
            </a:r>
            <a:r>
              <a:rPr lang="en-US" dirty="0"/>
              <a:t>Adjust the content/class descriptions to match your election academy schedule. See the Course Overview template. Change the font and colors to fit your jurisdiction.</a:t>
            </a:r>
          </a:p>
        </p:txBody>
      </p:sp>
    </p:spTree>
    <p:extLst>
      <p:ext uri="{BB962C8B-B14F-4D97-AF65-F5344CB8AC3E}">
        <p14:creationId xmlns:p14="http://schemas.microsoft.com/office/powerpoint/2010/main" val="121075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11EF-1E1E-2F96-F746-9506BB16C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DC86A6-DB73-F68C-0713-1F94E52F6E24}"/>
              </a:ext>
            </a:extLst>
          </p:cNvPr>
          <p:cNvSpPr/>
          <p:nvPr/>
        </p:nvSpPr>
        <p:spPr>
          <a:xfrm>
            <a:off x="0" y="0"/>
            <a:ext cx="7772400" cy="59108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28D38A1-E7B0-6424-5119-D7AE46496FC6}"/>
              </a:ext>
            </a:extLst>
          </p:cNvPr>
          <p:cNvSpPr/>
          <p:nvPr/>
        </p:nvSpPr>
        <p:spPr>
          <a:xfrm>
            <a:off x="4795618" y="-1899468"/>
            <a:ext cx="4720391" cy="4720391"/>
          </a:xfrm>
          <a:prstGeom prst="ellipse">
            <a:avLst/>
          </a:prstGeom>
          <a:solidFill>
            <a:srgbClr val="C6D4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422598-80C5-B51F-936D-1ECA832E81FA}"/>
              </a:ext>
            </a:extLst>
          </p:cNvPr>
          <p:cNvSpPr txBox="1"/>
          <p:nvPr/>
        </p:nvSpPr>
        <p:spPr>
          <a:xfrm>
            <a:off x="534352" y="533673"/>
            <a:ext cx="7340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[Jurisdiction] Election Academy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7D1751-94F4-9B2D-DC81-11B8673D733C}"/>
              </a:ext>
            </a:extLst>
          </p:cNvPr>
          <p:cNvSpPr/>
          <p:nvPr/>
        </p:nvSpPr>
        <p:spPr>
          <a:xfrm>
            <a:off x="-2558142" y="-2284238"/>
            <a:ext cx="12958458" cy="22783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lock Arc 7">
            <a:extLst>
              <a:ext uri="{FF2B5EF4-FFF2-40B4-BE49-F238E27FC236}">
                <a16:creationId xmlns:a16="http://schemas.microsoft.com/office/drawing/2014/main" id="{F2C4D982-A642-2ED6-85D5-CADDF5D28317}"/>
              </a:ext>
            </a:extLst>
          </p:cNvPr>
          <p:cNvSpPr/>
          <p:nvPr/>
        </p:nvSpPr>
        <p:spPr>
          <a:xfrm rot="11570520">
            <a:off x="-2351861" y="126867"/>
            <a:ext cx="12476122" cy="6757218"/>
          </a:xfrm>
          <a:prstGeom prst="blockArc">
            <a:avLst>
              <a:gd name="adj1" fmla="val 10800000"/>
              <a:gd name="adj2" fmla="val 21395533"/>
              <a:gd name="adj3" fmla="val 31604"/>
            </a:avLst>
          </a:prstGeom>
          <a:solidFill>
            <a:srgbClr val="C6D4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B30F19-C201-9A0A-A4E4-39053EFE7B86}"/>
              </a:ext>
            </a:extLst>
          </p:cNvPr>
          <p:cNvSpPr/>
          <p:nvPr/>
        </p:nvSpPr>
        <p:spPr>
          <a:xfrm>
            <a:off x="-2558142" y="-5884"/>
            <a:ext cx="2552475" cy="1006428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D36B27-525C-57AF-4BB8-34593FD5A696}"/>
              </a:ext>
            </a:extLst>
          </p:cNvPr>
          <p:cNvSpPr/>
          <p:nvPr/>
        </p:nvSpPr>
        <p:spPr>
          <a:xfrm>
            <a:off x="7771515" y="-1151241"/>
            <a:ext cx="2622175" cy="112096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57BF794-96BD-7558-DC26-6C42C57C061C}"/>
              </a:ext>
            </a:extLst>
          </p:cNvPr>
          <p:cNvSpPr/>
          <p:nvPr/>
        </p:nvSpPr>
        <p:spPr>
          <a:xfrm>
            <a:off x="886" y="5380461"/>
            <a:ext cx="7772400" cy="4677938"/>
          </a:xfrm>
          <a:prstGeom prst="rect">
            <a:avLst/>
          </a:prstGeom>
          <a:solidFill>
            <a:srgbClr val="C6D4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DDDF48-569B-5F14-CF4E-99DE447D9C79}"/>
              </a:ext>
            </a:extLst>
          </p:cNvPr>
          <p:cNvSpPr txBox="1"/>
          <p:nvPr/>
        </p:nvSpPr>
        <p:spPr>
          <a:xfrm>
            <a:off x="534352" y="1169895"/>
            <a:ext cx="670855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The [Jurisdiction] Election Academy has [NUMBER] classes. Each class covers election processes in an interactive setting at the [LOCATION FOR IN-PERSON CLASSES]. </a:t>
            </a:r>
          </a:p>
          <a:p>
            <a:endParaRPr lang="en-US" sz="1500" dirty="0">
              <a:solidFill>
                <a:srgbClr val="002060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  <a:p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The Election Academy is open to all registered voters of [TOWN/CITY] and particularly worthwhile for individuals interested in elections, running for office or assisting with a political campaign.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13562D8-D570-4CAD-7094-11142A3A152B}"/>
              </a:ext>
            </a:extLst>
          </p:cNvPr>
          <p:cNvCxnSpPr>
            <a:cxnSpLocks/>
          </p:cNvCxnSpPr>
          <p:nvPr/>
        </p:nvCxnSpPr>
        <p:spPr>
          <a:xfrm>
            <a:off x="617512" y="3466582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9CF4CF9-4F7E-61A8-95E8-2AC08D3DC1F7}"/>
              </a:ext>
            </a:extLst>
          </p:cNvPr>
          <p:cNvCxnSpPr>
            <a:cxnSpLocks/>
          </p:cNvCxnSpPr>
          <p:nvPr/>
        </p:nvCxnSpPr>
        <p:spPr>
          <a:xfrm>
            <a:off x="612237" y="4585267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4B835E9-D55F-A158-380F-F89A7AD5808C}"/>
              </a:ext>
            </a:extLst>
          </p:cNvPr>
          <p:cNvCxnSpPr>
            <a:cxnSpLocks/>
          </p:cNvCxnSpPr>
          <p:nvPr/>
        </p:nvCxnSpPr>
        <p:spPr>
          <a:xfrm>
            <a:off x="606495" y="5479350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679D281-4FD6-3605-E81C-678B72FDB1F9}"/>
              </a:ext>
            </a:extLst>
          </p:cNvPr>
          <p:cNvCxnSpPr>
            <a:cxnSpLocks/>
          </p:cNvCxnSpPr>
          <p:nvPr/>
        </p:nvCxnSpPr>
        <p:spPr>
          <a:xfrm>
            <a:off x="613123" y="6292878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1EF2B3C-DB8B-5DCF-EB79-8A757438C31E}"/>
              </a:ext>
            </a:extLst>
          </p:cNvPr>
          <p:cNvCxnSpPr>
            <a:cxnSpLocks/>
          </p:cNvCxnSpPr>
          <p:nvPr/>
        </p:nvCxnSpPr>
        <p:spPr>
          <a:xfrm>
            <a:off x="606495" y="7121066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DF0DEC6-3612-BC23-BA03-67A54B6EB449}"/>
              </a:ext>
            </a:extLst>
          </p:cNvPr>
          <p:cNvCxnSpPr>
            <a:cxnSpLocks/>
          </p:cNvCxnSpPr>
          <p:nvPr/>
        </p:nvCxnSpPr>
        <p:spPr>
          <a:xfrm>
            <a:off x="624140" y="8550188"/>
            <a:ext cx="717118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7B373D6-E1AB-A09F-C207-DDC27018C13E}"/>
              </a:ext>
            </a:extLst>
          </p:cNvPr>
          <p:cNvSpPr txBox="1"/>
          <p:nvPr/>
        </p:nvSpPr>
        <p:spPr>
          <a:xfrm>
            <a:off x="532059" y="3176244"/>
            <a:ext cx="6703695" cy="6047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Class 1: Introduction to Elections</a:t>
            </a:r>
            <a:br>
              <a:rPr lang="en-US" sz="2000" dirty="0">
                <a:solidFill>
                  <a:srgbClr val="002060"/>
                </a:solidFill>
                <a:latin typeface="Now Black" panose="00000500000000000000" pitchFamily="2" charset="0"/>
              </a:rPr>
            </a:br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Tour of the election office, introduction to the election calendar and background on the role of election officials in [Jurisdiction]</a:t>
            </a:r>
            <a:b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</a:b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from X-YPM</a:t>
            </a:r>
          </a:p>
          <a:p>
            <a:pPr>
              <a:spcAft>
                <a:spcPts val="1000"/>
              </a:spcAft>
            </a:pPr>
            <a:r>
              <a:rPr lang="en-US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Class 2: Voter Registration</a:t>
            </a:r>
            <a:br>
              <a:rPr lang="en-US" sz="2000" dirty="0">
                <a:solidFill>
                  <a:srgbClr val="002060"/>
                </a:solidFill>
                <a:latin typeface="Now Black" panose="00000500000000000000" pitchFamily="2" charset="0"/>
              </a:rPr>
            </a:br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Voter registration procedures, including state-mandated voter roll maintenance and a review of ERIC </a:t>
            </a: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from X-YPM</a:t>
            </a:r>
          </a:p>
          <a:p>
            <a:pPr marR="0" lvl="0">
              <a:lnSpc>
                <a:spcPct val="115000"/>
              </a:lnSpc>
            </a:pPr>
            <a:r>
              <a:rPr lang="en-US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Class 3: Polling Places</a:t>
            </a:r>
            <a:endParaRPr lang="en-US" sz="2000" dirty="0">
              <a:solidFill>
                <a:srgbClr val="002060"/>
              </a:solidFill>
              <a:latin typeface="Poppins ExtraBold" panose="00000900000000000000" pitchFamily="2" charset="0"/>
              <a:cs typeface="Poppins ExtraBold" panose="00000900000000000000" pitchFamily="2" charset="0"/>
            </a:endParaRPr>
          </a:p>
          <a:p>
            <a:pPr marR="0" lvl="0">
              <a:lnSpc>
                <a:spcPct val="115000"/>
              </a:lnSpc>
            </a:pPr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Chain of custody, processing voters and issuing ballots</a:t>
            </a:r>
            <a:b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</a:b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from X-YPM</a:t>
            </a:r>
          </a:p>
          <a:p>
            <a:pPr>
              <a:spcAft>
                <a:spcPts val="1000"/>
              </a:spcAft>
            </a:pPr>
            <a:r>
              <a:rPr lang="en-US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Class 4: Early Voting</a:t>
            </a:r>
            <a:br>
              <a:rPr lang="en-US" sz="2000" dirty="0">
                <a:solidFill>
                  <a:srgbClr val="002060"/>
                </a:solidFill>
                <a:latin typeface="Now Black" panose="00000500000000000000" pitchFamily="2" charset="0"/>
              </a:rPr>
            </a:br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Early voting, absentee ballots and Election Day registration </a:t>
            </a:r>
            <a:b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</a:b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from X-YPM</a:t>
            </a:r>
          </a:p>
          <a:p>
            <a:r>
              <a:rPr lang="en-US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Class 5: Pre-Election Activities</a:t>
            </a:r>
          </a:p>
          <a:p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• Observation of tabulator testing (1 hour)  </a:t>
            </a: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from X-YPM</a:t>
            </a:r>
          </a:p>
          <a:p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• Official checker training  </a:t>
            </a: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from X-YPM</a:t>
            </a:r>
          </a:p>
          <a:p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• Electronic pollbook training  </a:t>
            </a: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or [DATE] from X-YPM</a:t>
            </a:r>
          </a:p>
          <a:p>
            <a:pPr>
              <a:spcAft>
                <a:spcPts val="1000"/>
              </a:spcAft>
            </a:pPr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• Poll worker training  </a:t>
            </a: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[DATE] from X-YPM</a:t>
            </a:r>
          </a:p>
          <a:p>
            <a:r>
              <a:rPr lang="en-US" dirty="0">
                <a:solidFill>
                  <a:srgbClr val="002060"/>
                </a:solidFill>
                <a:latin typeface="Poppins ExtraBold" panose="00000900000000000000" pitchFamily="2" charset="0"/>
                <a:cs typeface="Poppins ExtraBold" panose="00000900000000000000" pitchFamily="2" charset="0"/>
              </a:rPr>
              <a:t>Class 6: Post-Election Activities</a:t>
            </a:r>
            <a:br>
              <a:rPr lang="en-US" sz="2000" dirty="0">
                <a:solidFill>
                  <a:srgbClr val="002060"/>
                </a:solidFill>
                <a:latin typeface="Now Black" panose="00000500000000000000" pitchFamily="2" charset="0"/>
              </a:rPr>
            </a:br>
            <a: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Observation of post-election recounts and audits</a:t>
            </a:r>
            <a:br>
              <a:rPr lang="en-US" sz="1500" dirty="0">
                <a:solidFill>
                  <a:srgbClr val="002060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</a:br>
            <a:r>
              <a:rPr lang="en-US" sz="1500" i="1" dirty="0">
                <a:solidFill>
                  <a:srgbClr val="002060"/>
                </a:solidFill>
                <a:latin typeface="Poppins Light" panose="00000400000000000000" pitchFamily="2" charset="0"/>
                <a:cs typeface="Poppins Light" panose="00000400000000000000" pitchFamily="2" charset="0"/>
              </a:rPr>
              <a:t>[Date TBD and based on election results]</a:t>
            </a:r>
            <a:endParaRPr lang="en-US" sz="1600" i="1" dirty="0">
              <a:solidFill>
                <a:srgbClr val="002060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617A11-C394-D46B-1385-410BEDF3A8E9}"/>
              </a:ext>
            </a:extLst>
          </p:cNvPr>
          <p:cNvSpPr txBox="1"/>
          <p:nvPr/>
        </p:nvSpPr>
        <p:spPr>
          <a:xfrm>
            <a:off x="-3372250" y="-5884"/>
            <a:ext cx="3260711" cy="36933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HOW TO USE THIS TEMPLATE</a:t>
            </a:r>
            <a:br>
              <a:rPr lang="en-US" b="1" dirty="0"/>
            </a:br>
            <a:r>
              <a:rPr lang="en-US" b="1" dirty="0"/>
              <a:t>Page 1: </a:t>
            </a:r>
            <a:r>
              <a:rPr lang="en-US" dirty="0"/>
              <a:t>Adjust the font, colors and text to fit your jurisdiction and your election academy plans. Delete any placeholders you don’t need. </a:t>
            </a:r>
            <a:br>
              <a:rPr lang="en-US" dirty="0"/>
            </a:br>
            <a:r>
              <a:rPr lang="en-US" b="1" dirty="0"/>
              <a:t>Page 2: </a:t>
            </a:r>
            <a:r>
              <a:rPr lang="en-US" dirty="0"/>
              <a:t>Adjust the content/class descriptions to match your election academy schedule. See the Course Overview template. Change the font and colors to fit your jurisdiction.</a:t>
            </a:r>
          </a:p>
        </p:txBody>
      </p:sp>
    </p:spTree>
    <p:extLst>
      <p:ext uri="{BB962C8B-B14F-4D97-AF65-F5344CB8AC3E}">
        <p14:creationId xmlns:p14="http://schemas.microsoft.com/office/powerpoint/2010/main" val="2338725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510</Words>
  <Application>Microsoft Office PowerPoint</Application>
  <PresentationFormat>Custom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Now Black</vt:lpstr>
      <vt:lpstr>Poppins</vt:lpstr>
      <vt:lpstr>Poppins ExtraBold</vt:lpstr>
      <vt:lpstr>Poppins Light</vt:lpstr>
      <vt:lpstr>Poppins Medium</vt:lpstr>
      <vt:lpstr>Poppins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2024-07-24T19:47:51Z</dcterms:created>
  <dcterms:modified xsi:type="dcterms:W3CDTF">2025-09-24T18:21:18Z</dcterms:modified>
</cp:coreProperties>
</file>