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5074900" cy="20104100"/>
  <p:notesSz cx="150749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58"/>
  </p:normalViewPr>
  <p:slideViewPr>
    <p:cSldViewPr>
      <p:cViewPr>
        <p:scale>
          <a:sx n="70" d="100"/>
          <a:sy n="70" d="100"/>
        </p:scale>
        <p:origin x="1648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1093" y="6232271"/>
            <a:ext cx="1281906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2187" y="11258296"/>
            <a:ext cx="1055687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4062" y="4623943"/>
            <a:ext cx="6560344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66843" y="4623943"/>
            <a:ext cx="6560344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5078075" cy="2397125"/>
          </a:xfrm>
          <a:custGeom>
            <a:avLst/>
            <a:gdLst/>
            <a:ahLst/>
            <a:cxnLst/>
            <a:rect l="l" t="t" r="r" b="b"/>
            <a:pathLst>
              <a:path w="15078075" h="2397125">
                <a:moveTo>
                  <a:pt x="15078075" y="0"/>
                </a:moveTo>
                <a:lnTo>
                  <a:pt x="0" y="0"/>
                </a:lnTo>
                <a:lnTo>
                  <a:pt x="0" y="2396913"/>
                </a:lnTo>
                <a:lnTo>
                  <a:pt x="15078075" y="2396913"/>
                </a:lnTo>
                <a:lnTo>
                  <a:pt x="15078075" y="0"/>
                </a:lnTo>
                <a:close/>
              </a:path>
            </a:pathLst>
          </a:custGeom>
          <a:solidFill>
            <a:srgbClr val="3B3A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4893" y="1407038"/>
            <a:ext cx="11782425" cy="723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4062" y="4623943"/>
            <a:ext cx="1357312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27625" y="18696814"/>
            <a:ext cx="482600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4062" y="18696814"/>
            <a:ext cx="3468687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58500" y="18696814"/>
            <a:ext cx="3468687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593" y="18291105"/>
            <a:ext cx="2976245" cy="81089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15"/>
              </a:spcBef>
            </a:pPr>
            <a:r>
              <a:rPr sz="1450" b="1" spc="-65" dirty="0">
                <a:solidFill>
                  <a:srgbClr val="231F20"/>
                </a:solidFill>
                <a:latin typeface="Arial"/>
                <a:cs typeface="Arial"/>
              </a:rPr>
              <a:t>Post-</a:t>
            </a:r>
            <a:r>
              <a:rPr sz="1450" b="1" spc="-45" dirty="0">
                <a:solidFill>
                  <a:srgbClr val="231F20"/>
                </a:solidFill>
                <a:latin typeface="Arial"/>
                <a:cs typeface="Arial"/>
              </a:rPr>
              <a:t>election</a:t>
            </a:r>
            <a:r>
              <a:rPr sz="1450" b="1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65" dirty="0">
                <a:solidFill>
                  <a:srgbClr val="231F20"/>
                </a:solidFill>
                <a:latin typeface="Arial"/>
                <a:cs typeface="Arial"/>
              </a:rPr>
              <a:t>processing</a:t>
            </a:r>
            <a:r>
              <a:rPr sz="1450" b="1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9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450" b="1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25" dirty="0">
                <a:solidFill>
                  <a:srgbClr val="231F20"/>
                </a:solidFill>
                <a:latin typeface="Arial"/>
                <a:cs typeface="Arial"/>
              </a:rPr>
              <a:t>open to:</a:t>
            </a:r>
            <a:endParaRPr sz="1450">
              <a:latin typeface="Arial"/>
              <a:cs typeface="Arial"/>
            </a:endParaRPr>
          </a:p>
          <a:p>
            <a:pPr marL="126364" indent="-113664">
              <a:lnSpc>
                <a:spcPct val="100000"/>
              </a:lnSpc>
              <a:spcBef>
                <a:spcPts val="325"/>
              </a:spcBef>
              <a:buChar char="•"/>
              <a:tabLst>
                <a:tab pos="126364" algn="l"/>
              </a:tabLst>
            </a:pP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Partisan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citizen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observers</a:t>
            </a:r>
            <a:endParaRPr sz="1450">
              <a:latin typeface="Arial"/>
              <a:cs typeface="Arial"/>
            </a:endParaRPr>
          </a:p>
          <a:p>
            <a:pPr marL="126364" indent="-113664">
              <a:lnSpc>
                <a:spcPct val="100000"/>
              </a:lnSpc>
              <a:spcBef>
                <a:spcPts val="320"/>
              </a:spcBef>
              <a:buChar char="•"/>
              <a:tabLst>
                <a:tab pos="126364" algn="l"/>
              </a:tabLst>
            </a:pP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Nonpartisan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citizen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 observers</a:t>
            </a:r>
            <a:endParaRPr sz="14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22593" y="18552876"/>
            <a:ext cx="3022600" cy="54927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6364" indent="-113664">
              <a:lnSpc>
                <a:spcPct val="100000"/>
              </a:lnSpc>
              <a:spcBef>
                <a:spcPts val="415"/>
              </a:spcBef>
              <a:buChar char="•"/>
              <a:tabLst>
                <a:tab pos="126364" algn="l"/>
              </a:tabLst>
            </a:pP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International</a:t>
            </a:r>
            <a:r>
              <a:rPr sz="145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nonpartisan</a:t>
            </a:r>
            <a:r>
              <a:rPr sz="145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observers</a:t>
            </a:r>
            <a:endParaRPr sz="1450">
              <a:latin typeface="Arial"/>
              <a:cs typeface="Arial"/>
            </a:endParaRPr>
          </a:p>
          <a:p>
            <a:pPr marL="126364" indent="-113664">
              <a:lnSpc>
                <a:spcPct val="100000"/>
              </a:lnSpc>
              <a:spcBef>
                <a:spcPts val="325"/>
              </a:spcBef>
              <a:buChar char="•"/>
              <a:tabLst>
                <a:tab pos="126364" algn="l"/>
              </a:tabLst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Academic</a:t>
            </a:r>
            <a:r>
              <a:rPr sz="1450" spc="-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research</a:t>
            </a:r>
            <a:r>
              <a:rPr sz="1450" spc="-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observers</a:t>
            </a:r>
            <a:endParaRPr sz="14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4593" y="19231157"/>
            <a:ext cx="7872095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50" spc="-45" dirty="0">
                <a:solidFill>
                  <a:srgbClr val="231F20"/>
                </a:solidFill>
                <a:latin typeface="Arial"/>
                <a:cs typeface="Arial"/>
              </a:rPr>
              <a:t>Thank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you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participating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450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civic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1450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coming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observe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election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processing</a:t>
            </a:r>
            <a:r>
              <a:rPr sz="1450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person.</a:t>
            </a:r>
            <a:endParaRPr sz="145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110" dirty="0"/>
              <a:t>MAIL</a:t>
            </a:r>
            <a:r>
              <a:rPr spc="380" dirty="0"/>
              <a:t> </a:t>
            </a:r>
            <a:r>
              <a:rPr dirty="0"/>
              <a:t>BALLOT</a:t>
            </a:r>
            <a:r>
              <a:rPr spc="390" dirty="0"/>
              <a:t> </a:t>
            </a:r>
            <a:r>
              <a:rPr spc="75" dirty="0"/>
              <a:t>PROCESSING</a:t>
            </a:r>
            <a:r>
              <a:rPr spc="395" dirty="0"/>
              <a:t> </a:t>
            </a:r>
            <a:r>
              <a:rPr spc="160" dirty="0"/>
              <a:t>OVERVIEW</a:t>
            </a:r>
          </a:p>
        </p:txBody>
      </p:sp>
      <p:sp>
        <p:nvSpPr>
          <p:cNvPr id="6" name="object 6"/>
          <p:cNvSpPr/>
          <p:nvPr/>
        </p:nvSpPr>
        <p:spPr>
          <a:xfrm>
            <a:off x="7618360" y="3577552"/>
            <a:ext cx="6911340" cy="1597025"/>
          </a:xfrm>
          <a:custGeom>
            <a:avLst/>
            <a:gdLst/>
            <a:ahLst/>
            <a:cxnLst/>
            <a:rect l="l" t="t" r="r" b="b"/>
            <a:pathLst>
              <a:path w="6911340" h="1597025">
                <a:moveTo>
                  <a:pt x="6910784" y="0"/>
                </a:moveTo>
                <a:lnTo>
                  <a:pt x="0" y="0"/>
                </a:lnTo>
                <a:lnTo>
                  <a:pt x="0" y="1596810"/>
                </a:lnTo>
                <a:lnTo>
                  <a:pt x="6910784" y="1596810"/>
                </a:lnTo>
                <a:lnTo>
                  <a:pt x="6910784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618360" y="5671729"/>
            <a:ext cx="6911340" cy="1597025"/>
          </a:xfrm>
          <a:custGeom>
            <a:avLst/>
            <a:gdLst/>
            <a:ahLst/>
            <a:cxnLst/>
            <a:rect l="l" t="t" r="r" b="b"/>
            <a:pathLst>
              <a:path w="6911340" h="1597025">
                <a:moveTo>
                  <a:pt x="6910784" y="0"/>
                </a:moveTo>
                <a:lnTo>
                  <a:pt x="0" y="0"/>
                </a:lnTo>
                <a:lnTo>
                  <a:pt x="0" y="1596810"/>
                </a:lnTo>
                <a:lnTo>
                  <a:pt x="6910784" y="1596810"/>
                </a:lnTo>
                <a:lnTo>
                  <a:pt x="6910784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618360" y="7765906"/>
            <a:ext cx="6911340" cy="1597025"/>
          </a:xfrm>
          <a:custGeom>
            <a:avLst/>
            <a:gdLst/>
            <a:ahLst/>
            <a:cxnLst/>
            <a:rect l="l" t="t" r="r" b="b"/>
            <a:pathLst>
              <a:path w="6911340" h="1597025">
                <a:moveTo>
                  <a:pt x="6910784" y="0"/>
                </a:moveTo>
                <a:lnTo>
                  <a:pt x="0" y="0"/>
                </a:lnTo>
                <a:lnTo>
                  <a:pt x="0" y="1596810"/>
                </a:lnTo>
                <a:lnTo>
                  <a:pt x="6910784" y="1596810"/>
                </a:lnTo>
                <a:lnTo>
                  <a:pt x="6910784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618360" y="9860083"/>
            <a:ext cx="6911340" cy="1597025"/>
          </a:xfrm>
          <a:custGeom>
            <a:avLst/>
            <a:gdLst/>
            <a:ahLst/>
            <a:cxnLst/>
            <a:rect l="l" t="t" r="r" b="b"/>
            <a:pathLst>
              <a:path w="6911340" h="1597025">
                <a:moveTo>
                  <a:pt x="6910784" y="0"/>
                </a:moveTo>
                <a:lnTo>
                  <a:pt x="0" y="0"/>
                </a:lnTo>
                <a:lnTo>
                  <a:pt x="0" y="1596810"/>
                </a:lnTo>
                <a:lnTo>
                  <a:pt x="6910784" y="1596810"/>
                </a:lnTo>
                <a:lnTo>
                  <a:pt x="6910784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618360" y="11954261"/>
            <a:ext cx="6911340" cy="1597025"/>
          </a:xfrm>
          <a:custGeom>
            <a:avLst/>
            <a:gdLst/>
            <a:ahLst/>
            <a:cxnLst/>
            <a:rect l="l" t="t" r="r" b="b"/>
            <a:pathLst>
              <a:path w="6911340" h="1597025">
                <a:moveTo>
                  <a:pt x="6910784" y="0"/>
                </a:moveTo>
                <a:lnTo>
                  <a:pt x="0" y="0"/>
                </a:lnTo>
                <a:lnTo>
                  <a:pt x="0" y="1596810"/>
                </a:lnTo>
                <a:lnTo>
                  <a:pt x="6910784" y="1596810"/>
                </a:lnTo>
                <a:lnTo>
                  <a:pt x="6910784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618360" y="14048437"/>
            <a:ext cx="6911340" cy="1597025"/>
          </a:xfrm>
          <a:custGeom>
            <a:avLst/>
            <a:gdLst/>
            <a:ahLst/>
            <a:cxnLst/>
            <a:rect l="l" t="t" r="r" b="b"/>
            <a:pathLst>
              <a:path w="6911340" h="1597025">
                <a:moveTo>
                  <a:pt x="6910784" y="0"/>
                </a:moveTo>
                <a:lnTo>
                  <a:pt x="0" y="0"/>
                </a:lnTo>
                <a:lnTo>
                  <a:pt x="0" y="1596810"/>
                </a:lnTo>
                <a:lnTo>
                  <a:pt x="6910784" y="1596810"/>
                </a:lnTo>
                <a:lnTo>
                  <a:pt x="6910784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618360" y="16142614"/>
            <a:ext cx="6911340" cy="1597025"/>
          </a:xfrm>
          <a:custGeom>
            <a:avLst/>
            <a:gdLst/>
            <a:ahLst/>
            <a:cxnLst/>
            <a:rect l="l" t="t" r="r" b="b"/>
            <a:pathLst>
              <a:path w="6911340" h="1597025">
                <a:moveTo>
                  <a:pt x="6910784" y="0"/>
                </a:moveTo>
                <a:lnTo>
                  <a:pt x="0" y="0"/>
                </a:lnTo>
                <a:lnTo>
                  <a:pt x="0" y="1596810"/>
                </a:lnTo>
                <a:lnTo>
                  <a:pt x="6910784" y="1596810"/>
                </a:lnTo>
                <a:lnTo>
                  <a:pt x="6910784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794984" y="3760030"/>
            <a:ext cx="3148330" cy="54927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15"/>
              </a:spcBef>
            </a:pPr>
            <a:r>
              <a:rPr sz="1450" b="1" spc="-6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1450" b="1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50" dirty="0">
                <a:solidFill>
                  <a:srgbClr val="231F20"/>
                </a:solidFill>
                <a:latin typeface="Arial"/>
                <a:cs typeface="Arial"/>
              </a:rPr>
              <a:t>Station</a:t>
            </a:r>
            <a:r>
              <a:rPr sz="1450" b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160" dirty="0">
                <a:solidFill>
                  <a:srgbClr val="231F20"/>
                </a:solidFill>
                <a:latin typeface="Arial"/>
                <a:cs typeface="Arial"/>
              </a:rPr>
              <a:t>1,</a:t>
            </a:r>
            <a:r>
              <a:rPr sz="1450" b="1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450" b="1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10" dirty="0">
                <a:solidFill>
                  <a:srgbClr val="231F20"/>
                </a:solidFill>
                <a:latin typeface="Arial"/>
                <a:cs typeface="Arial"/>
              </a:rPr>
              <a:t>team:</a:t>
            </a:r>
            <a:endParaRPr sz="1450">
              <a:latin typeface="Arial"/>
              <a:cs typeface="Arial"/>
            </a:endParaRPr>
          </a:p>
          <a:p>
            <a:pPr marL="116205" indent="-103505">
              <a:lnSpc>
                <a:spcPct val="100000"/>
              </a:lnSpc>
              <a:spcBef>
                <a:spcPts val="325"/>
              </a:spcBef>
              <a:buChar char="•"/>
              <a:tabLst>
                <a:tab pos="116205" algn="l"/>
              </a:tabLst>
            </a:pP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Verifies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envelopes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signed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endParaRPr sz="14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912393" y="4269614"/>
            <a:ext cx="2832100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voter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timestamped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staff</a:t>
            </a:r>
            <a:endParaRPr sz="14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07684" y="4479032"/>
            <a:ext cx="2318385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03505" indent="-103505">
              <a:lnSpc>
                <a:spcPct val="100000"/>
              </a:lnSpc>
              <a:spcBef>
                <a:spcPts val="114"/>
              </a:spcBef>
              <a:buChar char="•"/>
              <a:tabLst>
                <a:tab pos="103505" algn="l"/>
              </a:tabLst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Opens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return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envelope</a:t>
            </a:r>
            <a:endParaRPr sz="14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098602" y="3824602"/>
            <a:ext cx="3018790" cy="45847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15570" marR="5080" indent="-103505">
              <a:lnSpc>
                <a:spcPts val="1650"/>
              </a:lnSpc>
              <a:spcBef>
                <a:spcPts val="245"/>
              </a:spcBef>
              <a:buChar char="•"/>
              <a:tabLst>
                <a:tab pos="116839" algn="l"/>
              </a:tabLst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team</a:t>
            </a:r>
            <a:r>
              <a:rPr sz="14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may</a:t>
            </a:r>
            <a:r>
              <a:rPr sz="14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14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ballot</a:t>
            </a:r>
            <a:r>
              <a:rPr sz="14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sets</a:t>
            </a:r>
            <a:r>
              <a:rPr sz="14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by 	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machine,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bringing</a:t>
            </a:r>
            <a:r>
              <a:rPr sz="145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them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45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table</a:t>
            </a:r>
            <a:endParaRPr sz="14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216010" y="4243437"/>
            <a:ext cx="1790700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visual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confirmation</a:t>
            </a:r>
            <a:endParaRPr sz="14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111302" y="4452856"/>
            <a:ext cx="2524125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03505" indent="-103505">
              <a:lnSpc>
                <a:spcPct val="100000"/>
              </a:lnSpc>
              <a:spcBef>
                <a:spcPts val="114"/>
              </a:spcBef>
              <a:buChar char="•"/>
              <a:tabLst>
                <a:tab pos="103505" algn="l"/>
              </a:tabLst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Moves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return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envelope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endParaRPr sz="14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203310" y="4662272"/>
            <a:ext cx="747395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Station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50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14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794984" y="5808414"/>
            <a:ext cx="2998470" cy="96837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15"/>
              </a:spcBef>
            </a:pPr>
            <a:r>
              <a:rPr sz="1450" b="1" spc="-6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1450" b="1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50" dirty="0">
                <a:solidFill>
                  <a:srgbClr val="231F20"/>
                </a:solidFill>
                <a:latin typeface="Arial"/>
                <a:cs typeface="Arial"/>
              </a:rPr>
              <a:t>Station</a:t>
            </a:r>
            <a:r>
              <a:rPr sz="1450" b="1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dirty="0">
                <a:solidFill>
                  <a:srgbClr val="231F20"/>
                </a:solidFill>
                <a:latin typeface="Arial"/>
                <a:cs typeface="Arial"/>
              </a:rPr>
              <a:t>2,</a:t>
            </a:r>
            <a:r>
              <a:rPr sz="1450" b="1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450" b="1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50" dirty="0">
                <a:solidFill>
                  <a:srgbClr val="231F20"/>
                </a:solidFill>
                <a:latin typeface="Arial"/>
                <a:cs typeface="Arial"/>
              </a:rPr>
              <a:t>bipartisan</a:t>
            </a:r>
            <a:r>
              <a:rPr sz="1450" b="1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10" dirty="0">
                <a:solidFill>
                  <a:srgbClr val="231F20"/>
                </a:solidFill>
                <a:latin typeface="Arial"/>
                <a:cs typeface="Arial"/>
              </a:rPr>
              <a:t>team:</a:t>
            </a:r>
            <a:endParaRPr sz="1450">
              <a:latin typeface="Arial"/>
              <a:cs typeface="Arial"/>
            </a:endParaRPr>
          </a:p>
          <a:p>
            <a:pPr marL="116205" indent="-103505">
              <a:lnSpc>
                <a:spcPts val="1695"/>
              </a:lnSpc>
              <a:spcBef>
                <a:spcPts val="325"/>
              </a:spcBef>
              <a:buChar char="•"/>
              <a:tabLst>
                <a:tab pos="116205" algn="l"/>
              </a:tabLst>
            </a:pPr>
            <a:r>
              <a:rPr sz="1450" spc="-60" dirty="0">
                <a:solidFill>
                  <a:srgbClr val="231F20"/>
                </a:solidFill>
                <a:latin typeface="Arial"/>
                <a:cs typeface="Arial"/>
              </a:rPr>
              <a:t>Reads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name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envelope</a:t>
            </a:r>
            <a:endParaRPr sz="1450">
              <a:latin typeface="Arial"/>
              <a:cs typeface="Arial"/>
            </a:endParaRPr>
          </a:p>
          <a:p>
            <a:pPr marL="116205" indent="-103505">
              <a:lnSpc>
                <a:spcPts val="1650"/>
              </a:lnSpc>
              <a:buChar char="•"/>
              <a:tabLst>
                <a:tab pos="116205" algn="l"/>
              </a:tabLst>
            </a:pP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Marks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it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as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returned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QVF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list</a:t>
            </a:r>
            <a:endParaRPr sz="1450">
              <a:latin typeface="Arial"/>
              <a:cs typeface="Arial"/>
            </a:endParaRPr>
          </a:p>
          <a:p>
            <a:pPr marL="116205" indent="-103505">
              <a:lnSpc>
                <a:spcPts val="1695"/>
              </a:lnSpc>
              <a:buChar char="•"/>
              <a:tabLst>
                <a:tab pos="116205" algn="l"/>
              </a:tabLst>
            </a:pP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Extracts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secrecy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sleeve</a:t>
            </a:r>
            <a:endParaRPr sz="14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216010" y="6475059"/>
            <a:ext cx="887730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45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storage</a:t>
            </a:r>
            <a:endParaRPr sz="14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098602" y="5846806"/>
            <a:ext cx="3217545" cy="108648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15570" marR="153670" indent="-103505">
              <a:lnSpc>
                <a:spcPts val="1650"/>
              </a:lnSpc>
              <a:spcBef>
                <a:spcPts val="245"/>
              </a:spcBef>
              <a:buChar char="•"/>
              <a:tabLst>
                <a:tab pos="116839" algn="l"/>
              </a:tabLst>
            </a:pP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Verifies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stub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number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against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the 	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QVF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list,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then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removes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stub</a:t>
            </a:r>
            <a:endParaRPr sz="1450">
              <a:latin typeface="Arial"/>
              <a:cs typeface="Arial"/>
            </a:endParaRPr>
          </a:p>
          <a:p>
            <a:pPr marL="116205" indent="-103505">
              <a:lnSpc>
                <a:spcPts val="1610"/>
              </a:lnSpc>
              <a:buChar char="•"/>
              <a:tabLst>
                <a:tab pos="116205" algn="l"/>
              </a:tabLst>
            </a:pP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Stacks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empty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return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envelopes</a:t>
            </a:r>
            <a:endParaRPr sz="1450">
              <a:latin typeface="Arial"/>
              <a:cs typeface="Arial"/>
            </a:endParaRPr>
          </a:p>
          <a:p>
            <a:pPr marL="116205" indent="-103505">
              <a:lnSpc>
                <a:spcPct val="100000"/>
              </a:lnSpc>
              <a:spcBef>
                <a:spcPts val="1555"/>
              </a:spcBef>
              <a:buChar char="•"/>
              <a:tabLst>
                <a:tab pos="116205" algn="l"/>
              </a:tabLst>
            </a:pP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Moves</a:t>
            </a:r>
            <a:r>
              <a:rPr sz="14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sleeves</a:t>
            </a:r>
            <a:r>
              <a:rPr sz="14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4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ballots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4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Station</a:t>
            </a:r>
            <a:r>
              <a:rPr sz="14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50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14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794984" y="7821150"/>
            <a:ext cx="3183255" cy="1386840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15"/>
              </a:spcBef>
            </a:pPr>
            <a:r>
              <a:rPr sz="1450" b="1" spc="-6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1450" b="1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50" dirty="0">
                <a:solidFill>
                  <a:srgbClr val="231F20"/>
                </a:solidFill>
                <a:latin typeface="Arial"/>
                <a:cs typeface="Arial"/>
              </a:rPr>
              <a:t>Station </a:t>
            </a:r>
            <a:r>
              <a:rPr sz="1450" b="1" dirty="0">
                <a:solidFill>
                  <a:srgbClr val="231F20"/>
                </a:solidFill>
                <a:latin typeface="Arial"/>
                <a:cs typeface="Arial"/>
              </a:rPr>
              <a:t>3,</a:t>
            </a:r>
            <a:r>
              <a:rPr sz="1450" b="1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450" b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20" dirty="0">
                <a:solidFill>
                  <a:srgbClr val="231F20"/>
                </a:solidFill>
                <a:latin typeface="Arial"/>
                <a:cs typeface="Arial"/>
              </a:rPr>
              <a:t>team:</a:t>
            </a:r>
            <a:endParaRPr sz="1450">
              <a:latin typeface="Arial"/>
              <a:cs typeface="Arial"/>
            </a:endParaRPr>
          </a:p>
          <a:p>
            <a:pPr marL="115570" marR="216535" indent="-103505">
              <a:lnSpc>
                <a:spcPts val="1650"/>
              </a:lnSpc>
              <a:spcBef>
                <a:spcPts val="455"/>
              </a:spcBef>
              <a:buChar char="•"/>
              <a:tabLst>
                <a:tab pos="116839" algn="l"/>
              </a:tabLst>
            </a:pP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Extracts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voted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ballots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 secrecy 	sleeves</a:t>
            </a:r>
            <a:endParaRPr sz="1450">
              <a:latin typeface="Arial"/>
              <a:cs typeface="Arial"/>
            </a:endParaRPr>
          </a:p>
          <a:p>
            <a:pPr marL="116205" indent="-103505">
              <a:lnSpc>
                <a:spcPts val="1560"/>
              </a:lnSpc>
              <a:buChar char="•"/>
              <a:tabLst>
                <a:tab pos="116205" algn="l"/>
              </a:tabLst>
            </a:pP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Inspects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them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machine-readability</a:t>
            </a:r>
            <a:endParaRPr sz="1450">
              <a:latin typeface="Arial"/>
              <a:cs typeface="Arial"/>
            </a:endParaRPr>
          </a:p>
          <a:p>
            <a:pPr marL="326390" marR="214629" indent="-104775">
              <a:lnSpc>
                <a:spcPts val="1650"/>
              </a:lnSpc>
              <a:spcBef>
                <a:spcPts val="80"/>
              </a:spcBef>
            </a:pPr>
            <a:r>
              <a:rPr sz="1450" dirty="0">
                <a:solidFill>
                  <a:srgbClr val="231F20"/>
                </a:solidFill>
                <a:latin typeface="Myriad Pro"/>
                <a:cs typeface="Myriad Pro"/>
              </a:rPr>
              <a:t>»</a:t>
            </a:r>
            <a:r>
              <a:rPr sz="1450" spc="-100" dirty="0">
                <a:solidFill>
                  <a:srgbClr val="231F20"/>
                </a:solidFill>
                <a:latin typeface="Myriad Pro"/>
                <a:cs typeface="Myriad Pro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Unreadable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ballots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set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aside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45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duplication</a:t>
            </a:r>
            <a:endParaRPr sz="14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216010" y="8487796"/>
            <a:ext cx="619125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storage</a:t>
            </a:r>
            <a:endParaRPr sz="14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098602" y="8068960"/>
            <a:ext cx="2859405" cy="108648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16205" indent="-103505">
              <a:lnSpc>
                <a:spcPts val="1695"/>
              </a:lnSpc>
              <a:spcBef>
                <a:spcPts val="114"/>
              </a:spcBef>
              <a:buChar char="•"/>
              <a:tabLst>
                <a:tab pos="116205" algn="l"/>
              </a:tabLst>
            </a:pP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Flattens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them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scanning</a:t>
            </a:r>
            <a:endParaRPr sz="1450">
              <a:latin typeface="Arial"/>
              <a:cs typeface="Arial"/>
            </a:endParaRPr>
          </a:p>
          <a:p>
            <a:pPr marL="116205" indent="-103505">
              <a:lnSpc>
                <a:spcPts val="1695"/>
              </a:lnSpc>
              <a:buChar char="•"/>
              <a:tabLst>
                <a:tab pos="116205" algn="l"/>
              </a:tabLst>
            </a:pP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Stacks</a:t>
            </a:r>
            <a:r>
              <a:rPr sz="1450" spc="-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secrecy</a:t>
            </a:r>
            <a:r>
              <a:rPr sz="1450" spc="-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sleeves</a:t>
            </a:r>
            <a:r>
              <a:rPr sz="1450" spc="-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aside</a:t>
            </a:r>
            <a:r>
              <a:rPr sz="1450" spc="-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231F20"/>
              </a:buClr>
              <a:buFont typeface="Arial"/>
              <a:buChar char="•"/>
            </a:pPr>
            <a:endParaRPr sz="1450">
              <a:latin typeface="Arial"/>
              <a:cs typeface="Arial"/>
            </a:endParaRPr>
          </a:p>
          <a:p>
            <a:pPr marL="115570" marR="5080" indent="-103505">
              <a:lnSpc>
                <a:spcPts val="1650"/>
              </a:lnSpc>
              <a:buChar char="•"/>
              <a:tabLst>
                <a:tab pos="116839" algn="l"/>
              </a:tabLst>
            </a:pP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Places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ballots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tray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move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to 	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scanning</a:t>
            </a:r>
            <a:endParaRPr sz="14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807684" y="9889730"/>
            <a:ext cx="3211830" cy="151511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25"/>
              </a:spcBef>
            </a:pPr>
            <a:r>
              <a:rPr sz="1450" b="1" spc="-6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1450" b="1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50" dirty="0">
                <a:solidFill>
                  <a:srgbClr val="231F20"/>
                </a:solidFill>
                <a:latin typeface="Arial"/>
                <a:cs typeface="Arial"/>
              </a:rPr>
              <a:t>Station</a:t>
            </a:r>
            <a:r>
              <a:rPr sz="1450" b="1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dirty="0">
                <a:solidFill>
                  <a:srgbClr val="231F20"/>
                </a:solidFill>
                <a:latin typeface="Arial"/>
                <a:cs typeface="Arial"/>
              </a:rPr>
              <a:t>4,</a:t>
            </a:r>
            <a:r>
              <a:rPr sz="1450" b="1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450" b="1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50" dirty="0">
                <a:solidFill>
                  <a:srgbClr val="231F20"/>
                </a:solidFill>
                <a:latin typeface="Arial"/>
                <a:cs typeface="Arial"/>
              </a:rPr>
              <a:t>bipartisan</a:t>
            </a:r>
            <a:r>
              <a:rPr sz="1450" b="1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10" dirty="0">
                <a:solidFill>
                  <a:srgbClr val="231F20"/>
                </a:solidFill>
                <a:latin typeface="Arial"/>
                <a:cs typeface="Arial"/>
              </a:rPr>
              <a:t>team:</a:t>
            </a:r>
            <a:endParaRPr sz="1450">
              <a:latin typeface="Arial"/>
              <a:cs typeface="Arial"/>
            </a:endParaRPr>
          </a:p>
          <a:p>
            <a:pPr marL="102870" marR="267970" indent="-103505">
              <a:lnSpc>
                <a:spcPts val="1560"/>
              </a:lnSpc>
              <a:spcBef>
                <a:spcPts val="430"/>
              </a:spcBef>
              <a:buChar char="•"/>
              <a:tabLst>
                <a:tab pos="104139" algn="l"/>
              </a:tabLst>
            </a:pPr>
            <a:r>
              <a:rPr sz="1450" spc="-60" dirty="0">
                <a:solidFill>
                  <a:srgbClr val="231F20"/>
                </a:solidFill>
                <a:latin typeface="Arial"/>
                <a:cs typeface="Arial"/>
              </a:rPr>
              <a:t>Runs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each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batch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ballots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through 	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scanner</a:t>
            </a:r>
            <a:endParaRPr sz="1450">
              <a:latin typeface="Arial"/>
              <a:cs typeface="Arial"/>
            </a:endParaRPr>
          </a:p>
          <a:p>
            <a:pPr marL="103505" indent="-103505">
              <a:lnSpc>
                <a:spcPts val="1440"/>
              </a:lnSpc>
              <a:buChar char="•"/>
              <a:tabLst>
                <a:tab pos="103505" algn="l"/>
              </a:tabLst>
            </a:pP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scanner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creates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image</a:t>
            </a:r>
            <a:r>
              <a:rPr sz="145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each</a:t>
            </a:r>
            <a:endParaRPr sz="1450">
              <a:latin typeface="Arial"/>
              <a:cs typeface="Arial"/>
            </a:endParaRPr>
          </a:p>
          <a:p>
            <a:pPr marL="104139">
              <a:lnSpc>
                <a:spcPts val="1555"/>
              </a:lnSpc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ballot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records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voter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choices</a:t>
            </a:r>
            <a:endParaRPr sz="1450">
              <a:latin typeface="Arial"/>
              <a:cs typeface="Arial"/>
            </a:endParaRPr>
          </a:p>
          <a:p>
            <a:pPr marL="313690" marR="5080" indent="-104775">
              <a:lnSpc>
                <a:spcPts val="1560"/>
              </a:lnSpc>
              <a:spcBef>
                <a:spcPts val="110"/>
              </a:spcBef>
            </a:pPr>
            <a:r>
              <a:rPr sz="1450" dirty="0">
                <a:solidFill>
                  <a:srgbClr val="231F20"/>
                </a:solidFill>
                <a:latin typeface="Myriad Pro"/>
                <a:cs typeface="Myriad Pro"/>
              </a:rPr>
              <a:t>»</a:t>
            </a:r>
            <a:r>
              <a:rPr sz="1450" spc="-100" dirty="0">
                <a:solidFill>
                  <a:srgbClr val="231F20"/>
                </a:solidFill>
                <a:latin typeface="Myriad Pro"/>
                <a:cs typeface="Myriad Pro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Ballots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don’t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scan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set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aside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45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duplication</a:t>
            </a:r>
            <a:endParaRPr sz="14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111302" y="9916490"/>
            <a:ext cx="2663825" cy="44704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02870" marR="5080" indent="-103505">
              <a:lnSpc>
                <a:spcPts val="1560"/>
              </a:lnSpc>
              <a:spcBef>
                <a:spcPts val="315"/>
              </a:spcBef>
              <a:buChar char="•"/>
              <a:tabLst>
                <a:tab pos="104139" algn="l"/>
              </a:tabLst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After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scanning,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 tabulation 	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team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records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information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endParaRPr sz="14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216010" y="10312057"/>
            <a:ext cx="1508125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reconciliation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form</a:t>
            </a:r>
            <a:endParaRPr sz="14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111302" y="10509840"/>
            <a:ext cx="3019425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03505" indent="-103505">
              <a:lnSpc>
                <a:spcPct val="100000"/>
              </a:lnSpc>
              <a:spcBef>
                <a:spcPts val="114"/>
              </a:spcBef>
              <a:buChar char="•"/>
              <a:tabLst>
                <a:tab pos="103505" algn="l"/>
              </a:tabLst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reconciliation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shows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how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many</a:t>
            </a:r>
            <a:endParaRPr sz="14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216010" y="10707623"/>
            <a:ext cx="3107055" cy="64452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R="5080">
              <a:lnSpc>
                <a:spcPts val="1560"/>
              </a:lnSpc>
              <a:spcBef>
                <a:spcPts val="315"/>
              </a:spcBef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ballots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came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precinct,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were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challenged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otherwise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unscannable,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were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scanned</a:t>
            </a:r>
            <a:endParaRPr sz="14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756831" y="12013227"/>
            <a:ext cx="2656205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1450" b="1" spc="-6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1450" b="1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50" dirty="0">
                <a:solidFill>
                  <a:srgbClr val="231F20"/>
                </a:solidFill>
                <a:latin typeface="Arial"/>
                <a:cs typeface="Arial"/>
              </a:rPr>
              <a:t>Station</a:t>
            </a:r>
            <a:r>
              <a:rPr sz="1450" b="1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120" dirty="0">
                <a:solidFill>
                  <a:srgbClr val="231F20"/>
                </a:solidFill>
                <a:latin typeface="Arial"/>
                <a:cs typeface="Arial"/>
              </a:rPr>
              <a:t>4.1,</a:t>
            </a:r>
            <a:r>
              <a:rPr sz="1450" b="1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450" b="1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50" dirty="0">
                <a:solidFill>
                  <a:srgbClr val="231F20"/>
                </a:solidFill>
                <a:latin typeface="Arial"/>
                <a:cs typeface="Arial"/>
              </a:rPr>
              <a:t>bipartisan</a:t>
            </a:r>
            <a:r>
              <a:rPr sz="1450" b="1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20" dirty="0">
                <a:solidFill>
                  <a:srgbClr val="231F20"/>
                </a:solidFill>
                <a:latin typeface="Arial"/>
                <a:cs typeface="Arial"/>
              </a:rPr>
              <a:t>team:</a:t>
            </a:r>
            <a:endParaRPr sz="14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756831" y="12274998"/>
            <a:ext cx="3133725" cy="108648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02870" indent="-103505">
              <a:lnSpc>
                <a:spcPts val="1650"/>
              </a:lnSpc>
              <a:spcBef>
                <a:spcPts val="245"/>
              </a:spcBef>
              <a:buChar char="•"/>
              <a:tabLst>
                <a:tab pos="104139" algn="l"/>
              </a:tabLst>
            </a:pP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Brings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ballots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flagged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during 	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inspection</a:t>
            </a:r>
            <a:r>
              <a:rPr sz="145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45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rejected</a:t>
            </a:r>
            <a:r>
              <a:rPr sz="145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145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scanner</a:t>
            </a:r>
            <a:endParaRPr sz="1450">
              <a:latin typeface="Arial"/>
              <a:cs typeface="Arial"/>
            </a:endParaRPr>
          </a:p>
          <a:p>
            <a:pPr marL="103505" indent="-103505">
              <a:lnSpc>
                <a:spcPts val="1560"/>
              </a:lnSpc>
              <a:buChar char="•"/>
              <a:tabLst>
                <a:tab pos="103505" algn="l"/>
              </a:tabLst>
            </a:pP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Pulls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blank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ballot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same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style</a:t>
            </a:r>
            <a:endParaRPr sz="1450">
              <a:latin typeface="Arial"/>
              <a:cs typeface="Arial"/>
            </a:endParaRPr>
          </a:p>
          <a:p>
            <a:pPr marL="102870" marR="421005" indent="-103505">
              <a:lnSpc>
                <a:spcPts val="1650"/>
              </a:lnSpc>
              <a:spcBef>
                <a:spcPts val="85"/>
              </a:spcBef>
              <a:buChar char="•"/>
              <a:tabLst>
                <a:tab pos="104139" algn="l"/>
              </a:tabLst>
            </a:pP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Writes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tracking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number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the 	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original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blank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ballot</a:t>
            </a:r>
            <a:endParaRPr sz="14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065631" y="12013227"/>
            <a:ext cx="3320415" cy="85979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03505" indent="-103505">
              <a:lnSpc>
                <a:spcPts val="1670"/>
              </a:lnSpc>
              <a:spcBef>
                <a:spcPts val="114"/>
              </a:spcBef>
              <a:buChar char="•"/>
              <a:tabLst>
                <a:tab pos="103505" algn="l"/>
              </a:tabLst>
            </a:pP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Duplicates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45" dirty="0">
                <a:solidFill>
                  <a:srgbClr val="231F20"/>
                </a:solidFill>
                <a:latin typeface="Arial"/>
                <a:cs typeface="Arial"/>
              </a:rPr>
              <a:t>selections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50" dirty="0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original</a:t>
            </a:r>
            <a:endParaRPr sz="1450">
              <a:latin typeface="Arial"/>
              <a:cs typeface="Arial"/>
            </a:endParaRPr>
          </a:p>
          <a:p>
            <a:pPr marL="102870" marR="224154" indent="-103505">
              <a:lnSpc>
                <a:spcPts val="1600"/>
              </a:lnSpc>
              <a:spcBef>
                <a:spcPts val="100"/>
              </a:spcBef>
              <a:buChar char="•"/>
              <a:tabLst>
                <a:tab pos="104139" algn="l"/>
              </a:tabLst>
            </a:pP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Reviews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duplicated</a:t>
            </a:r>
            <a:r>
              <a:rPr sz="145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ballots</a:t>
            </a:r>
            <a:r>
              <a:rPr sz="145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45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ensure 	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voter</a:t>
            </a:r>
            <a:r>
              <a:rPr sz="145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choices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marked</a:t>
            </a:r>
            <a:r>
              <a:rPr sz="145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accurately</a:t>
            </a:r>
            <a:endParaRPr sz="1450">
              <a:latin typeface="Arial"/>
              <a:cs typeface="Arial"/>
            </a:endParaRPr>
          </a:p>
          <a:p>
            <a:pPr marL="103505" indent="-103505">
              <a:lnSpc>
                <a:spcPts val="1575"/>
              </a:lnSpc>
              <a:buChar char="•"/>
              <a:tabLst>
                <a:tab pos="103505" algn="l"/>
              </a:tabLst>
            </a:pP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Puts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ballot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its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precinct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batch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endParaRPr sz="14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065631" y="12827629"/>
            <a:ext cx="3305810" cy="4527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04139">
              <a:lnSpc>
                <a:spcPts val="1670"/>
              </a:lnSpc>
              <a:spcBef>
                <a:spcPts val="114"/>
              </a:spcBef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145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scanned</a:t>
            </a:r>
            <a:endParaRPr sz="1450">
              <a:latin typeface="Arial"/>
              <a:cs typeface="Arial"/>
            </a:endParaRPr>
          </a:p>
          <a:p>
            <a:pPr marL="103505" indent="-103505">
              <a:lnSpc>
                <a:spcPts val="1670"/>
              </a:lnSpc>
              <a:buChar char="•"/>
              <a:tabLst>
                <a:tab pos="103505" algn="l"/>
              </a:tabLst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original</a:t>
            </a:r>
            <a:r>
              <a:rPr sz="1450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placed</a:t>
            </a:r>
            <a:r>
              <a:rPr sz="1450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unscanned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450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endParaRPr sz="14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170340" y="13240647"/>
            <a:ext cx="2056130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Original</a:t>
            </a:r>
            <a:r>
              <a:rPr sz="145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Ballots</a:t>
            </a:r>
            <a:r>
              <a:rPr sz="145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envelope</a:t>
            </a:r>
            <a:endParaRPr sz="14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794984" y="14144752"/>
            <a:ext cx="2624455" cy="54927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15"/>
              </a:spcBef>
            </a:pPr>
            <a:r>
              <a:rPr sz="1450" b="1" spc="-6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1450" b="1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50" dirty="0">
                <a:solidFill>
                  <a:srgbClr val="231F20"/>
                </a:solidFill>
                <a:latin typeface="Arial"/>
                <a:cs typeface="Arial"/>
              </a:rPr>
              <a:t>Station</a:t>
            </a:r>
            <a:r>
              <a:rPr sz="1450" b="1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dirty="0">
                <a:solidFill>
                  <a:srgbClr val="231F20"/>
                </a:solidFill>
                <a:latin typeface="Arial"/>
                <a:cs typeface="Arial"/>
              </a:rPr>
              <a:t>5,</a:t>
            </a:r>
            <a:r>
              <a:rPr sz="1450" b="1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450" b="1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50" dirty="0">
                <a:solidFill>
                  <a:srgbClr val="231F20"/>
                </a:solidFill>
                <a:latin typeface="Arial"/>
                <a:cs typeface="Arial"/>
              </a:rPr>
              <a:t>bipartisan</a:t>
            </a:r>
            <a:r>
              <a:rPr sz="1450" b="1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10" dirty="0">
                <a:solidFill>
                  <a:srgbClr val="231F20"/>
                </a:solidFill>
                <a:latin typeface="Arial"/>
                <a:cs typeface="Arial"/>
              </a:rPr>
              <a:t>team:</a:t>
            </a:r>
            <a:endParaRPr sz="1450">
              <a:latin typeface="Arial"/>
              <a:cs typeface="Arial"/>
            </a:endParaRPr>
          </a:p>
          <a:p>
            <a:pPr marL="116205" indent="-103505">
              <a:lnSpc>
                <a:spcPct val="100000"/>
              </a:lnSpc>
              <a:spcBef>
                <a:spcPts val="325"/>
              </a:spcBef>
              <a:buChar char="•"/>
              <a:tabLst>
                <a:tab pos="116205" algn="l"/>
              </a:tabLst>
            </a:pP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Examines 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images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ballots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endParaRPr sz="14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912393" y="14654334"/>
            <a:ext cx="1776095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scanner</a:t>
            </a:r>
            <a:r>
              <a:rPr sz="1450" spc="-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read</a:t>
            </a:r>
            <a:r>
              <a:rPr sz="145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45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45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blank</a:t>
            </a:r>
            <a:endParaRPr sz="14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807684" y="14863753"/>
            <a:ext cx="2895600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03505" indent="-103505">
              <a:lnSpc>
                <a:spcPct val="100000"/>
              </a:lnSpc>
              <a:spcBef>
                <a:spcPts val="114"/>
              </a:spcBef>
              <a:buChar char="•"/>
              <a:tabLst>
                <a:tab pos="103505" algn="l"/>
              </a:tabLst>
            </a:pP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Looks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stray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pen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marks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voter</a:t>
            </a:r>
            <a:endParaRPr sz="14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899693" y="15073169"/>
            <a:ext cx="3016885" cy="45847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>
              <a:lnSpc>
                <a:spcPts val="1650"/>
              </a:lnSpc>
              <a:spcBef>
                <a:spcPts val="245"/>
              </a:spcBef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choices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indicated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non-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standard,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unreadable</a:t>
            </a:r>
            <a:r>
              <a:rPr sz="1450" spc="-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mark</a:t>
            </a:r>
            <a:endParaRPr sz="14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1098602" y="14418740"/>
            <a:ext cx="3199130" cy="66802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15570" marR="5080" indent="-103505">
              <a:lnSpc>
                <a:spcPts val="1650"/>
              </a:lnSpc>
              <a:spcBef>
                <a:spcPts val="245"/>
              </a:spcBef>
              <a:buChar char="•"/>
              <a:tabLst>
                <a:tab pos="116839" algn="l"/>
              </a:tabLst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each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contest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where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voter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intent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is 	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certain,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team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marks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candidate 	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45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option</a:t>
            </a:r>
            <a:r>
              <a:rPr sz="145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45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145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counted</a:t>
            </a:r>
            <a:endParaRPr sz="14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804596" y="16270165"/>
            <a:ext cx="3150235" cy="54927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15"/>
              </a:spcBef>
            </a:pPr>
            <a:r>
              <a:rPr sz="1450" b="1" spc="-6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1450" b="1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50" dirty="0">
                <a:solidFill>
                  <a:srgbClr val="231F20"/>
                </a:solidFill>
                <a:latin typeface="Arial"/>
                <a:cs typeface="Arial"/>
              </a:rPr>
              <a:t>Station</a:t>
            </a:r>
            <a:r>
              <a:rPr sz="1450" b="1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b="1" spc="-25" dirty="0">
                <a:solidFill>
                  <a:srgbClr val="231F20"/>
                </a:solidFill>
                <a:latin typeface="Arial"/>
                <a:cs typeface="Arial"/>
              </a:rPr>
              <a:t>6:</a:t>
            </a:r>
            <a:endParaRPr sz="1450">
              <a:latin typeface="Arial"/>
              <a:cs typeface="Arial"/>
            </a:endParaRPr>
          </a:p>
          <a:p>
            <a:pPr marL="103505" indent="-103505">
              <a:lnSpc>
                <a:spcPct val="100000"/>
              </a:lnSpc>
              <a:spcBef>
                <a:spcPts val="325"/>
              </a:spcBef>
              <a:buChar char="•"/>
              <a:tabLst>
                <a:tab pos="103505" algn="l"/>
              </a:tabLst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After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scanning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batch,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team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puts</a:t>
            </a:r>
            <a:endParaRPr sz="14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909305" y="16779749"/>
            <a:ext cx="2396490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it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Counted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Ballots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cage</a:t>
            </a:r>
            <a:endParaRPr sz="14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804596" y="16989166"/>
            <a:ext cx="2931795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03505" indent="-103505">
              <a:lnSpc>
                <a:spcPct val="100000"/>
              </a:lnSpc>
              <a:spcBef>
                <a:spcPts val="114"/>
              </a:spcBef>
              <a:buChar char="•"/>
              <a:tabLst>
                <a:tab pos="103505" algn="l"/>
              </a:tabLst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end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each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day,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cage</a:t>
            </a:r>
            <a:r>
              <a:rPr sz="14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endParaRPr sz="14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909305" y="17198584"/>
            <a:ext cx="2394585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sealed</a:t>
            </a:r>
            <a:r>
              <a:rPr sz="1450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4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seal</a:t>
            </a:r>
            <a:r>
              <a:rPr sz="14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recorded</a:t>
            </a:r>
            <a:endParaRPr sz="14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1111302" y="16439444"/>
            <a:ext cx="3209925" cy="108648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02870" marR="66675" indent="-103505">
              <a:lnSpc>
                <a:spcPts val="1650"/>
              </a:lnSpc>
              <a:spcBef>
                <a:spcPts val="245"/>
              </a:spcBef>
              <a:buChar char="•"/>
              <a:tabLst>
                <a:tab pos="104139" algn="l"/>
              </a:tabLst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If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counting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resumes,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team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checks 	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seal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against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seal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form</a:t>
            </a:r>
            <a:endParaRPr sz="1450">
              <a:latin typeface="Arial"/>
              <a:cs typeface="Arial"/>
            </a:endParaRPr>
          </a:p>
          <a:p>
            <a:pPr marL="103505" indent="-103505">
              <a:lnSpc>
                <a:spcPts val="1560"/>
              </a:lnSpc>
              <a:buChar char="•"/>
              <a:tabLst>
                <a:tab pos="103505" algn="l"/>
              </a:tabLst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After</a:t>
            </a:r>
            <a:r>
              <a:rPr sz="1450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all</a:t>
            </a:r>
            <a:r>
              <a:rPr sz="14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valid</a:t>
            </a:r>
            <a:r>
              <a:rPr sz="1450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ballots</a:t>
            </a:r>
            <a:r>
              <a:rPr sz="14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have</a:t>
            </a:r>
            <a:r>
              <a:rPr sz="1450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0" dirty="0">
                <a:solidFill>
                  <a:srgbClr val="231F20"/>
                </a:solidFill>
                <a:latin typeface="Arial"/>
                <a:cs typeface="Arial"/>
              </a:rPr>
              <a:t>been</a:t>
            </a:r>
            <a:endParaRPr sz="1450">
              <a:latin typeface="Arial"/>
              <a:cs typeface="Arial"/>
            </a:endParaRPr>
          </a:p>
          <a:p>
            <a:pPr marL="104139" marR="5080">
              <a:lnSpc>
                <a:spcPts val="1650"/>
              </a:lnSpc>
              <a:spcBef>
                <a:spcPts val="85"/>
              </a:spcBef>
            </a:pP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tallied,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cage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sealed</a:t>
            </a:r>
            <a:r>
              <a:rPr sz="14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pending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audit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4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judicial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order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4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50" spc="-10" dirty="0">
                <a:solidFill>
                  <a:srgbClr val="231F20"/>
                </a:solidFill>
                <a:latin typeface="Arial"/>
                <a:cs typeface="Arial"/>
              </a:rPr>
              <a:t>recount</a:t>
            </a:r>
            <a:endParaRPr sz="1450">
              <a:latin typeface="Arial"/>
              <a:cs typeface="Arial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745643" y="3577552"/>
            <a:ext cx="6714490" cy="1597025"/>
            <a:chOff x="745643" y="3577552"/>
            <a:chExt cx="6714490" cy="1597025"/>
          </a:xfrm>
        </p:grpSpPr>
        <p:sp>
          <p:nvSpPr>
            <p:cNvPr id="47" name="object 47"/>
            <p:cNvSpPr/>
            <p:nvPr/>
          </p:nvSpPr>
          <p:spPr>
            <a:xfrm>
              <a:off x="745643" y="3577552"/>
              <a:ext cx="6714490" cy="1597025"/>
            </a:xfrm>
            <a:custGeom>
              <a:avLst/>
              <a:gdLst/>
              <a:ahLst/>
              <a:cxnLst/>
              <a:rect l="l" t="t" r="r" b="b"/>
              <a:pathLst>
                <a:path w="6714490" h="1597025">
                  <a:moveTo>
                    <a:pt x="6714071" y="0"/>
                  </a:moveTo>
                  <a:lnTo>
                    <a:pt x="0" y="0"/>
                  </a:lnTo>
                  <a:lnTo>
                    <a:pt x="0" y="1596810"/>
                  </a:lnTo>
                  <a:lnTo>
                    <a:pt x="6714071" y="1596810"/>
                  </a:lnTo>
                  <a:lnTo>
                    <a:pt x="6714071" y="0"/>
                  </a:lnTo>
                  <a:close/>
                </a:path>
              </a:pathLst>
            </a:custGeom>
            <a:solidFill>
              <a:srgbClr val="3D98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072694" y="3797964"/>
              <a:ext cx="1172845" cy="1156335"/>
            </a:xfrm>
            <a:custGeom>
              <a:avLst/>
              <a:gdLst/>
              <a:ahLst/>
              <a:cxnLst/>
              <a:rect l="l" t="t" r="r" b="b"/>
              <a:pathLst>
                <a:path w="1172845" h="1156335">
                  <a:moveTo>
                    <a:pt x="1172739" y="0"/>
                  </a:moveTo>
                  <a:lnTo>
                    <a:pt x="0" y="0"/>
                  </a:lnTo>
                  <a:lnTo>
                    <a:pt x="0" y="1155985"/>
                  </a:lnTo>
                  <a:lnTo>
                    <a:pt x="1172739" y="1155985"/>
                  </a:lnTo>
                  <a:lnTo>
                    <a:pt x="11727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1046022" y="3795036"/>
            <a:ext cx="4625975" cy="109601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 marR="5080">
              <a:lnSpc>
                <a:spcPts val="4029"/>
              </a:lnSpc>
              <a:spcBef>
                <a:spcPts val="540"/>
              </a:spcBef>
            </a:pPr>
            <a:r>
              <a:rPr sz="3650" b="1" dirty="0">
                <a:solidFill>
                  <a:srgbClr val="FFFFFF"/>
                </a:solidFill>
                <a:latin typeface="Arial"/>
                <a:cs typeface="Arial"/>
              </a:rPr>
              <a:t>RETURN</a:t>
            </a:r>
            <a:r>
              <a:rPr sz="3650" b="1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50" b="1" spc="-10" dirty="0">
                <a:solidFill>
                  <a:srgbClr val="FFFFFF"/>
                </a:solidFill>
                <a:latin typeface="Arial"/>
                <a:cs typeface="Arial"/>
              </a:rPr>
              <a:t>ENVELOPE </a:t>
            </a:r>
            <a:r>
              <a:rPr sz="3650" b="1" spc="45" dirty="0">
                <a:solidFill>
                  <a:srgbClr val="FFFFFF"/>
                </a:solidFill>
                <a:latin typeface="Arial"/>
                <a:cs typeface="Arial"/>
              </a:rPr>
              <a:t>OPENING</a:t>
            </a:r>
            <a:endParaRPr sz="3650">
              <a:latin typeface="Arial"/>
              <a:cs typeface="Arial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745643" y="5671729"/>
            <a:ext cx="6714490" cy="1597025"/>
            <a:chOff x="745643" y="5671729"/>
            <a:chExt cx="6714490" cy="1597025"/>
          </a:xfrm>
        </p:grpSpPr>
        <p:sp>
          <p:nvSpPr>
            <p:cNvPr id="51" name="object 51"/>
            <p:cNvSpPr/>
            <p:nvPr/>
          </p:nvSpPr>
          <p:spPr>
            <a:xfrm>
              <a:off x="745643" y="5671729"/>
              <a:ext cx="6714490" cy="1597025"/>
            </a:xfrm>
            <a:custGeom>
              <a:avLst/>
              <a:gdLst/>
              <a:ahLst/>
              <a:cxnLst/>
              <a:rect l="l" t="t" r="r" b="b"/>
              <a:pathLst>
                <a:path w="6714490" h="1597025">
                  <a:moveTo>
                    <a:pt x="6714071" y="0"/>
                  </a:moveTo>
                  <a:lnTo>
                    <a:pt x="0" y="0"/>
                  </a:lnTo>
                  <a:lnTo>
                    <a:pt x="0" y="1596810"/>
                  </a:lnTo>
                  <a:lnTo>
                    <a:pt x="6714071" y="1596810"/>
                  </a:lnTo>
                  <a:lnTo>
                    <a:pt x="6714071" y="0"/>
                  </a:lnTo>
                  <a:close/>
                </a:path>
              </a:pathLst>
            </a:custGeom>
            <a:solidFill>
              <a:srgbClr val="B184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072694" y="5892141"/>
              <a:ext cx="1172845" cy="1156335"/>
            </a:xfrm>
            <a:custGeom>
              <a:avLst/>
              <a:gdLst/>
              <a:ahLst/>
              <a:cxnLst/>
              <a:rect l="l" t="t" r="r" b="b"/>
              <a:pathLst>
                <a:path w="1172845" h="1156334">
                  <a:moveTo>
                    <a:pt x="1172739" y="0"/>
                  </a:moveTo>
                  <a:lnTo>
                    <a:pt x="0" y="0"/>
                  </a:lnTo>
                  <a:lnTo>
                    <a:pt x="0" y="1155985"/>
                  </a:lnTo>
                  <a:lnTo>
                    <a:pt x="1172739" y="1155985"/>
                  </a:lnTo>
                  <a:lnTo>
                    <a:pt x="11727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1046022" y="5889214"/>
            <a:ext cx="4803140" cy="109601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ts val="4205"/>
              </a:lnSpc>
              <a:spcBef>
                <a:spcPts val="115"/>
              </a:spcBef>
            </a:pPr>
            <a:r>
              <a:rPr sz="3650" b="1" spc="50" dirty="0">
                <a:solidFill>
                  <a:srgbClr val="FFFFFF"/>
                </a:solidFill>
                <a:latin typeface="Arial"/>
                <a:cs typeface="Arial"/>
              </a:rPr>
              <a:t>NAME</a:t>
            </a:r>
            <a:r>
              <a:rPr sz="3650" b="1" spc="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50" b="1" dirty="0">
                <a:solidFill>
                  <a:srgbClr val="FFFFFF"/>
                </a:solidFill>
                <a:latin typeface="Arial"/>
                <a:cs typeface="Arial"/>
              </a:rPr>
              <a:t>CHECK</a:t>
            </a:r>
            <a:r>
              <a:rPr sz="3650" b="1" spc="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50" b="1" spc="-50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endParaRPr sz="3650">
              <a:latin typeface="Arial"/>
              <a:cs typeface="Arial"/>
            </a:endParaRPr>
          </a:p>
          <a:p>
            <a:pPr marL="12700">
              <a:lnSpc>
                <a:spcPts val="4205"/>
              </a:lnSpc>
            </a:pPr>
            <a:r>
              <a:rPr sz="3650" b="1" dirty="0">
                <a:solidFill>
                  <a:srgbClr val="FFFFFF"/>
                </a:solidFill>
                <a:latin typeface="Arial"/>
                <a:cs typeface="Arial"/>
              </a:rPr>
              <a:t>STUB</a:t>
            </a:r>
            <a:r>
              <a:rPr sz="365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50" b="1" spc="45" dirty="0">
                <a:solidFill>
                  <a:srgbClr val="FFFFFF"/>
                </a:solidFill>
                <a:latin typeface="Arial"/>
                <a:cs typeface="Arial"/>
              </a:rPr>
              <a:t>VERIFICATION</a:t>
            </a:r>
            <a:endParaRPr sz="3650">
              <a:latin typeface="Arial"/>
              <a:cs typeface="Arial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745643" y="7765906"/>
            <a:ext cx="6714490" cy="1597025"/>
            <a:chOff x="745643" y="7765906"/>
            <a:chExt cx="6714490" cy="1597025"/>
          </a:xfrm>
        </p:grpSpPr>
        <p:sp>
          <p:nvSpPr>
            <p:cNvPr id="55" name="object 55"/>
            <p:cNvSpPr/>
            <p:nvPr/>
          </p:nvSpPr>
          <p:spPr>
            <a:xfrm>
              <a:off x="745643" y="7765906"/>
              <a:ext cx="6714490" cy="1597025"/>
            </a:xfrm>
            <a:custGeom>
              <a:avLst/>
              <a:gdLst/>
              <a:ahLst/>
              <a:cxnLst/>
              <a:rect l="l" t="t" r="r" b="b"/>
              <a:pathLst>
                <a:path w="6714490" h="1597025">
                  <a:moveTo>
                    <a:pt x="6714071" y="0"/>
                  </a:moveTo>
                  <a:lnTo>
                    <a:pt x="0" y="0"/>
                  </a:lnTo>
                  <a:lnTo>
                    <a:pt x="0" y="1596810"/>
                  </a:lnTo>
                  <a:lnTo>
                    <a:pt x="6714071" y="1596810"/>
                  </a:lnTo>
                  <a:lnTo>
                    <a:pt x="6714071" y="0"/>
                  </a:lnTo>
                  <a:close/>
                </a:path>
              </a:pathLst>
            </a:custGeom>
            <a:solidFill>
              <a:srgbClr val="D77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072694" y="7986318"/>
              <a:ext cx="1172845" cy="1156335"/>
            </a:xfrm>
            <a:custGeom>
              <a:avLst/>
              <a:gdLst/>
              <a:ahLst/>
              <a:cxnLst/>
              <a:rect l="l" t="t" r="r" b="b"/>
              <a:pathLst>
                <a:path w="1172845" h="1156334">
                  <a:moveTo>
                    <a:pt x="1172739" y="0"/>
                  </a:moveTo>
                  <a:lnTo>
                    <a:pt x="0" y="0"/>
                  </a:lnTo>
                  <a:lnTo>
                    <a:pt x="0" y="1155985"/>
                  </a:lnTo>
                  <a:lnTo>
                    <a:pt x="1172739" y="1155985"/>
                  </a:lnTo>
                  <a:lnTo>
                    <a:pt x="11727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1046022" y="7983390"/>
            <a:ext cx="3441700" cy="109601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 marR="5080">
              <a:lnSpc>
                <a:spcPts val="4029"/>
              </a:lnSpc>
              <a:spcBef>
                <a:spcPts val="540"/>
              </a:spcBef>
            </a:pPr>
            <a:r>
              <a:rPr sz="3650" b="1" spc="110" dirty="0">
                <a:solidFill>
                  <a:srgbClr val="FFFFFF"/>
                </a:solidFill>
                <a:latin typeface="Arial"/>
                <a:cs typeface="Arial"/>
              </a:rPr>
              <a:t>EXTRACTION </a:t>
            </a:r>
            <a:r>
              <a:rPr sz="3650" b="1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sz="3650" b="1" spc="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50" b="1" spc="55" dirty="0">
                <a:solidFill>
                  <a:srgbClr val="FFFFFF"/>
                </a:solidFill>
                <a:latin typeface="Arial"/>
                <a:cs typeface="Arial"/>
              </a:rPr>
              <a:t>INSPECTION</a:t>
            </a:r>
            <a:endParaRPr sz="3650">
              <a:latin typeface="Arial"/>
              <a:cs typeface="Arial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548930" y="9860083"/>
            <a:ext cx="6911340" cy="1597025"/>
            <a:chOff x="548930" y="9860083"/>
            <a:chExt cx="6911340" cy="1597025"/>
          </a:xfrm>
        </p:grpSpPr>
        <p:sp>
          <p:nvSpPr>
            <p:cNvPr id="59" name="object 59"/>
            <p:cNvSpPr/>
            <p:nvPr/>
          </p:nvSpPr>
          <p:spPr>
            <a:xfrm>
              <a:off x="548930" y="9860083"/>
              <a:ext cx="6911340" cy="1597025"/>
            </a:xfrm>
            <a:custGeom>
              <a:avLst/>
              <a:gdLst/>
              <a:ahLst/>
              <a:cxnLst/>
              <a:rect l="l" t="t" r="r" b="b"/>
              <a:pathLst>
                <a:path w="6911340" h="1597025">
                  <a:moveTo>
                    <a:pt x="6910784" y="0"/>
                  </a:moveTo>
                  <a:lnTo>
                    <a:pt x="0" y="0"/>
                  </a:lnTo>
                  <a:lnTo>
                    <a:pt x="0" y="1596810"/>
                  </a:lnTo>
                  <a:lnTo>
                    <a:pt x="6910784" y="1596810"/>
                  </a:lnTo>
                  <a:lnTo>
                    <a:pt x="6910784" y="0"/>
                  </a:lnTo>
                  <a:close/>
                </a:path>
              </a:pathLst>
            </a:custGeom>
            <a:solidFill>
              <a:srgbClr val="849B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072694" y="10080495"/>
              <a:ext cx="1172845" cy="1156335"/>
            </a:xfrm>
            <a:custGeom>
              <a:avLst/>
              <a:gdLst/>
              <a:ahLst/>
              <a:cxnLst/>
              <a:rect l="l" t="t" r="r" b="b"/>
              <a:pathLst>
                <a:path w="1172845" h="1156334">
                  <a:moveTo>
                    <a:pt x="1172739" y="0"/>
                  </a:moveTo>
                  <a:lnTo>
                    <a:pt x="0" y="0"/>
                  </a:lnTo>
                  <a:lnTo>
                    <a:pt x="0" y="1155985"/>
                  </a:lnTo>
                  <a:lnTo>
                    <a:pt x="1172739" y="1155985"/>
                  </a:lnTo>
                  <a:lnTo>
                    <a:pt x="11727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548930" y="9860083"/>
            <a:ext cx="6911340" cy="1597025"/>
          </a:xfrm>
          <a:prstGeom prst="rect">
            <a:avLst/>
          </a:prstGeom>
        </p:spPr>
        <p:txBody>
          <a:bodyPr vert="horz" wrap="square" lIns="0" tIns="487680" rIns="0" bIns="0" rtlCol="0">
            <a:spAutoFit/>
          </a:bodyPr>
          <a:lstStyle/>
          <a:p>
            <a:pPr marL="276860">
              <a:lnSpc>
                <a:spcPct val="100000"/>
              </a:lnSpc>
              <a:spcBef>
                <a:spcPts val="3840"/>
              </a:spcBef>
            </a:pPr>
            <a:r>
              <a:rPr sz="3650" b="1" spc="110" dirty="0">
                <a:solidFill>
                  <a:srgbClr val="FFFFFF"/>
                </a:solidFill>
                <a:latin typeface="Arial"/>
                <a:cs typeface="Arial"/>
              </a:rPr>
              <a:t>SCANNING</a:t>
            </a:r>
            <a:endParaRPr sz="3650">
              <a:latin typeface="Arial"/>
              <a:cs typeface="Arial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548930" y="11954261"/>
            <a:ext cx="6911340" cy="1597025"/>
            <a:chOff x="548930" y="11954261"/>
            <a:chExt cx="6911340" cy="1597025"/>
          </a:xfrm>
        </p:grpSpPr>
        <p:sp>
          <p:nvSpPr>
            <p:cNvPr id="63" name="object 63"/>
            <p:cNvSpPr/>
            <p:nvPr/>
          </p:nvSpPr>
          <p:spPr>
            <a:xfrm>
              <a:off x="548930" y="11954261"/>
              <a:ext cx="6911340" cy="1597025"/>
            </a:xfrm>
            <a:custGeom>
              <a:avLst/>
              <a:gdLst/>
              <a:ahLst/>
              <a:cxnLst/>
              <a:rect l="l" t="t" r="r" b="b"/>
              <a:pathLst>
                <a:path w="6911340" h="1597025">
                  <a:moveTo>
                    <a:pt x="6910784" y="0"/>
                  </a:moveTo>
                  <a:lnTo>
                    <a:pt x="0" y="0"/>
                  </a:lnTo>
                  <a:lnTo>
                    <a:pt x="0" y="1596810"/>
                  </a:lnTo>
                  <a:lnTo>
                    <a:pt x="6910784" y="1596810"/>
                  </a:lnTo>
                  <a:lnTo>
                    <a:pt x="6910784" y="0"/>
                  </a:lnTo>
                  <a:close/>
                </a:path>
              </a:pathLst>
            </a:custGeom>
            <a:solidFill>
              <a:srgbClr val="B18D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072694" y="12174673"/>
              <a:ext cx="1172845" cy="1156335"/>
            </a:xfrm>
            <a:custGeom>
              <a:avLst/>
              <a:gdLst/>
              <a:ahLst/>
              <a:cxnLst/>
              <a:rect l="l" t="t" r="r" b="b"/>
              <a:pathLst>
                <a:path w="1172845" h="1156334">
                  <a:moveTo>
                    <a:pt x="1172739" y="0"/>
                  </a:moveTo>
                  <a:lnTo>
                    <a:pt x="0" y="0"/>
                  </a:lnTo>
                  <a:lnTo>
                    <a:pt x="0" y="1155985"/>
                  </a:lnTo>
                  <a:lnTo>
                    <a:pt x="1172739" y="1155985"/>
                  </a:lnTo>
                  <a:lnTo>
                    <a:pt x="11727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548930" y="11954261"/>
            <a:ext cx="6911340" cy="1597025"/>
          </a:xfrm>
          <a:prstGeom prst="rect">
            <a:avLst/>
          </a:prstGeom>
        </p:spPr>
        <p:txBody>
          <a:bodyPr vert="horz" wrap="square" lIns="0" tIns="231775" rIns="0" bIns="0" rtlCol="0">
            <a:spAutoFit/>
          </a:bodyPr>
          <a:lstStyle/>
          <a:p>
            <a:pPr marL="276860">
              <a:lnSpc>
                <a:spcPts val="4205"/>
              </a:lnSpc>
              <a:spcBef>
                <a:spcPts val="1825"/>
              </a:spcBef>
            </a:pPr>
            <a:r>
              <a:rPr sz="3650" b="1" spc="-10" dirty="0">
                <a:solidFill>
                  <a:srgbClr val="FFFFFF"/>
                </a:solidFill>
                <a:latin typeface="Arial"/>
                <a:cs typeface="Arial"/>
              </a:rPr>
              <a:t>BALLOT</a:t>
            </a:r>
            <a:endParaRPr sz="3650">
              <a:latin typeface="Arial"/>
              <a:cs typeface="Arial"/>
            </a:endParaRPr>
          </a:p>
          <a:p>
            <a:pPr marL="276860">
              <a:lnSpc>
                <a:spcPts val="4205"/>
              </a:lnSpc>
            </a:pPr>
            <a:r>
              <a:rPr sz="3650" b="1" spc="50" dirty="0">
                <a:solidFill>
                  <a:srgbClr val="FFFFFF"/>
                </a:solidFill>
                <a:latin typeface="Arial"/>
                <a:cs typeface="Arial"/>
              </a:rPr>
              <a:t>DUPLICATION</a:t>
            </a:r>
            <a:endParaRPr sz="3650">
              <a:latin typeface="Arial"/>
              <a:cs typeface="Arial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548930" y="14048437"/>
            <a:ext cx="6911340" cy="1597025"/>
            <a:chOff x="548930" y="14048437"/>
            <a:chExt cx="6911340" cy="1597025"/>
          </a:xfrm>
        </p:grpSpPr>
        <p:sp>
          <p:nvSpPr>
            <p:cNvPr id="67" name="object 67"/>
            <p:cNvSpPr/>
            <p:nvPr/>
          </p:nvSpPr>
          <p:spPr>
            <a:xfrm>
              <a:off x="548930" y="14048437"/>
              <a:ext cx="6911340" cy="1597025"/>
            </a:xfrm>
            <a:custGeom>
              <a:avLst/>
              <a:gdLst/>
              <a:ahLst/>
              <a:cxnLst/>
              <a:rect l="l" t="t" r="r" b="b"/>
              <a:pathLst>
                <a:path w="6911340" h="1597025">
                  <a:moveTo>
                    <a:pt x="6910784" y="0"/>
                  </a:moveTo>
                  <a:lnTo>
                    <a:pt x="0" y="0"/>
                  </a:lnTo>
                  <a:lnTo>
                    <a:pt x="0" y="1596810"/>
                  </a:lnTo>
                  <a:lnTo>
                    <a:pt x="6910784" y="1596810"/>
                  </a:lnTo>
                  <a:lnTo>
                    <a:pt x="6910784" y="0"/>
                  </a:lnTo>
                  <a:close/>
                </a:path>
              </a:pathLst>
            </a:custGeom>
            <a:solidFill>
              <a:srgbClr val="275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072694" y="14268849"/>
              <a:ext cx="1172845" cy="1156335"/>
            </a:xfrm>
            <a:custGeom>
              <a:avLst/>
              <a:gdLst/>
              <a:ahLst/>
              <a:cxnLst/>
              <a:rect l="l" t="t" r="r" b="b"/>
              <a:pathLst>
                <a:path w="1172845" h="1156334">
                  <a:moveTo>
                    <a:pt x="1172739" y="0"/>
                  </a:moveTo>
                  <a:lnTo>
                    <a:pt x="0" y="0"/>
                  </a:lnTo>
                  <a:lnTo>
                    <a:pt x="0" y="1155985"/>
                  </a:lnTo>
                  <a:lnTo>
                    <a:pt x="1172739" y="1155985"/>
                  </a:lnTo>
                  <a:lnTo>
                    <a:pt x="11727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69"/>
          <p:cNvSpPr txBox="1"/>
          <p:nvPr/>
        </p:nvSpPr>
        <p:spPr>
          <a:xfrm>
            <a:off x="813336" y="14521877"/>
            <a:ext cx="3691254" cy="5842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3650" b="1" spc="80" dirty="0">
                <a:solidFill>
                  <a:srgbClr val="FFFFFF"/>
                </a:solidFill>
                <a:latin typeface="Arial"/>
                <a:cs typeface="Arial"/>
              </a:rPr>
              <a:t>ADJUDICATION</a:t>
            </a:r>
            <a:endParaRPr sz="3650">
              <a:latin typeface="Arial"/>
              <a:cs typeface="Arial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548930" y="16142614"/>
            <a:ext cx="6911340" cy="1597025"/>
            <a:chOff x="548930" y="16142614"/>
            <a:chExt cx="6911340" cy="1597025"/>
          </a:xfrm>
        </p:grpSpPr>
        <p:sp>
          <p:nvSpPr>
            <p:cNvPr id="71" name="object 71"/>
            <p:cNvSpPr/>
            <p:nvPr/>
          </p:nvSpPr>
          <p:spPr>
            <a:xfrm>
              <a:off x="548930" y="16142614"/>
              <a:ext cx="6911340" cy="1597025"/>
            </a:xfrm>
            <a:custGeom>
              <a:avLst/>
              <a:gdLst/>
              <a:ahLst/>
              <a:cxnLst/>
              <a:rect l="l" t="t" r="r" b="b"/>
              <a:pathLst>
                <a:path w="6911340" h="1597025">
                  <a:moveTo>
                    <a:pt x="6910784" y="0"/>
                  </a:moveTo>
                  <a:lnTo>
                    <a:pt x="0" y="0"/>
                  </a:lnTo>
                  <a:lnTo>
                    <a:pt x="0" y="1596810"/>
                  </a:lnTo>
                  <a:lnTo>
                    <a:pt x="6910784" y="1596810"/>
                  </a:lnTo>
                  <a:lnTo>
                    <a:pt x="6910784" y="0"/>
                  </a:lnTo>
                  <a:close/>
                </a:path>
              </a:pathLst>
            </a:custGeom>
            <a:solidFill>
              <a:srgbClr val="A723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072694" y="16363026"/>
              <a:ext cx="1172845" cy="1156335"/>
            </a:xfrm>
            <a:custGeom>
              <a:avLst/>
              <a:gdLst/>
              <a:ahLst/>
              <a:cxnLst/>
              <a:rect l="l" t="t" r="r" b="b"/>
              <a:pathLst>
                <a:path w="1172845" h="1156334">
                  <a:moveTo>
                    <a:pt x="1172739" y="0"/>
                  </a:moveTo>
                  <a:lnTo>
                    <a:pt x="0" y="0"/>
                  </a:lnTo>
                  <a:lnTo>
                    <a:pt x="0" y="1155985"/>
                  </a:lnTo>
                  <a:lnTo>
                    <a:pt x="1172739" y="1155985"/>
                  </a:lnTo>
                  <a:lnTo>
                    <a:pt x="11727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3" name="object 73"/>
          <p:cNvSpPr txBox="1"/>
          <p:nvPr/>
        </p:nvSpPr>
        <p:spPr>
          <a:xfrm>
            <a:off x="548930" y="16142614"/>
            <a:ext cx="6911340" cy="1597025"/>
          </a:xfrm>
          <a:prstGeom prst="rect">
            <a:avLst/>
          </a:prstGeom>
        </p:spPr>
        <p:txBody>
          <a:bodyPr vert="horz" wrap="square" lIns="0" tIns="487680" rIns="0" bIns="0" rtlCol="0">
            <a:spAutoFit/>
          </a:bodyPr>
          <a:lstStyle/>
          <a:p>
            <a:pPr marL="276860">
              <a:lnSpc>
                <a:spcPct val="100000"/>
              </a:lnSpc>
              <a:spcBef>
                <a:spcPts val="3840"/>
              </a:spcBef>
            </a:pPr>
            <a:r>
              <a:rPr sz="3650" b="1" dirty="0">
                <a:solidFill>
                  <a:srgbClr val="FFFFFF"/>
                </a:solidFill>
                <a:latin typeface="Arial"/>
                <a:cs typeface="Arial"/>
              </a:rPr>
              <a:t>BALLOT</a:t>
            </a:r>
            <a:r>
              <a:rPr sz="3650" b="1" spc="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50" b="1" spc="-10" dirty="0">
                <a:solidFill>
                  <a:srgbClr val="FFFFFF"/>
                </a:solidFill>
                <a:latin typeface="Arial"/>
                <a:cs typeface="Arial"/>
              </a:rPr>
              <a:t>STORAGE</a:t>
            </a:r>
            <a:endParaRPr sz="3650">
              <a:latin typeface="Arial"/>
              <a:cs typeface="Arial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872852" y="5305716"/>
            <a:ext cx="263525" cy="227965"/>
          </a:xfrm>
          <a:custGeom>
            <a:avLst/>
            <a:gdLst/>
            <a:ahLst/>
            <a:cxnLst/>
            <a:rect l="l" t="t" r="r" b="b"/>
            <a:pathLst>
              <a:path w="263525" h="227964">
                <a:moveTo>
                  <a:pt x="262935" y="0"/>
                </a:moveTo>
                <a:lnTo>
                  <a:pt x="0" y="0"/>
                </a:lnTo>
                <a:lnTo>
                  <a:pt x="131467" y="227706"/>
                </a:lnTo>
                <a:lnTo>
                  <a:pt x="262935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872852" y="7399893"/>
            <a:ext cx="263525" cy="227965"/>
          </a:xfrm>
          <a:custGeom>
            <a:avLst/>
            <a:gdLst/>
            <a:ahLst/>
            <a:cxnLst/>
            <a:rect l="l" t="t" r="r" b="b"/>
            <a:pathLst>
              <a:path w="263525" h="227965">
                <a:moveTo>
                  <a:pt x="262935" y="0"/>
                </a:moveTo>
                <a:lnTo>
                  <a:pt x="0" y="0"/>
                </a:lnTo>
                <a:lnTo>
                  <a:pt x="131467" y="227706"/>
                </a:lnTo>
                <a:lnTo>
                  <a:pt x="262935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872852" y="9494070"/>
            <a:ext cx="263525" cy="227965"/>
          </a:xfrm>
          <a:custGeom>
            <a:avLst/>
            <a:gdLst/>
            <a:ahLst/>
            <a:cxnLst/>
            <a:rect l="l" t="t" r="r" b="b"/>
            <a:pathLst>
              <a:path w="263525" h="227965">
                <a:moveTo>
                  <a:pt x="262935" y="0"/>
                </a:moveTo>
                <a:lnTo>
                  <a:pt x="0" y="0"/>
                </a:lnTo>
                <a:lnTo>
                  <a:pt x="131467" y="227706"/>
                </a:lnTo>
                <a:lnTo>
                  <a:pt x="262935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872852" y="11588247"/>
            <a:ext cx="263525" cy="227965"/>
          </a:xfrm>
          <a:custGeom>
            <a:avLst/>
            <a:gdLst/>
            <a:ahLst/>
            <a:cxnLst/>
            <a:rect l="l" t="t" r="r" b="b"/>
            <a:pathLst>
              <a:path w="263525" h="227965">
                <a:moveTo>
                  <a:pt x="262935" y="0"/>
                </a:moveTo>
                <a:lnTo>
                  <a:pt x="0" y="0"/>
                </a:lnTo>
                <a:lnTo>
                  <a:pt x="131467" y="227706"/>
                </a:lnTo>
                <a:lnTo>
                  <a:pt x="262935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872852" y="13682425"/>
            <a:ext cx="263525" cy="227965"/>
          </a:xfrm>
          <a:custGeom>
            <a:avLst/>
            <a:gdLst/>
            <a:ahLst/>
            <a:cxnLst/>
            <a:rect l="l" t="t" r="r" b="b"/>
            <a:pathLst>
              <a:path w="263525" h="227965">
                <a:moveTo>
                  <a:pt x="262935" y="0"/>
                </a:moveTo>
                <a:lnTo>
                  <a:pt x="0" y="0"/>
                </a:lnTo>
                <a:lnTo>
                  <a:pt x="131467" y="227706"/>
                </a:lnTo>
                <a:lnTo>
                  <a:pt x="262935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872852" y="15776601"/>
            <a:ext cx="263525" cy="227965"/>
          </a:xfrm>
          <a:custGeom>
            <a:avLst/>
            <a:gdLst/>
            <a:ahLst/>
            <a:cxnLst/>
            <a:rect l="l" t="t" r="r" b="b"/>
            <a:pathLst>
              <a:path w="263525" h="227965">
                <a:moveTo>
                  <a:pt x="262935" y="0"/>
                </a:moveTo>
                <a:lnTo>
                  <a:pt x="0" y="0"/>
                </a:lnTo>
                <a:lnTo>
                  <a:pt x="131467" y="227706"/>
                </a:lnTo>
                <a:lnTo>
                  <a:pt x="262935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0" name="object 80"/>
          <p:cNvGrpSpPr/>
          <p:nvPr/>
        </p:nvGrpSpPr>
        <p:grpSpPr>
          <a:xfrm>
            <a:off x="578458" y="3350683"/>
            <a:ext cx="6031900" cy="6248400"/>
            <a:chOff x="578458" y="3350683"/>
            <a:chExt cx="6031900" cy="6248400"/>
          </a:xfrm>
        </p:grpSpPr>
        <p:sp>
          <p:nvSpPr>
            <p:cNvPr id="84" name="object 84"/>
            <p:cNvSpPr/>
            <p:nvPr/>
          </p:nvSpPr>
          <p:spPr>
            <a:xfrm>
              <a:off x="6442718" y="4353291"/>
              <a:ext cx="167640" cy="57150"/>
            </a:xfrm>
            <a:custGeom>
              <a:avLst/>
              <a:gdLst/>
              <a:ahLst/>
              <a:cxnLst/>
              <a:rect l="l" t="t" r="r" b="b"/>
              <a:pathLst>
                <a:path w="167640" h="57150">
                  <a:moveTo>
                    <a:pt x="35787" y="53587"/>
                  </a:moveTo>
                  <a:lnTo>
                    <a:pt x="12821" y="53587"/>
                  </a:lnTo>
                  <a:lnTo>
                    <a:pt x="16540" y="55937"/>
                  </a:lnTo>
                  <a:lnTo>
                    <a:pt x="17613" y="55937"/>
                  </a:lnTo>
                  <a:lnTo>
                    <a:pt x="25548" y="56542"/>
                  </a:lnTo>
                  <a:lnTo>
                    <a:pt x="29655" y="55542"/>
                  </a:lnTo>
                  <a:lnTo>
                    <a:pt x="33576" y="54367"/>
                  </a:lnTo>
                  <a:lnTo>
                    <a:pt x="35787" y="53587"/>
                  </a:lnTo>
                  <a:close/>
                </a:path>
                <a:path w="167640" h="57150">
                  <a:moveTo>
                    <a:pt x="11994" y="48747"/>
                  </a:moveTo>
                  <a:lnTo>
                    <a:pt x="0" y="51807"/>
                  </a:lnTo>
                  <a:lnTo>
                    <a:pt x="3571" y="55937"/>
                  </a:lnTo>
                  <a:lnTo>
                    <a:pt x="12821" y="53587"/>
                  </a:lnTo>
                  <a:lnTo>
                    <a:pt x="35787" y="53587"/>
                  </a:lnTo>
                  <a:lnTo>
                    <a:pt x="40208" y="52028"/>
                  </a:lnTo>
                  <a:lnTo>
                    <a:pt x="29958" y="52028"/>
                  </a:lnTo>
                  <a:lnTo>
                    <a:pt x="16183" y="50818"/>
                  </a:lnTo>
                  <a:lnTo>
                    <a:pt x="11994" y="48747"/>
                  </a:lnTo>
                  <a:close/>
                </a:path>
                <a:path w="167640" h="57150">
                  <a:moveTo>
                    <a:pt x="69549" y="38672"/>
                  </a:moveTo>
                  <a:lnTo>
                    <a:pt x="68698" y="38672"/>
                  </a:lnTo>
                  <a:lnTo>
                    <a:pt x="58346" y="39568"/>
                  </a:lnTo>
                  <a:lnTo>
                    <a:pt x="51470" y="42302"/>
                  </a:lnTo>
                  <a:lnTo>
                    <a:pt x="38195" y="47409"/>
                  </a:lnTo>
                  <a:lnTo>
                    <a:pt x="29958" y="52028"/>
                  </a:lnTo>
                  <a:lnTo>
                    <a:pt x="40208" y="52028"/>
                  </a:lnTo>
                  <a:lnTo>
                    <a:pt x="40835" y="51807"/>
                  </a:lnTo>
                  <a:lnTo>
                    <a:pt x="48443" y="48747"/>
                  </a:lnTo>
                  <a:lnTo>
                    <a:pt x="56355" y="45825"/>
                  </a:lnTo>
                  <a:lnTo>
                    <a:pt x="64163" y="43896"/>
                  </a:lnTo>
                  <a:lnTo>
                    <a:pt x="70294" y="42895"/>
                  </a:lnTo>
                  <a:lnTo>
                    <a:pt x="81835" y="42895"/>
                  </a:lnTo>
                  <a:lnTo>
                    <a:pt x="87536" y="41627"/>
                  </a:lnTo>
                  <a:lnTo>
                    <a:pt x="92772" y="39696"/>
                  </a:lnTo>
                  <a:lnTo>
                    <a:pt x="93422" y="39228"/>
                  </a:lnTo>
                  <a:lnTo>
                    <a:pt x="73299" y="39228"/>
                  </a:lnTo>
                  <a:lnTo>
                    <a:pt x="69549" y="38672"/>
                  </a:lnTo>
                  <a:close/>
                </a:path>
                <a:path w="167640" h="57150">
                  <a:moveTo>
                    <a:pt x="81835" y="42895"/>
                  </a:moveTo>
                  <a:lnTo>
                    <a:pt x="70294" y="42895"/>
                  </a:lnTo>
                  <a:lnTo>
                    <a:pt x="76449" y="44094"/>
                  </a:lnTo>
                  <a:lnTo>
                    <a:pt x="81835" y="42895"/>
                  </a:lnTo>
                  <a:close/>
                </a:path>
                <a:path w="167640" h="57150">
                  <a:moveTo>
                    <a:pt x="92395" y="34850"/>
                  </a:moveTo>
                  <a:lnTo>
                    <a:pt x="78473" y="38672"/>
                  </a:lnTo>
                  <a:lnTo>
                    <a:pt x="72539" y="39228"/>
                  </a:lnTo>
                  <a:lnTo>
                    <a:pt x="93422" y="39228"/>
                  </a:lnTo>
                  <a:lnTo>
                    <a:pt x="95346" y="37842"/>
                  </a:lnTo>
                  <a:lnTo>
                    <a:pt x="92395" y="34850"/>
                  </a:lnTo>
                  <a:close/>
                </a:path>
                <a:path w="167640" h="57150">
                  <a:moveTo>
                    <a:pt x="101326" y="33537"/>
                  </a:moveTo>
                  <a:lnTo>
                    <a:pt x="95377" y="37842"/>
                  </a:lnTo>
                  <a:lnTo>
                    <a:pt x="105297" y="39228"/>
                  </a:lnTo>
                  <a:lnTo>
                    <a:pt x="115260" y="37842"/>
                  </a:lnTo>
                  <a:lnTo>
                    <a:pt x="115644" y="37842"/>
                  </a:lnTo>
                  <a:lnTo>
                    <a:pt x="124580" y="35310"/>
                  </a:lnTo>
                  <a:lnTo>
                    <a:pt x="126772" y="34274"/>
                  </a:lnTo>
                  <a:lnTo>
                    <a:pt x="102240" y="34274"/>
                  </a:lnTo>
                  <a:lnTo>
                    <a:pt x="101326" y="33537"/>
                  </a:lnTo>
                  <a:close/>
                </a:path>
                <a:path w="167640" h="57150">
                  <a:moveTo>
                    <a:pt x="92868" y="31704"/>
                  </a:moveTo>
                  <a:lnTo>
                    <a:pt x="92653" y="31704"/>
                  </a:lnTo>
                  <a:lnTo>
                    <a:pt x="94493" y="34274"/>
                  </a:lnTo>
                  <a:lnTo>
                    <a:pt x="92395" y="34850"/>
                  </a:lnTo>
                  <a:lnTo>
                    <a:pt x="95377" y="37842"/>
                  </a:lnTo>
                  <a:lnTo>
                    <a:pt x="101326" y="33537"/>
                  </a:lnTo>
                  <a:lnTo>
                    <a:pt x="100696" y="33029"/>
                  </a:lnTo>
                  <a:lnTo>
                    <a:pt x="94249" y="33029"/>
                  </a:lnTo>
                  <a:lnTo>
                    <a:pt x="94618" y="32607"/>
                  </a:lnTo>
                  <a:lnTo>
                    <a:pt x="92868" y="31704"/>
                  </a:lnTo>
                  <a:close/>
                </a:path>
                <a:path w="167640" h="57150">
                  <a:moveTo>
                    <a:pt x="98868" y="27387"/>
                  </a:moveTo>
                  <a:lnTo>
                    <a:pt x="90398" y="28841"/>
                  </a:lnTo>
                  <a:lnTo>
                    <a:pt x="89623" y="29313"/>
                  </a:lnTo>
                  <a:lnTo>
                    <a:pt x="88596" y="29981"/>
                  </a:lnTo>
                  <a:lnTo>
                    <a:pt x="89060" y="31261"/>
                  </a:lnTo>
                  <a:lnTo>
                    <a:pt x="89259" y="31704"/>
                  </a:lnTo>
                  <a:lnTo>
                    <a:pt x="92395" y="34850"/>
                  </a:lnTo>
                  <a:lnTo>
                    <a:pt x="94493" y="34274"/>
                  </a:lnTo>
                  <a:lnTo>
                    <a:pt x="92653" y="31704"/>
                  </a:lnTo>
                  <a:lnTo>
                    <a:pt x="95407" y="31704"/>
                  </a:lnTo>
                  <a:lnTo>
                    <a:pt x="96913" y="29981"/>
                  </a:lnTo>
                  <a:lnTo>
                    <a:pt x="102631" y="29981"/>
                  </a:lnTo>
                  <a:lnTo>
                    <a:pt x="98868" y="27387"/>
                  </a:lnTo>
                  <a:close/>
                </a:path>
                <a:path w="167640" h="57150">
                  <a:moveTo>
                    <a:pt x="136545" y="20921"/>
                  </a:moveTo>
                  <a:lnTo>
                    <a:pt x="134381" y="23319"/>
                  </a:lnTo>
                  <a:lnTo>
                    <a:pt x="133367" y="24397"/>
                  </a:lnTo>
                  <a:lnTo>
                    <a:pt x="126848" y="28713"/>
                  </a:lnTo>
                  <a:lnTo>
                    <a:pt x="119695" y="31704"/>
                  </a:lnTo>
                  <a:lnTo>
                    <a:pt x="119469" y="31704"/>
                  </a:lnTo>
                  <a:lnTo>
                    <a:pt x="110934" y="34063"/>
                  </a:lnTo>
                  <a:lnTo>
                    <a:pt x="100961" y="34274"/>
                  </a:lnTo>
                  <a:lnTo>
                    <a:pt x="126772" y="34274"/>
                  </a:lnTo>
                  <a:lnTo>
                    <a:pt x="134604" y="30574"/>
                  </a:lnTo>
                  <a:lnTo>
                    <a:pt x="140006" y="26279"/>
                  </a:lnTo>
                  <a:lnTo>
                    <a:pt x="138099" y="24397"/>
                  </a:lnTo>
                  <a:lnTo>
                    <a:pt x="136545" y="20921"/>
                  </a:lnTo>
                  <a:close/>
                </a:path>
                <a:path w="167640" h="57150">
                  <a:moveTo>
                    <a:pt x="102631" y="29981"/>
                  </a:moveTo>
                  <a:lnTo>
                    <a:pt x="96913" y="29981"/>
                  </a:lnTo>
                  <a:lnTo>
                    <a:pt x="101326" y="33537"/>
                  </a:lnTo>
                  <a:lnTo>
                    <a:pt x="104487" y="31261"/>
                  </a:lnTo>
                  <a:lnTo>
                    <a:pt x="102631" y="29981"/>
                  </a:lnTo>
                  <a:close/>
                </a:path>
                <a:path w="167640" h="57150">
                  <a:moveTo>
                    <a:pt x="94618" y="32607"/>
                  </a:moveTo>
                  <a:lnTo>
                    <a:pt x="94249" y="33029"/>
                  </a:lnTo>
                  <a:lnTo>
                    <a:pt x="95436" y="33029"/>
                  </a:lnTo>
                  <a:lnTo>
                    <a:pt x="94618" y="32607"/>
                  </a:lnTo>
                  <a:close/>
                </a:path>
                <a:path w="167640" h="57150">
                  <a:moveTo>
                    <a:pt x="96913" y="29981"/>
                  </a:moveTo>
                  <a:lnTo>
                    <a:pt x="94618" y="32607"/>
                  </a:lnTo>
                  <a:lnTo>
                    <a:pt x="95436" y="33029"/>
                  </a:lnTo>
                  <a:lnTo>
                    <a:pt x="100696" y="33029"/>
                  </a:lnTo>
                  <a:lnTo>
                    <a:pt x="96913" y="29981"/>
                  </a:lnTo>
                  <a:close/>
                </a:path>
                <a:path w="167640" h="57150">
                  <a:moveTo>
                    <a:pt x="95407" y="31704"/>
                  </a:moveTo>
                  <a:lnTo>
                    <a:pt x="92868" y="31704"/>
                  </a:lnTo>
                  <a:lnTo>
                    <a:pt x="94618" y="32607"/>
                  </a:lnTo>
                  <a:lnTo>
                    <a:pt x="95407" y="31704"/>
                  </a:lnTo>
                  <a:close/>
                </a:path>
                <a:path w="167640" h="57150">
                  <a:moveTo>
                    <a:pt x="145315" y="20921"/>
                  </a:moveTo>
                  <a:lnTo>
                    <a:pt x="143725" y="23319"/>
                  </a:lnTo>
                  <a:lnTo>
                    <a:pt x="140006" y="26279"/>
                  </a:lnTo>
                  <a:lnTo>
                    <a:pt x="143080" y="29313"/>
                  </a:lnTo>
                  <a:lnTo>
                    <a:pt x="148936" y="31704"/>
                  </a:lnTo>
                  <a:lnTo>
                    <a:pt x="155386" y="31986"/>
                  </a:lnTo>
                  <a:lnTo>
                    <a:pt x="162147" y="30574"/>
                  </a:lnTo>
                  <a:lnTo>
                    <a:pt x="167161" y="29015"/>
                  </a:lnTo>
                  <a:lnTo>
                    <a:pt x="162840" y="26712"/>
                  </a:lnTo>
                  <a:lnTo>
                    <a:pt x="157854" y="26712"/>
                  </a:lnTo>
                  <a:lnTo>
                    <a:pt x="149498" y="25745"/>
                  </a:lnTo>
                  <a:lnTo>
                    <a:pt x="145315" y="20921"/>
                  </a:lnTo>
                  <a:close/>
                </a:path>
                <a:path w="167640" h="57150">
                  <a:moveTo>
                    <a:pt x="161026" y="25745"/>
                  </a:moveTo>
                  <a:lnTo>
                    <a:pt x="157854" y="26712"/>
                  </a:lnTo>
                  <a:lnTo>
                    <a:pt x="162840" y="26712"/>
                  </a:lnTo>
                  <a:lnTo>
                    <a:pt x="161026" y="25745"/>
                  </a:lnTo>
                  <a:close/>
                </a:path>
                <a:path w="167640" h="57150">
                  <a:moveTo>
                    <a:pt x="142031" y="3094"/>
                  </a:moveTo>
                  <a:lnTo>
                    <a:pt x="142012" y="11294"/>
                  </a:lnTo>
                  <a:lnTo>
                    <a:pt x="138903" y="18308"/>
                  </a:lnTo>
                  <a:lnTo>
                    <a:pt x="136545" y="20921"/>
                  </a:lnTo>
                  <a:lnTo>
                    <a:pt x="138099" y="24397"/>
                  </a:lnTo>
                  <a:lnTo>
                    <a:pt x="140006" y="26279"/>
                  </a:lnTo>
                  <a:lnTo>
                    <a:pt x="143725" y="23319"/>
                  </a:lnTo>
                  <a:lnTo>
                    <a:pt x="145232" y="20921"/>
                  </a:lnTo>
                  <a:lnTo>
                    <a:pt x="144028" y="19438"/>
                  </a:lnTo>
                  <a:lnTo>
                    <a:pt x="143062" y="11294"/>
                  </a:lnTo>
                  <a:lnTo>
                    <a:pt x="148221" y="4816"/>
                  </a:lnTo>
                  <a:lnTo>
                    <a:pt x="142031" y="3094"/>
                  </a:lnTo>
                  <a:close/>
                </a:path>
                <a:path w="167640" h="57150">
                  <a:moveTo>
                    <a:pt x="145777" y="0"/>
                  </a:moveTo>
                  <a:lnTo>
                    <a:pt x="135076" y="17637"/>
                  </a:lnTo>
                  <a:lnTo>
                    <a:pt x="136545" y="20921"/>
                  </a:lnTo>
                  <a:lnTo>
                    <a:pt x="138903" y="18308"/>
                  </a:lnTo>
                  <a:lnTo>
                    <a:pt x="142012" y="11294"/>
                  </a:lnTo>
                  <a:lnTo>
                    <a:pt x="142031" y="3094"/>
                  </a:lnTo>
                  <a:lnTo>
                    <a:pt x="150088" y="3094"/>
                  </a:lnTo>
                  <a:lnTo>
                    <a:pt x="150105" y="2664"/>
                  </a:lnTo>
                  <a:lnTo>
                    <a:pt x="149524" y="314"/>
                  </a:lnTo>
                  <a:lnTo>
                    <a:pt x="145777" y="0"/>
                  </a:lnTo>
                  <a:close/>
                </a:path>
                <a:path w="167640" h="57150">
                  <a:moveTo>
                    <a:pt x="150088" y="3094"/>
                  </a:moveTo>
                  <a:lnTo>
                    <a:pt x="142031" y="3094"/>
                  </a:lnTo>
                  <a:lnTo>
                    <a:pt x="148221" y="4816"/>
                  </a:lnTo>
                  <a:lnTo>
                    <a:pt x="143062" y="11294"/>
                  </a:lnTo>
                  <a:lnTo>
                    <a:pt x="144028" y="19438"/>
                  </a:lnTo>
                  <a:lnTo>
                    <a:pt x="145315" y="20921"/>
                  </a:lnTo>
                  <a:lnTo>
                    <a:pt x="146164" y="19438"/>
                  </a:lnTo>
                  <a:lnTo>
                    <a:pt x="149640" y="13905"/>
                  </a:lnTo>
                  <a:lnTo>
                    <a:pt x="149995" y="5338"/>
                  </a:lnTo>
                  <a:lnTo>
                    <a:pt x="150088" y="3094"/>
                  </a:lnTo>
                  <a:close/>
                </a:path>
              </a:pathLst>
            </a:custGeom>
            <a:solidFill>
              <a:srgbClr val="F5BC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78458" y="3350683"/>
              <a:ext cx="352425" cy="6248400"/>
            </a:xfrm>
            <a:custGeom>
              <a:avLst/>
              <a:gdLst/>
              <a:ahLst/>
              <a:cxnLst/>
              <a:rect l="l" t="t" r="r" b="b"/>
              <a:pathLst>
                <a:path w="352425" h="6248400">
                  <a:moveTo>
                    <a:pt x="351821" y="0"/>
                  </a:moveTo>
                  <a:lnTo>
                    <a:pt x="0" y="0"/>
                  </a:lnTo>
                  <a:lnTo>
                    <a:pt x="0" y="6248326"/>
                  </a:lnTo>
                  <a:lnTo>
                    <a:pt x="351821" y="6248326"/>
                  </a:lnTo>
                </a:path>
              </a:pathLst>
            </a:custGeom>
            <a:ln w="34902">
              <a:solidFill>
                <a:srgbClr val="6D6E7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0" name="object 140"/>
          <p:cNvSpPr txBox="1"/>
          <p:nvPr/>
        </p:nvSpPr>
        <p:spPr>
          <a:xfrm>
            <a:off x="1069291" y="3175335"/>
            <a:ext cx="3510915" cy="3048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800" b="1" dirty="0">
                <a:solidFill>
                  <a:srgbClr val="6D6E71"/>
                </a:solidFill>
                <a:latin typeface="Arial"/>
                <a:cs typeface="Arial"/>
              </a:rPr>
              <a:t>MANUAL</a:t>
            </a:r>
            <a:r>
              <a:rPr sz="1800" b="1" spc="315" dirty="0">
                <a:solidFill>
                  <a:srgbClr val="6D6E7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D6E71"/>
                </a:solidFill>
                <a:latin typeface="Arial"/>
                <a:cs typeface="Arial"/>
              </a:rPr>
              <a:t>PROCESSING</a:t>
            </a:r>
            <a:r>
              <a:rPr sz="1800" b="1" spc="320" dirty="0">
                <a:solidFill>
                  <a:srgbClr val="6D6E71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D6E71"/>
                </a:solidFill>
                <a:latin typeface="Arial"/>
                <a:cs typeface="Arial"/>
              </a:rPr>
              <a:t>TABLE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142" name="Picture 141" descr="A magnifying glass next to a envelope&#10;&#10;Description automatically generated">
            <a:extLst>
              <a:ext uri="{FF2B5EF4-FFF2-40B4-BE49-F238E27FC236}">
                <a16:creationId xmlns:a16="http://schemas.microsoft.com/office/drawing/2014/main" id="{85913CE7-56E3-3870-5F4B-B277915914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6582">
            <a:off x="5492897" y="3440010"/>
            <a:ext cx="2245651" cy="2144088"/>
          </a:xfrm>
          <a:prstGeom prst="rect">
            <a:avLst/>
          </a:prstGeom>
        </p:spPr>
      </p:pic>
      <p:pic>
        <p:nvPicPr>
          <p:cNvPr id="144" name="Picture 143" descr="A white box with a lock&#10;&#10;Description automatically generated">
            <a:extLst>
              <a:ext uri="{FF2B5EF4-FFF2-40B4-BE49-F238E27FC236}">
                <a16:creationId xmlns:a16="http://schemas.microsoft.com/office/drawing/2014/main" id="{79E62572-B6E2-28F3-5B28-8E298163A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82431">
            <a:off x="5476907" y="15817583"/>
            <a:ext cx="2386532" cy="2278598"/>
          </a:xfrm>
          <a:prstGeom prst="rect">
            <a:avLst/>
          </a:prstGeom>
        </p:spPr>
      </p:pic>
      <p:pic>
        <p:nvPicPr>
          <p:cNvPr id="146" name="Picture 145" descr="A magnifying glass over a piece of paper&#10;&#10;Description automatically generated">
            <a:extLst>
              <a:ext uri="{FF2B5EF4-FFF2-40B4-BE49-F238E27FC236}">
                <a16:creationId xmlns:a16="http://schemas.microsoft.com/office/drawing/2014/main" id="{2CCBBFD2-D14B-50C7-CE71-9C095EAFB4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2008">
            <a:off x="5623623" y="13839562"/>
            <a:ext cx="2116969" cy="2021226"/>
          </a:xfrm>
          <a:prstGeom prst="rect">
            <a:avLst/>
          </a:prstGeom>
        </p:spPr>
      </p:pic>
      <p:pic>
        <p:nvPicPr>
          <p:cNvPr id="148" name="Picture 147" descr="A paper in a printer&#10;&#10;Description automatically generated">
            <a:extLst>
              <a:ext uri="{FF2B5EF4-FFF2-40B4-BE49-F238E27FC236}">
                <a16:creationId xmlns:a16="http://schemas.microsoft.com/office/drawing/2014/main" id="{259253FE-05D8-4C9E-96EC-1C344CF121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14194">
            <a:off x="5377521" y="9481003"/>
            <a:ext cx="2565986" cy="2449935"/>
          </a:xfrm>
          <a:prstGeom prst="rect">
            <a:avLst/>
          </a:prstGeom>
        </p:spPr>
      </p:pic>
      <p:pic>
        <p:nvPicPr>
          <p:cNvPr id="150" name="Picture 149" descr="A white envelope with a piece of paper in it&#10;&#10;Description automatically generated">
            <a:extLst>
              <a:ext uri="{FF2B5EF4-FFF2-40B4-BE49-F238E27FC236}">
                <a16:creationId xmlns:a16="http://schemas.microsoft.com/office/drawing/2014/main" id="{BBFDDD3C-6D69-99C5-4B40-C35BE607F19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89029">
            <a:off x="5493965" y="5277368"/>
            <a:ext cx="2318340" cy="2213490"/>
          </a:xfrm>
          <a:prstGeom prst="rect">
            <a:avLst/>
          </a:prstGeom>
        </p:spPr>
      </p:pic>
      <p:pic>
        <p:nvPicPr>
          <p:cNvPr id="152" name="Picture 151" descr="A white paper with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E7EEEB02-CDDD-2F8A-4275-CF5EDA99A38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2402" y="11521384"/>
            <a:ext cx="2489848" cy="2377241"/>
          </a:xfrm>
          <a:prstGeom prst="rect">
            <a:avLst/>
          </a:prstGeom>
        </p:spPr>
      </p:pic>
      <p:pic>
        <p:nvPicPr>
          <p:cNvPr id="153" name="Picture 152" descr="A white envelope with a piece of paper in it&#10;&#10;Description automatically generated">
            <a:extLst>
              <a:ext uri="{FF2B5EF4-FFF2-40B4-BE49-F238E27FC236}">
                <a16:creationId xmlns:a16="http://schemas.microsoft.com/office/drawing/2014/main" id="{852BCCDC-5A3B-8BE3-0E20-EB456E48D4E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12358">
            <a:off x="5525413" y="7376973"/>
            <a:ext cx="2318340" cy="22134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477</Words>
  <Application>Microsoft Macintosh PowerPoint</Application>
  <PresentationFormat>Custom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Office Theme</vt:lpstr>
      <vt:lpstr>MAIL BALLOT PROCESSING 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Amelia McClain</cp:lastModifiedBy>
  <cp:revision>1</cp:revision>
  <dcterms:created xsi:type="dcterms:W3CDTF">2024-10-03T16:50:00Z</dcterms:created>
  <dcterms:modified xsi:type="dcterms:W3CDTF">2024-10-03T16:56:02Z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2024-09-24T00:00:00Z</vt:filetime>
  </property>
  <property fmtid="{D5CDD505-2E9C-101B-9397-08002B2CF9AE}" pid="3" name="Creator">
    <vt:lpwstr>Adobe InDesign 19.5 (Macintosh)</vt:lpwstr>
  </property>
  <property fmtid="{D5CDD505-2E9C-101B-9397-08002B2CF9AE}" pid="4" name="LastSaved">
    <vt:filetime>2024-10-03T00:00:00Z</vt:filetime>
  </property>
  <property fmtid="{D5CDD505-2E9C-101B-9397-08002B2CF9AE}" pid="5" name="Producer">
    <vt:lpwstr>Adobe PDF Library 17.0</vt:lpwstr>
  </property>
</Properties>
</file>