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9144000"/>
  <p:notesSz cx="6858000" cy="9144000"/>
  <p:embeddedFontLst>
    <p:embeddedFont>
      <p:font typeface="Bitter" pitchFamily="2" charset="0"/>
      <p:regular r:id="rId8"/>
      <p:bold r:id="rId9"/>
      <p:italic r:id="rId10"/>
      <p:boldItalic r:id="rId11"/>
    </p:embeddedFont>
    <p:embeddedFont>
      <p:font typeface="Bitter Black" pitchFamily="2" charset="0"/>
      <p:bold r:id="rId12"/>
      <p:boldItalic r:id="rId13"/>
    </p:embeddedFont>
    <p:embeddedFont>
      <p:font typeface="Bitter SemiBold" pitchFamily="2" charset="0"/>
      <p:regular r:id="rId14"/>
      <p:bold r:id="rId15"/>
      <p:italic r:id="rId16"/>
      <p:boldItalic r:id="rId17"/>
    </p:embeddedFont>
    <p:embeddedFont>
      <p:font typeface="Play" panose="020B0604020202020204" charset="0"/>
      <p:regular r:id="rId18"/>
      <p:bold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mRhS4zw2NFlLI+rfHZlv3EmgF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8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font" Target="fonts/font16.fntdata"/><Relationship Id="rId28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1671108" y="1391709"/>
            <a:ext cx="580178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3654955" y="3375555"/>
            <a:ext cx="7749117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-345545" y="1461030"/>
            <a:ext cx="7749117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>
            <a:spLocks noGrp="1"/>
          </p:cNvSpPr>
          <p:nvPr>
            <p:ph type="ctrTitle"/>
          </p:nvPr>
        </p:nvSpPr>
        <p:spPr>
          <a:xfrm>
            <a:off x="685800" y="1496484"/>
            <a:ext cx="77724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ubTitle" idx="1"/>
          </p:nvPr>
        </p:nvSpPr>
        <p:spPr>
          <a:xfrm>
            <a:off x="1143000" y="4802717"/>
            <a:ext cx="68580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623888" y="2279653"/>
            <a:ext cx="7886700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623888" y="6119286"/>
            <a:ext cx="788670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628650" y="2434167"/>
            <a:ext cx="388620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2"/>
          </p:nvPr>
        </p:nvSpPr>
        <p:spPr>
          <a:xfrm>
            <a:off x="4629150" y="2434167"/>
            <a:ext cx="388620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29841" y="486836"/>
            <a:ext cx="78867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29842" y="2241551"/>
            <a:ext cx="3868340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629842" y="3340100"/>
            <a:ext cx="3868340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3"/>
          </p:nvPr>
        </p:nvSpPr>
        <p:spPr>
          <a:xfrm>
            <a:off x="4629151" y="2241551"/>
            <a:ext cx="3887391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4"/>
          </p:nvPr>
        </p:nvSpPr>
        <p:spPr>
          <a:xfrm>
            <a:off x="4629151" y="3340100"/>
            <a:ext cx="3887391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3887391" y="1316569"/>
            <a:ext cx="4629150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629841" y="2743200"/>
            <a:ext cx="2949178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3887391" y="1316569"/>
            <a:ext cx="4629150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29841" y="2743200"/>
            <a:ext cx="2949178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641566" y="145663"/>
            <a:ext cx="7319585" cy="8833187"/>
            <a:chOff x="641566" y="145663"/>
            <a:chExt cx="7319585" cy="8833187"/>
          </a:xfrm>
        </p:grpSpPr>
        <p:sp>
          <p:nvSpPr>
            <p:cNvPr id="85" name="Google Shape;85;p1"/>
            <p:cNvSpPr txBox="1"/>
            <p:nvPr/>
          </p:nvSpPr>
          <p:spPr>
            <a:xfrm>
              <a:off x="641566" y="145663"/>
              <a:ext cx="7319585" cy="88331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Instructions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Choose one of the slides in this presentation to use on social media or your website.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Adjust, add to and delete text as needed to fit your jurisdiction’s deadlines, rules and policies. . 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With that slide open, go to File &gt; Save as.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Choose where you would like to save your image, such as the Pictures folder or the folder you use for your Election Academy.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Give your image a name in the file name field.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Then, use the dropdown under the file name to select the type of image file you want to use. If you’re not sure, select PNG.</a:t>
              </a: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342900" marR="0" lvl="0" indent="-2413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None/>
              </a:pPr>
              <a:endPara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342900" marR="0" lvl="0" indent="-2413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None/>
              </a:pPr>
              <a:endPara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Click the </a:t>
              </a:r>
              <a:r>
                <a:rPr lang="en-US" sz="1600"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Save</a:t>
              </a: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 button.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If you see a message asking if want to export </a:t>
              </a:r>
              <a:r>
                <a:rPr lang="en-US" sz="1600"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All Slides </a:t>
              </a: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or </a:t>
              </a:r>
              <a:r>
                <a:rPr lang="en-US" sz="1600"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Just This One</a:t>
              </a: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, </a:t>
              </a:r>
              <a:b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choose </a:t>
              </a:r>
              <a:r>
                <a:rPr lang="en-US" sz="1600" b="1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Just This One</a:t>
              </a: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. </a:t>
              </a:r>
              <a:b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b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b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b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b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600" u="sng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Note</a:t>
              </a: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: If you updated all the slides with your information, you could choose All Slides to save them all as PNG files. </a:t>
              </a:r>
              <a:endParaRPr/>
            </a:p>
            <a:p>
              <a:pPr marL="342900" marR="0" lvl="0" indent="-34290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Play"/>
                <a:buAutoNum type="arabicPeriod"/>
              </a:pPr>
              <a:r>
                <a:rPr lang="en-US" sz="16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Next, locate the PNG file in the folder where you saved it. It’s ready to use on social media or your website.  </a:t>
              </a:r>
              <a:endParaRPr/>
            </a:p>
          </p:txBody>
        </p:sp>
        <p:grpSp>
          <p:nvGrpSpPr>
            <p:cNvPr id="86" name="Google Shape;86;p1"/>
            <p:cNvGrpSpPr/>
            <p:nvPr/>
          </p:nvGrpSpPr>
          <p:grpSpPr>
            <a:xfrm>
              <a:off x="1038478" y="3221666"/>
              <a:ext cx="4724759" cy="2813391"/>
              <a:chOff x="1298536" y="4617130"/>
              <a:chExt cx="5216892" cy="3106429"/>
            </a:xfrm>
          </p:grpSpPr>
          <p:grpSp>
            <p:nvGrpSpPr>
              <p:cNvPr id="87" name="Google Shape;87;p1"/>
              <p:cNvGrpSpPr/>
              <p:nvPr/>
            </p:nvGrpSpPr>
            <p:grpSpPr>
              <a:xfrm>
                <a:off x="1298536" y="4617130"/>
                <a:ext cx="5216892" cy="3106429"/>
                <a:chOff x="-6110584" y="2628888"/>
                <a:chExt cx="8926172" cy="5315135"/>
              </a:xfrm>
            </p:grpSpPr>
            <p:pic>
              <p:nvPicPr>
                <p:cNvPr id="88" name="Google Shape;88;p1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44456"/>
                <a:stretch/>
              </p:blipFill>
              <p:spPr>
                <a:xfrm>
                  <a:off x="-6110584" y="2628888"/>
                  <a:ext cx="8926170" cy="369331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89" name="Google Shape;89;p1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t="73381"/>
                <a:stretch/>
              </p:blipFill>
              <p:spPr>
                <a:xfrm>
                  <a:off x="-6105831" y="6174042"/>
                  <a:ext cx="8921419" cy="1769981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90" name="Google Shape;90;p1"/>
              <p:cNvSpPr/>
              <p:nvPr/>
            </p:nvSpPr>
            <p:spPr>
              <a:xfrm>
                <a:off x="1298536" y="7273255"/>
                <a:ext cx="2182895" cy="183027"/>
              </a:xfrm>
              <a:prstGeom prst="rect">
                <a:avLst/>
              </a:prstGeom>
              <a:noFill/>
              <a:ln w="19050" cap="flat" cmpd="sng">
                <a:solidFill>
                  <a:srgbClr val="FFFF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91" name="Google Shape;91;p1"/>
            <p:cNvPicPr preferRelativeResize="0"/>
            <p:nvPr/>
          </p:nvPicPr>
          <p:blipFill rotWithShape="1">
            <a:blip r:embed="rId4">
              <a:alphaModFix/>
            </a:blip>
            <a:srcRect t="25279"/>
            <a:stretch/>
          </p:blipFill>
          <p:spPr>
            <a:xfrm>
              <a:off x="1038478" y="6869322"/>
              <a:ext cx="3533522" cy="821418"/>
            </a:xfrm>
            <a:prstGeom prst="rect">
              <a:avLst/>
            </a:prstGeom>
            <a:noFill/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0" y="-2786"/>
            <a:ext cx="9144000" cy="9144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901880" y="5128738"/>
            <a:ext cx="9390040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>
                <a:solidFill>
                  <a:schemeClr val="lt1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Mail ballots must be postmarked </a:t>
            </a:r>
            <a:br>
              <a:rPr lang="en-US" sz="3600" i="1">
                <a:solidFill>
                  <a:schemeClr val="lt1"/>
                </a:solidFill>
                <a:latin typeface="Bitter SemiBold"/>
                <a:ea typeface="Bitter SemiBold"/>
                <a:cs typeface="Bitter SemiBold"/>
                <a:sym typeface="Bitter SemiBold"/>
              </a:rPr>
            </a:br>
            <a:r>
              <a:rPr lang="en-US" sz="3600" i="1">
                <a:solidFill>
                  <a:schemeClr val="lt1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by Nov. 5 and arrive by Nov. 12 </a:t>
            </a:r>
            <a:br>
              <a:rPr lang="en-US" sz="3600" i="1">
                <a:solidFill>
                  <a:schemeClr val="lt1"/>
                </a:solidFill>
                <a:latin typeface="Bitter SemiBold"/>
                <a:ea typeface="Bitter SemiBold"/>
                <a:cs typeface="Bitter SemiBold"/>
                <a:sym typeface="Bitter SemiBold"/>
              </a:rPr>
            </a:br>
            <a:r>
              <a:rPr lang="en-US" sz="3600" i="1">
                <a:solidFill>
                  <a:schemeClr val="lt1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to be accepted. </a:t>
            </a:r>
            <a:endParaRPr/>
          </a:p>
        </p:txBody>
      </p:sp>
      <p:pic>
        <p:nvPicPr>
          <p:cNvPr id="98" name="Google Shape;98;p2" descr="A stamp with waves coming out of i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2677" y="515563"/>
            <a:ext cx="6949629" cy="4307318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901880" y="7189782"/>
            <a:ext cx="7165524" cy="455963"/>
          </a:xfrm>
          <a:prstGeom prst="rect">
            <a:avLst/>
          </a:prstGeom>
          <a:solidFill>
            <a:srgbClr val="FAAA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901880" y="7113792"/>
            <a:ext cx="8242120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DON’T MISS YOUR CHANCE TO VOTE</a:t>
            </a:r>
            <a:br>
              <a:rPr lang="en-US" sz="3200" b="1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3200" b="1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RETURN YOUR BALLOT RIGHT AWAY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3371744" y="8510885"/>
            <a:ext cx="583673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YOURJURISDICTIONVOTES.GOV</a:t>
            </a: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9166200" y="-867906"/>
            <a:ext cx="2588217" cy="10011905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/>
          <p:nvPr/>
        </p:nvSpPr>
        <p:spPr>
          <a:xfrm>
            <a:off x="0" y="-2786"/>
            <a:ext cx="9144000" cy="9144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901880" y="3756772"/>
            <a:ext cx="7683320" cy="3062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rPr>
              <a:t>Elections are often "called" before all ballots are counted. But all valid ballots are counted:</a:t>
            </a:r>
            <a:endParaRPr sz="3200" b="1">
              <a:solidFill>
                <a:schemeClr val="lt1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marR="0" lvl="0" indent="-457200" algn="l" rtl="0">
              <a:spcBef>
                <a:spcPts val="1200"/>
              </a:spcBef>
              <a:spcAft>
                <a:spcPts val="0"/>
              </a:spcAft>
              <a:buClr>
                <a:srgbClr val="FAAA19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AAA19"/>
                </a:solidFill>
                <a:latin typeface="Bitter"/>
                <a:ea typeface="Bitter"/>
                <a:cs typeface="Bitter"/>
                <a:sym typeface="Bitter"/>
              </a:rPr>
              <a:t>Mail ballots postmarked by Nov. 5 and received by Nov. 12 </a:t>
            </a:r>
            <a:endParaRPr/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rgbClr val="FAAA19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AAA19"/>
                </a:solidFill>
                <a:latin typeface="Bitter"/>
                <a:ea typeface="Bitter"/>
                <a:cs typeface="Bitter"/>
                <a:sym typeface="Bitter"/>
              </a:rPr>
              <a:t>Military and overseas ballots and provisionals</a:t>
            </a:r>
            <a:endParaRPr sz="2400" b="1">
              <a:solidFill>
                <a:srgbClr val="FAAA19"/>
              </a:solidFill>
              <a:latin typeface="Bitter"/>
              <a:ea typeface="Bitter"/>
              <a:cs typeface="Bitter"/>
              <a:sym typeface="Bitter"/>
            </a:endParaRPr>
          </a:p>
          <a:p>
            <a:pPr marL="457200" marR="0" lvl="0" indent="-457200" algn="l" rtl="0">
              <a:spcBef>
                <a:spcPts val="600"/>
              </a:spcBef>
              <a:spcAft>
                <a:spcPts val="0"/>
              </a:spcAft>
              <a:buClr>
                <a:srgbClr val="FAAA19"/>
              </a:buClr>
              <a:buSzPts val="2400"/>
              <a:buFont typeface="Arial"/>
              <a:buChar char="•"/>
            </a:pPr>
            <a:r>
              <a:rPr lang="en-US" sz="2400" b="1">
                <a:solidFill>
                  <a:srgbClr val="FAAA19"/>
                </a:solidFill>
                <a:latin typeface="Bitter"/>
                <a:ea typeface="Bitter"/>
                <a:cs typeface="Bitter"/>
                <a:sym typeface="Bitter"/>
              </a:rPr>
              <a:t>Challenged ballots that are resolved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b="1">
              <a:solidFill>
                <a:srgbClr val="FAAA1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78118" y="1976700"/>
            <a:ext cx="9100293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  <a:t>Ballot counting doesn’t stop </a:t>
            </a:r>
            <a:br>
              <a:rPr lang="en-US" sz="48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</a:br>
            <a:r>
              <a:rPr lang="en-US" sz="48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  <a:t>on Election Day.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5526" y="7059084"/>
            <a:ext cx="9100293" cy="15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  <a:t>Results become official when the election </a:t>
            </a:r>
            <a:br>
              <a:rPr lang="en-US" sz="28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</a:br>
            <a:r>
              <a:rPr lang="en-US" sz="28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  <a:t>is certified on &lt;Date&gt;.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2712203" y="8376644"/>
            <a:ext cx="6448202" cy="430480"/>
          </a:xfrm>
          <a:prstGeom prst="rect">
            <a:avLst/>
          </a:prstGeom>
          <a:solidFill>
            <a:srgbClr val="FAAA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3526724" y="8374698"/>
            <a:ext cx="56516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YOURJURISDICTIONVOTES.GOV</a:t>
            </a:r>
            <a:endParaRPr/>
          </a:p>
        </p:txBody>
      </p:sp>
      <p:pic>
        <p:nvPicPr>
          <p:cNvPr id="113" name="Google Shape;113;p3" descr="A white line drawn on a black backgroun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94881" y="100572"/>
            <a:ext cx="1828804" cy="1828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 descr="A white line drawn on a black backgroun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48839" y="100572"/>
            <a:ext cx="1828804" cy="1828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 descr="White lines on a black background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51313" y="100572"/>
            <a:ext cx="1828804" cy="18288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-16404" y="0"/>
            <a:ext cx="9144000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0" y="-199462"/>
            <a:ext cx="914400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Bitter Black"/>
              <a:buNone/>
            </a:pPr>
            <a:r>
              <a:rPr lang="en-US" sz="4000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  <a:t>What to know about mail ballots</a:t>
            </a:r>
            <a:endParaRPr/>
          </a:p>
        </p:txBody>
      </p:sp>
      <p:sp>
        <p:nvSpPr>
          <p:cNvPr id="122" name="Google Shape;122;p4"/>
          <p:cNvSpPr txBox="1">
            <a:spLocks noGrp="1"/>
          </p:cNvSpPr>
          <p:nvPr>
            <p:ph type="body" idx="1"/>
          </p:nvPr>
        </p:nvSpPr>
        <p:spPr>
          <a:xfrm>
            <a:off x="6380120" y="4451786"/>
            <a:ext cx="2565690" cy="3476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2000" b="1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On-time </a:t>
            </a:r>
            <a:br>
              <a:rPr lang="en-US" sz="2000" b="1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000" b="1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challenged</a:t>
            </a:r>
            <a:br>
              <a:rPr lang="en-US" sz="2000" b="1" i="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000" b="1" i="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mail ballots are counted once these voters provide election officials with missing information or correct an error </a:t>
            </a:r>
            <a:r>
              <a:rPr lang="en-US" sz="2000" b="1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as permitted </a:t>
            </a:r>
            <a:r>
              <a:rPr lang="en-US" sz="2000" b="1" i="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under state law.</a:t>
            </a:r>
            <a:endParaRPr dirty="0"/>
          </a:p>
        </p:txBody>
      </p:sp>
      <p:grpSp>
        <p:nvGrpSpPr>
          <p:cNvPr id="123" name="Google Shape;123;p4"/>
          <p:cNvGrpSpPr/>
          <p:nvPr/>
        </p:nvGrpSpPr>
        <p:grpSpPr>
          <a:xfrm>
            <a:off x="128858" y="1259609"/>
            <a:ext cx="8877120" cy="7591433"/>
            <a:chOff x="128858" y="1473614"/>
            <a:chExt cx="8877120" cy="7591433"/>
          </a:xfrm>
        </p:grpSpPr>
        <p:cxnSp>
          <p:nvCxnSpPr>
            <p:cNvPr id="124" name="Google Shape;124;p4"/>
            <p:cNvCxnSpPr/>
            <p:nvPr/>
          </p:nvCxnSpPr>
          <p:spPr>
            <a:xfrm flipH="1">
              <a:off x="128858" y="6182459"/>
              <a:ext cx="4381695" cy="2867437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5" name="Google Shape;125;p4"/>
            <p:cNvCxnSpPr/>
            <p:nvPr/>
          </p:nvCxnSpPr>
          <p:spPr>
            <a:xfrm>
              <a:off x="4482847" y="6182081"/>
              <a:ext cx="4523131" cy="2867816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6" name="Google Shape;126;p4"/>
            <p:cNvCxnSpPr/>
            <p:nvPr/>
          </p:nvCxnSpPr>
          <p:spPr>
            <a:xfrm rot="10800000" flipH="1">
              <a:off x="145617" y="3196187"/>
              <a:ext cx="1277990" cy="646549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7" name="Google Shape;127;p4"/>
            <p:cNvCxnSpPr/>
            <p:nvPr/>
          </p:nvCxnSpPr>
          <p:spPr>
            <a:xfrm>
              <a:off x="1415233" y="1473614"/>
              <a:ext cx="8374" cy="3349398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8" name="Google Shape;128;p4"/>
            <p:cNvCxnSpPr/>
            <p:nvPr/>
          </p:nvCxnSpPr>
          <p:spPr>
            <a:xfrm>
              <a:off x="1415233" y="1473614"/>
              <a:ext cx="6287624" cy="0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9" name="Google Shape;129;p4"/>
            <p:cNvCxnSpPr/>
            <p:nvPr/>
          </p:nvCxnSpPr>
          <p:spPr>
            <a:xfrm>
              <a:off x="7682705" y="1473614"/>
              <a:ext cx="38363" cy="3349398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0" name="Google Shape;130;p4"/>
            <p:cNvCxnSpPr/>
            <p:nvPr/>
          </p:nvCxnSpPr>
          <p:spPr>
            <a:xfrm>
              <a:off x="145617" y="3842736"/>
              <a:ext cx="0" cy="5179229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1" name="Google Shape;131;p4"/>
            <p:cNvCxnSpPr/>
            <p:nvPr/>
          </p:nvCxnSpPr>
          <p:spPr>
            <a:xfrm>
              <a:off x="145617" y="9058940"/>
              <a:ext cx="8843820" cy="0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2" name="Google Shape;132;p4"/>
            <p:cNvCxnSpPr/>
            <p:nvPr/>
          </p:nvCxnSpPr>
          <p:spPr>
            <a:xfrm>
              <a:off x="8990785" y="3885818"/>
              <a:ext cx="0" cy="5179229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3" name="Google Shape;133;p4"/>
            <p:cNvCxnSpPr/>
            <p:nvPr/>
          </p:nvCxnSpPr>
          <p:spPr>
            <a:xfrm>
              <a:off x="145617" y="3841134"/>
              <a:ext cx="3631480" cy="2819734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4" name="Google Shape;134;p4"/>
            <p:cNvCxnSpPr/>
            <p:nvPr/>
          </p:nvCxnSpPr>
          <p:spPr>
            <a:xfrm rot="10800000" flipH="1">
              <a:off x="5182381" y="3885818"/>
              <a:ext cx="3807056" cy="2706419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35" name="Google Shape;135;p4"/>
            <p:cNvCxnSpPr/>
            <p:nvPr/>
          </p:nvCxnSpPr>
          <p:spPr>
            <a:xfrm>
              <a:off x="7682705" y="3277591"/>
              <a:ext cx="1323273" cy="611969"/>
            </a:xfrm>
            <a:prstGeom prst="straightConnector1">
              <a:avLst/>
            </a:prstGeom>
            <a:noFill/>
            <a:ln w="57150" cap="flat" cmpd="sng">
              <a:solidFill>
                <a:srgbClr val="FAAA1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36" name="Google Shape;136;p4"/>
          <p:cNvSpPr txBox="1"/>
          <p:nvPr/>
        </p:nvSpPr>
        <p:spPr>
          <a:xfrm>
            <a:off x="2103821" y="1416291"/>
            <a:ext cx="5840577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 2020, voting by mail overtook in-person Election Day voting as the most common voting method, with 43.1% of American voters casting ballots by mail.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/>
          <p:nvPr/>
        </p:nvSpPr>
        <p:spPr>
          <a:xfrm>
            <a:off x="1527408" y="1545782"/>
            <a:ext cx="498746" cy="245558"/>
          </a:xfrm>
          <a:prstGeom prst="ellipse">
            <a:avLst/>
          </a:prstGeom>
          <a:solidFill>
            <a:srgbClr val="FAAA19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 txBox="1"/>
          <p:nvPr/>
        </p:nvSpPr>
        <p:spPr>
          <a:xfrm>
            <a:off x="2103821" y="2757704"/>
            <a:ext cx="5422062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It takes time to process mail ballots before they can be counted. In some states, election workers are prohibited from opening mail ballots before Election Day.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/>
          <p:nvPr/>
        </p:nvSpPr>
        <p:spPr>
          <a:xfrm>
            <a:off x="1544660" y="2854296"/>
            <a:ext cx="498746" cy="245558"/>
          </a:xfrm>
          <a:prstGeom prst="ellipse">
            <a:avLst/>
          </a:prstGeom>
          <a:solidFill>
            <a:srgbClr val="FAAA19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"/>
          <p:cNvSpPr txBox="1"/>
          <p:nvPr/>
        </p:nvSpPr>
        <p:spPr>
          <a:xfrm>
            <a:off x="2103821" y="4099117"/>
            <a:ext cx="5076377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As more ballots are counted, results can and likely will change, which is normal and expected.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1542574" y="4232254"/>
            <a:ext cx="498746" cy="245558"/>
          </a:xfrm>
          <a:prstGeom prst="ellipse">
            <a:avLst/>
          </a:prstGeom>
          <a:solidFill>
            <a:srgbClr val="FAAA19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2125531" y="6866386"/>
            <a:ext cx="4867027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The deadline for mail </a:t>
            </a:r>
            <a:b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ballots is Nov. 12. Any ballots postmarked by Nov. 5 and received by Nov. 12 are accepted. </a:t>
            </a:r>
            <a:r>
              <a:rPr lang="en-US" sz="2000" b="1" i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234221" y="4433580"/>
            <a:ext cx="2576976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Military </a:t>
            </a:r>
            <a:b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and </a:t>
            </a:r>
            <a:b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overseas </a:t>
            </a:r>
            <a:b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20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ballots are always counted after Election Day. In 2020, states sent 1.2 million ballots to  overseas voters and 900,000 were returned.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2575723" y="8451113"/>
            <a:ext cx="6448202" cy="430480"/>
          </a:xfrm>
          <a:prstGeom prst="rect">
            <a:avLst/>
          </a:prstGeom>
          <a:solidFill>
            <a:srgbClr val="FAAA1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3435469" y="8449167"/>
            <a:ext cx="56516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YOURJURISDICTIONVOTES.GOV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/>
          <p:nvPr/>
        </p:nvSpPr>
        <p:spPr>
          <a:xfrm>
            <a:off x="-16404" y="0"/>
            <a:ext cx="9144000" cy="9144000"/>
          </a:xfrm>
          <a:prstGeom prst="rect">
            <a:avLst/>
          </a:prstGeom>
          <a:solidFill>
            <a:srgbClr val="143C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5"/>
          <p:cNvSpPr txBox="1">
            <a:spLocks noGrp="1"/>
          </p:cNvSpPr>
          <p:nvPr>
            <p:ph type="title"/>
          </p:nvPr>
        </p:nvSpPr>
        <p:spPr>
          <a:xfrm>
            <a:off x="1243584" y="378798"/>
            <a:ext cx="6814566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Bitter Black"/>
              <a:buNone/>
            </a:pPr>
            <a:r>
              <a:rPr lang="en-US">
                <a:solidFill>
                  <a:schemeClr val="lt1"/>
                </a:solidFill>
                <a:latin typeface="Bitter Black"/>
                <a:ea typeface="Bitter Black"/>
                <a:cs typeface="Bitter Black"/>
                <a:sym typeface="Bitter Black"/>
              </a:rPr>
              <a:t>Why election results change after election night</a:t>
            </a:r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body" idx="1"/>
          </p:nvPr>
        </p:nvSpPr>
        <p:spPr>
          <a:xfrm>
            <a:off x="5595524" y="3406126"/>
            <a:ext cx="3093391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Election results become official when the election is certified. This takes place at a certification meeting at &lt;TIME&gt; on &lt;DATE&gt;.</a:t>
            </a:r>
            <a:endParaRPr/>
          </a:p>
        </p:txBody>
      </p:sp>
      <p:sp>
        <p:nvSpPr>
          <p:cNvPr id="153" name="Google Shape;153;p5"/>
          <p:cNvSpPr/>
          <p:nvPr/>
        </p:nvSpPr>
        <p:spPr>
          <a:xfrm>
            <a:off x="395483" y="324368"/>
            <a:ext cx="1157004" cy="2059467"/>
          </a:xfrm>
          <a:prstGeom prst="moon">
            <a:avLst>
              <a:gd name="adj" fmla="val 50000"/>
            </a:avLst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460348" y="8426437"/>
            <a:ext cx="585216" cy="50071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1828441" y="1984540"/>
            <a:ext cx="585216" cy="50071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5"/>
          <p:cNvSpPr txBox="1"/>
          <p:nvPr/>
        </p:nvSpPr>
        <p:spPr>
          <a:xfrm>
            <a:off x="3990756" y="6482769"/>
            <a:ext cx="478359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Mail ballots postmarked by Nov. 5 and received by Nov. 12 are accepted. </a:t>
            </a:r>
            <a:r>
              <a:rPr lang="en-US" sz="1800" b="1" i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 some states, election workers are prohibited from opening mail ballots before Election Day. And it takes time to process mail ballots before they can be counted.</a:t>
            </a:r>
            <a:endParaRPr/>
          </a:p>
        </p:txBody>
      </p:sp>
      <p:sp>
        <p:nvSpPr>
          <p:cNvPr id="157" name="Google Shape;157;p5"/>
          <p:cNvSpPr txBox="1"/>
          <p:nvPr/>
        </p:nvSpPr>
        <p:spPr>
          <a:xfrm>
            <a:off x="6785862" y="5015757"/>
            <a:ext cx="220025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  <a:t>Military and overseas ballots </a:t>
            </a:r>
            <a:br>
              <a:rPr lang="en-US" sz="1800" b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800" b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  <a:t>are counted after Election Day.</a:t>
            </a:r>
            <a:endParaRPr/>
          </a:p>
        </p:txBody>
      </p:sp>
      <p:sp>
        <p:nvSpPr>
          <p:cNvPr id="158" name="Google Shape;158;p5"/>
          <p:cNvSpPr txBox="1"/>
          <p:nvPr/>
        </p:nvSpPr>
        <p:spPr>
          <a:xfrm>
            <a:off x="212327" y="6581434"/>
            <a:ext cx="3597051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  <a:t>Provisional and challenged ballots are counted once these voters provide election officials with missing information, ID or correct an error as permitted under state law.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2024974" y="2170655"/>
            <a:ext cx="3235103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Results are not final on election night, and voters should be prepared for counts to change in the following days</a:t>
            </a:r>
            <a:endParaRPr sz="1800"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5"/>
          <p:cNvSpPr txBox="1"/>
          <p:nvPr/>
        </p:nvSpPr>
        <p:spPr>
          <a:xfrm>
            <a:off x="367161" y="3691041"/>
            <a:ext cx="365705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  <a:t>In particularly close elections, </a:t>
            </a:r>
            <a:br>
              <a:rPr lang="en-US" sz="1800" b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800" b="1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  <a:t>it may take days or even weeks before a winner can be declared.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 txBox="1"/>
          <p:nvPr/>
        </p:nvSpPr>
        <p:spPr>
          <a:xfrm>
            <a:off x="5863728" y="2048940"/>
            <a:ext cx="2910674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u="none" strike="noStrike">
                <a:solidFill>
                  <a:srgbClr val="FFFFCC"/>
                </a:solidFill>
                <a:latin typeface="Roboto"/>
                <a:ea typeface="Roboto"/>
                <a:cs typeface="Roboto"/>
                <a:sym typeface="Roboto"/>
              </a:rPr>
              <a:t>As more ballots are counted, results can and likely will change, which is normal and expected.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5"/>
          <p:cNvSpPr txBox="1"/>
          <p:nvPr/>
        </p:nvSpPr>
        <p:spPr>
          <a:xfrm>
            <a:off x="314926" y="4824730"/>
            <a:ext cx="5839939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Official vote counting periods — or the time between polls close on election night and certification —  can last days or weeks, depending on state law. Delaware requires election certification two days after Election Day in contrast with Arkansas, which allows 45 days.</a:t>
            </a:r>
            <a:endParaRPr sz="1800" b="0" i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5780057" y="1854445"/>
            <a:ext cx="54864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"/>
          <p:cNvSpPr/>
          <p:nvPr/>
        </p:nvSpPr>
        <p:spPr>
          <a:xfrm>
            <a:off x="93214" y="3509934"/>
            <a:ext cx="585216" cy="50071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"/>
          <p:cNvSpPr/>
          <p:nvPr/>
        </p:nvSpPr>
        <p:spPr>
          <a:xfrm>
            <a:off x="2712203" y="8478114"/>
            <a:ext cx="6448202" cy="4304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5"/>
          <p:cNvSpPr txBox="1"/>
          <p:nvPr/>
        </p:nvSpPr>
        <p:spPr>
          <a:xfrm>
            <a:off x="3427923" y="8476168"/>
            <a:ext cx="56516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143C64"/>
                </a:solidFill>
                <a:latin typeface="Roboto"/>
                <a:ea typeface="Roboto"/>
                <a:cs typeface="Roboto"/>
                <a:sym typeface="Roboto"/>
              </a:rPr>
              <a:t>YOURJURISDICTIONVOTES.GOV</a:t>
            </a:r>
            <a:endParaRPr/>
          </a:p>
        </p:txBody>
      </p:sp>
      <p:sp>
        <p:nvSpPr>
          <p:cNvPr id="167" name="Google Shape;167;p5"/>
          <p:cNvSpPr/>
          <p:nvPr/>
        </p:nvSpPr>
        <p:spPr>
          <a:xfrm>
            <a:off x="5283351" y="3207994"/>
            <a:ext cx="585216" cy="50071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5"/>
          <p:cNvSpPr/>
          <p:nvPr/>
        </p:nvSpPr>
        <p:spPr>
          <a:xfrm>
            <a:off x="40606" y="4621835"/>
            <a:ext cx="54864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5"/>
          <p:cNvSpPr/>
          <p:nvPr/>
        </p:nvSpPr>
        <p:spPr>
          <a:xfrm>
            <a:off x="6661290" y="4903712"/>
            <a:ext cx="54864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5"/>
          <p:cNvSpPr/>
          <p:nvPr/>
        </p:nvSpPr>
        <p:spPr>
          <a:xfrm>
            <a:off x="111502" y="6379578"/>
            <a:ext cx="54864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5"/>
          <p:cNvSpPr/>
          <p:nvPr/>
        </p:nvSpPr>
        <p:spPr>
          <a:xfrm>
            <a:off x="3837909" y="6387971"/>
            <a:ext cx="548640" cy="457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CC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708</Words>
  <Application>Microsoft Office PowerPoint</Application>
  <PresentationFormat>Custom</PresentationFormat>
  <Paragraphs>41</Paragraphs>
  <Slides>5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Bitter Black</vt:lpstr>
      <vt:lpstr>Play</vt:lpstr>
      <vt:lpstr>Bitter SemiBold</vt:lpstr>
      <vt:lpstr>Bitter</vt:lpstr>
      <vt:lpstr>Roboto</vt:lpstr>
      <vt:lpstr>Arial</vt:lpstr>
      <vt:lpstr>Office Theme</vt:lpstr>
      <vt:lpstr>PowerPoint Presentation</vt:lpstr>
      <vt:lpstr>PowerPoint Presentation</vt:lpstr>
      <vt:lpstr>PowerPoint Presentation</vt:lpstr>
      <vt:lpstr>What to know about mail ballots</vt:lpstr>
      <vt:lpstr>Why election results change after election night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2024-10-25T17:07:13Z</dcterms:created>
  <dcterms:modified xsi:type="dcterms:W3CDTF">2024-10-25T17:07:19Z</dcterms:modified>
</cp:coreProperties>
</file>