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57" r:id="rId2"/>
    <p:sldId id="256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407"/>
    <a:srgbClr val="FBD169"/>
    <a:srgbClr val="526FC9"/>
    <a:srgbClr val="CAD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>
        <p:scale>
          <a:sx n="52" d="100"/>
          <a:sy n="52" d="100"/>
        </p:scale>
        <p:origin x="1836" y="-308"/>
      </p:cViewPr>
      <p:guideLst/>
    </p:cSldViewPr>
  </p:slideViewPr>
  <p:notesTextViewPr>
    <p:cViewPr>
      <p:scale>
        <a:sx n="50" d="100"/>
        <a:sy n="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F0E08-EFA8-431C-9B3F-625C07B28F29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B8185-FDCE-4F95-A49C-DEF704D9B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8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1B8185-FDCE-4F95-A49C-DEF704D9B6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7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5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5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95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1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1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5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39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86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443EF8-7D48-4FD9-9A59-E3E42F5F50CA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311C3E-C8FE-406C-B2EE-76333ECB1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8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PrOfMjK29IPJTyd13RCD1wje5lUhHUAh/edit?usp=drive_link&amp;ouid=100346953933667604222&amp;rtpof=true&amp;sd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F9C873F-16DB-9417-C99E-299D7C198730}"/>
              </a:ext>
            </a:extLst>
          </p:cNvPr>
          <p:cNvSpPr/>
          <p:nvPr/>
        </p:nvSpPr>
        <p:spPr>
          <a:xfrm>
            <a:off x="390130" y="1043067"/>
            <a:ext cx="4604304" cy="457200"/>
          </a:xfrm>
          <a:prstGeom prst="rect">
            <a:avLst/>
          </a:prstGeom>
          <a:solidFill>
            <a:srgbClr val="526FC9"/>
          </a:solidFill>
          <a:ln>
            <a:solidFill>
              <a:srgbClr val="526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54421E-1F3C-618F-4BEA-A65F734259C8}"/>
              </a:ext>
            </a:extLst>
          </p:cNvPr>
          <p:cNvSpPr txBox="1"/>
          <p:nvPr/>
        </p:nvSpPr>
        <p:spPr>
          <a:xfrm>
            <a:off x="345057" y="435816"/>
            <a:ext cx="7427343" cy="6412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b="0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b="0" dirty="0">
              <a:solidFill>
                <a:schemeClr val="bg1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3200" b="1" i="0" u="none" strike="noStrike" dirty="0">
                <a:solidFill>
                  <a:schemeClr val="bg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Instructions</a:t>
            </a:r>
            <a:endParaRPr lang="en-US" b="0" dirty="0">
              <a:solidFill>
                <a:schemeClr val="bg1"/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br>
              <a:rPr lang="en-US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800" b="0" i="1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This template is ready for your ballot data, deadlines and term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inology</a:t>
            </a:r>
            <a:r>
              <a:rPr lang="en-US" sz="1800" b="0" i="1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. </a:t>
            </a:r>
            <a:endParaRPr lang="en-US" b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rtl="0" fontAlgn="base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Gather the data you’ll need to update the numbers on the following page.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help with tracking and totaling, consider e</a:t>
            </a: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ntering your data in our </a:t>
            </a:r>
            <a:r>
              <a:rPr lang="en-US" sz="1800" b="0" i="0" u="sng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Ballots Received &amp; Ballot Status spreadsheet</a:t>
            </a: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 (Excel). </a:t>
            </a:r>
          </a:p>
          <a:p>
            <a:pPr rtl="0" fontAlgn="base"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Once you have your totals and percentages, update the numbers and any deadlines that need changing. Also replace &lt;bracketed text&gt; to customize the handout. Be sure to update the “Current Date &amp; Time” field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at top right, </a:t>
            </a: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so viewers know that the data represented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here </a:t>
            </a: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is current.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There is space at the bottom for brief definitions of terms that readers may need. It is pre-filled with definitions for challenged, provisional and verified ballots. Adjust, add and delete definitions as needed to fit your processes and terminology.</a:t>
            </a:r>
          </a:p>
          <a:p>
            <a:br>
              <a:rPr lang="en-US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</a:br>
            <a:br>
              <a:rPr lang="en-US" b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</a:b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A7B89B-CCF3-87C2-8145-74C4D985EC02}"/>
              </a:ext>
            </a:extLst>
          </p:cNvPr>
          <p:cNvSpPr txBox="1"/>
          <p:nvPr/>
        </p:nvSpPr>
        <p:spPr>
          <a:xfrm>
            <a:off x="345056" y="582953"/>
            <a:ext cx="7427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9B40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DELETE THIS PAGE BEFORE DISTRIBUTION</a:t>
            </a:r>
          </a:p>
        </p:txBody>
      </p:sp>
    </p:spTree>
    <p:extLst>
      <p:ext uri="{BB962C8B-B14F-4D97-AF65-F5344CB8AC3E}">
        <p14:creationId xmlns:p14="http://schemas.microsoft.com/office/powerpoint/2010/main" val="409003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9" name="Picture 1098" descr="A yellow check mark on a black background&#10;&#10;Description automatically generated">
            <a:extLst>
              <a:ext uri="{FF2B5EF4-FFF2-40B4-BE49-F238E27FC236}">
                <a16:creationId xmlns:a16="http://schemas.microsoft.com/office/drawing/2014/main" id="{5F13FA0B-023A-589A-B91B-DDE657F8A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25" y="7250950"/>
            <a:ext cx="2112129" cy="2065896"/>
          </a:xfrm>
          <a:prstGeom prst="rect">
            <a:avLst/>
          </a:prstGeom>
        </p:spPr>
      </p:pic>
      <p:sp>
        <p:nvSpPr>
          <p:cNvPr id="1088" name="Rectangle 1087">
            <a:extLst>
              <a:ext uri="{FF2B5EF4-FFF2-40B4-BE49-F238E27FC236}">
                <a16:creationId xmlns:a16="http://schemas.microsoft.com/office/drawing/2014/main" id="{6A8F8BAB-5D17-818A-FE40-D614CB89EED9}"/>
              </a:ext>
            </a:extLst>
          </p:cNvPr>
          <p:cNvSpPr/>
          <p:nvPr/>
        </p:nvSpPr>
        <p:spPr>
          <a:xfrm>
            <a:off x="4592204" y="6449621"/>
            <a:ext cx="2941871" cy="654323"/>
          </a:xfrm>
          <a:prstGeom prst="rect">
            <a:avLst/>
          </a:prstGeom>
          <a:noFill/>
          <a:ln>
            <a:solidFill>
              <a:srgbClr val="F9B40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 descr="Circle with left arrow with solid fill">
            <a:extLst>
              <a:ext uri="{FF2B5EF4-FFF2-40B4-BE49-F238E27FC236}">
                <a16:creationId xmlns:a16="http://schemas.microsoft.com/office/drawing/2014/main" id="{051F866F-24E5-A4BB-3AC9-643900CD14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765662" y="4387189"/>
            <a:ext cx="457200" cy="4572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9312EB0E-9DF8-7C89-95FA-44CDA52899D6}"/>
              </a:ext>
            </a:extLst>
          </p:cNvPr>
          <p:cNvSpPr txBox="1"/>
          <p:nvPr/>
        </p:nvSpPr>
        <p:spPr>
          <a:xfrm>
            <a:off x="248474" y="1435036"/>
            <a:ext cx="72951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 Black" pitchFamily="2" charset="0"/>
              </a:rPr>
              <a:t>How many ballots has the &lt;Your Jurisdiction&gt; Election Office received to date?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E002B1B-7129-7B49-0EE5-DC5A1A434F13}"/>
              </a:ext>
            </a:extLst>
          </p:cNvPr>
          <p:cNvSpPr txBox="1"/>
          <p:nvPr/>
        </p:nvSpPr>
        <p:spPr>
          <a:xfrm>
            <a:off x="1219803" y="2440015"/>
            <a:ext cx="15513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55,000</a:t>
            </a:r>
            <a:r>
              <a:rPr lang="en-US" sz="3200" dirty="0">
                <a:latin typeface="Bitter SemiBold" pitchFamily="2" charset="0"/>
              </a:rPr>
              <a:t> </a:t>
            </a:r>
            <a:br>
              <a:rPr lang="en-US" dirty="0">
                <a:latin typeface="Bitter SemiBold" pitchFamily="2" charset="0"/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early voting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A98531E-9C45-F0E9-315C-42DFCAA30943}"/>
              </a:ext>
            </a:extLst>
          </p:cNvPr>
          <p:cNvSpPr/>
          <p:nvPr/>
        </p:nvSpPr>
        <p:spPr>
          <a:xfrm>
            <a:off x="4804651" y="282672"/>
            <a:ext cx="2826699" cy="466419"/>
          </a:xfrm>
          <a:prstGeom prst="rect">
            <a:avLst/>
          </a:prstGeom>
          <a:solidFill>
            <a:srgbClr val="F9B407"/>
          </a:solidFill>
          <a:ln>
            <a:solidFill>
              <a:srgbClr val="F9B40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Roboto" panose="02000000000000000000" pitchFamily="2" charset="0"/>
                <a:ea typeface="Roboto" panose="02000000000000000000" pitchFamily="2" charset="0"/>
              </a:rPr>
              <a:t>CURRENT DATE &amp; TIME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E929603-C572-44BD-3B52-B396217098F6}"/>
              </a:ext>
            </a:extLst>
          </p:cNvPr>
          <p:cNvSpPr/>
          <p:nvPr/>
        </p:nvSpPr>
        <p:spPr>
          <a:xfrm>
            <a:off x="200347" y="282671"/>
            <a:ext cx="4604304" cy="834861"/>
          </a:xfrm>
          <a:prstGeom prst="rect">
            <a:avLst/>
          </a:prstGeom>
          <a:solidFill>
            <a:srgbClr val="526FC9"/>
          </a:solidFill>
          <a:ln>
            <a:solidFill>
              <a:srgbClr val="526FC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70765B57-0960-1E1A-29DD-B44DC9DDAA3A}"/>
              </a:ext>
            </a:extLst>
          </p:cNvPr>
          <p:cNvCxnSpPr>
            <a:cxnSpLocks/>
          </p:cNvCxnSpPr>
          <p:nvPr/>
        </p:nvCxnSpPr>
        <p:spPr>
          <a:xfrm>
            <a:off x="339043" y="5277389"/>
            <a:ext cx="7133050" cy="0"/>
          </a:xfrm>
          <a:prstGeom prst="line">
            <a:avLst/>
          </a:prstGeom>
          <a:ln>
            <a:solidFill>
              <a:srgbClr val="FBD16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E8F9277E-B1BE-4565-E742-CDF4F6EA8F39}"/>
              </a:ext>
            </a:extLst>
          </p:cNvPr>
          <p:cNvSpPr txBox="1"/>
          <p:nvPr/>
        </p:nvSpPr>
        <p:spPr>
          <a:xfrm>
            <a:off x="1219803" y="3367034"/>
            <a:ext cx="179935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160,000</a:t>
            </a:r>
            <a:r>
              <a:rPr lang="en-US" dirty="0">
                <a:solidFill>
                  <a:srgbClr val="526FC9"/>
                </a:solidFill>
                <a:latin typeface="Bitter SemiBold" pitchFamily="2" charset="0"/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Election Day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E315C1F-5B3B-81BB-BA88-37B49A4393A5}"/>
              </a:ext>
            </a:extLst>
          </p:cNvPr>
          <p:cNvSpPr txBox="1"/>
          <p:nvPr/>
        </p:nvSpPr>
        <p:spPr>
          <a:xfrm>
            <a:off x="1219803" y="4294053"/>
            <a:ext cx="15782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99,015</a:t>
            </a:r>
            <a:r>
              <a:rPr lang="en-US" sz="3200" dirty="0">
                <a:latin typeface="Bitter Black" pitchFamily="2" charset="0"/>
              </a:rPr>
              <a:t> </a:t>
            </a:r>
            <a:br>
              <a:rPr lang="en-US" dirty="0">
                <a:latin typeface="Bitter SemiBold" pitchFamily="2" charset="0"/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mail ballots</a:t>
            </a:r>
          </a:p>
          <a:p>
            <a:endParaRPr lang="en-US" dirty="0"/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9F045839-FA7F-06D1-63F5-5B065BF4C430}"/>
              </a:ext>
            </a:extLst>
          </p:cNvPr>
          <p:cNvSpPr txBox="1"/>
          <p:nvPr/>
        </p:nvSpPr>
        <p:spPr>
          <a:xfrm>
            <a:off x="3284886" y="4261348"/>
            <a:ext cx="19833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9B407"/>
                </a:solidFill>
                <a:latin typeface="Bitter Black" pitchFamily="2" charset="0"/>
              </a:rPr>
              <a:t>314,015</a:t>
            </a:r>
            <a:br>
              <a:rPr lang="en-US" sz="3200" dirty="0">
                <a:solidFill>
                  <a:srgbClr val="526FC9"/>
                </a:solidFill>
                <a:latin typeface="Bitter Black" pitchFamily="2" charset="0"/>
              </a:rPr>
            </a:b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 BALLOTS</a:t>
            </a:r>
          </a:p>
        </p:txBody>
      </p:sp>
      <p:grpSp>
        <p:nvGrpSpPr>
          <p:cNvPr id="1056" name="Group 1055">
            <a:extLst>
              <a:ext uri="{FF2B5EF4-FFF2-40B4-BE49-F238E27FC236}">
                <a16:creationId xmlns:a16="http://schemas.microsoft.com/office/drawing/2014/main" id="{9DB43B85-5A18-A87B-EE58-140107D45179}"/>
              </a:ext>
            </a:extLst>
          </p:cNvPr>
          <p:cNvGrpSpPr/>
          <p:nvPr/>
        </p:nvGrpSpPr>
        <p:grpSpPr>
          <a:xfrm rot="502542">
            <a:off x="4484531" y="2574547"/>
            <a:ext cx="3090581" cy="1667334"/>
            <a:chOff x="4424109" y="1834998"/>
            <a:chExt cx="3090581" cy="1667334"/>
          </a:xfrm>
        </p:grpSpPr>
        <p:sp>
          <p:nvSpPr>
            <p:cNvPr id="1037" name="Rectangle 1036">
              <a:extLst>
                <a:ext uri="{FF2B5EF4-FFF2-40B4-BE49-F238E27FC236}">
                  <a16:creationId xmlns:a16="http://schemas.microsoft.com/office/drawing/2014/main" id="{E7DE672B-DEE6-C10C-B8A8-421540E5A6DB}"/>
                </a:ext>
              </a:extLst>
            </p:cNvPr>
            <p:cNvSpPr/>
            <p:nvPr/>
          </p:nvSpPr>
          <p:spPr>
            <a:xfrm>
              <a:off x="4424109" y="1834998"/>
              <a:ext cx="2979752" cy="1667334"/>
            </a:xfrm>
            <a:prstGeom prst="rect">
              <a:avLst/>
            </a:prstGeom>
            <a:solidFill>
              <a:srgbClr val="526FC9"/>
            </a:solidFill>
            <a:ln>
              <a:solidFill>
                <a:srgbClr val="526F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5" name="TextBox 1034">
              <a:extLst>
                <a:ext uri="{FF2B5EF4-FFF2-40B4-BE49-F238E27FC236}">
                  <a16:creationId xmlns:a16="http://schemas.microsoft.com/office/drawing/2014/main" id="{89578892-25AA-C4A0-7778-D73DC380AA8D}"/>
                </a:ext>
              </a:extLst>
            </p:cNvPr>
            <p:cNvSpPr txBox="1"/>
            <p:nvPr/>
          </p:nvSpPr>
          <p:spPr>
            <a:xfrm>
              <a:off x="4559999" y="2199966"/>
              <a:ext cx="287056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  <a:t>Mail ballots must </a:t>
              </a:r>
              <a:b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</a:br>
              <a: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  <a:t>be postmarked by Nov. 5 </a:t>
              </a:r>
              <a:b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</a:br>
              <a: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  <a:t>and arrive by Nov. 12 </a:t>
              </a:r>
              <a:b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</a:br>
              <a:r>
                <a:rPr lang="en-US" sz="1600" i="1" dirty="0">
                  <a:solidFill>
                    <a:schemeClr val="bg1"/>
                  </a:solidFill>
                  <a:latin typeface="Bitter SemiBold" pitchFamily="2" charset="0"/>
                </a:rPr>
                <a:t>to be accepted. </a:t>
              </a:r>
            </a:p>
          </p:txBody>
        </p:sp>
        <p:pic>
          <p:nvPicPr>
            <p:cNvPr id="1054" name="Picture 1053" descr="A stamp with waves coming out of it&#10;&#10;Description automatically generated">
              <a:extLst>
                <a:ext uri="{FF2B5EF4-FFF2-40B4-BE49-F238E27FC236}">
                  <a16:creationId xmlns:a16="http://schemas.microsoft.com/office/drawing/2014/main" id="{79878445-7795-52EF-5353-2D8F84ACA81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9489" y="1869504"/>
              <a:ext cx="885201" cy="548640"/>
            </a:xfrm>
            <a:prstGeom prst="rect">
              <a:avLst/>
            </a:prstGeom>
          </p:spPr>
        </p:pic>
      </p:grpSp>
      <p:sp>
        <p:nvSpPr>
          <p:cNvPr id="1057" name="TextBox 1056">
            <a:extLst>
              <a:ext uri="{FF2B5EF4-FFF2-40B4-BE49-F238E27FC236}">
                <a16:creationId xmlns:a16="http://schemas.microsoft.com/office/drawing/2014/main" id="{827C52DC-8E77-96F4-E610-1944E2C8F559}"/>
              </a:ext>
            </a:extLst>
          </p:cNvPr>
          <p:cNvSpPr txBox="1"/>
          <p:nvPr/>
        </p:nvSpPr>
        <p:spPr>
          <a:xfrm>
            <a:off x="2309726" y="5374296"/>
            <a:ext cx="15957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9B407"/>
                </a:solidFill>
                <a:latin typeface="Bitter Black" pitchFamily="2" charset="0"/>
              </a:rPr>
              <a:t>20,000</a:t>
            </a:r>
            <a:br>
              <a:rPr lang="en-US" sz="3200" dirty="0">
                <a:solidFill>
                  <a:srgbClr val="526FC9"/>
                </a:solidFill>
                <a:latin typeface="Bitter Black" pitchFamily="2" charset="0"/>
              </a:rPr>
            </a:br>
            <a:endParaRPr lang="en-US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6F856F72-9092-8BAF-F72E-F21B7461FEED}"/>
              </a:ext>
            </a:extLst>
          </p:cNvPr>
          <p:cNvSpPr txBox="1"/>
          <p:nvPr/>
        </p:nvSpPr>
        <p:spPr>
          <a:xfrm>
            <a:off x="253293" y="5403879"/>
            <a:ext cx="2620440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Based on mail ballot return rates in 2020,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8CFA161-86A2-214A-686C-5377E601580B}"/>
              </a:ext>
            </a:extLst>
          </p:cNvPr>
          <p:cNvSpPr txBox="1"/>
          <p:nvPr/>
        </p:nvSpPr>
        <p:spPr>
          <a:xfrm>
            <a:off x="226225" y="369311"/>
            <a:ext cx="4463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BALLOTS RECEIVED &amp; </a:t>
            </a:r>
            <a:b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BALLOT STATUS UPDATE </a:t>
            </a:r>
          </a:p>
        </p:txBody>
      </p:sp>
      <p:grpSp>
        <p:nvGrpSpPr>
          <p:cNvPr id="1068" name="Group 1067">
            <a:extLst>
              <a:ext uri="{FF2B5EF4-FFF2-40B4-BE49-F238E27FC236}">
                <a16:creationId xmlns:a16="http://schemas.microsoft.com/office/drawing/2014/main" id="{BF217A98-4E85-6C6C-0F5F-F0418C212AD2}"/>
              </a:ext>
            </a:extLst>
          </p:cNvPr>
          <p:cNvGrpSpPr/>
          <p:nvPr/>
        </p:nvGrpSpPr>
        <p:grpSpPr>
          <a:xfrm>
            <a:off x="226504" y="2415067"/>
            <a:ext cx="932688" cy="932688"/>
            <a:chOff x="2830961" y="6173671"/>
            <a:chExt cx="932688" cy="932688"/>
          </a:xfrm>
        </p:grpSpPr>
        <p:sp>
          <p:nvSpPr>
            <p:cNvPr id="1060" name="Rectangle 1059">
              <a:extLst>
                <a:ext uri="{FF2B5EF4-FFF2-40B4-BE49-F238E27FC236}">
                  <a16:creationId xmlns:a16="http://schemas.microsoft.com/office/drawing/2014/main" id="{50E98030-B7E4-3DEB-B833-9BA99B923A64}"/>
                </a:ext>
              </a:extLst>
            </p:cNvPr>
            <p:cNvSpPr/>
            <p:nvPr/>
          </p:nvSpPr>
          <p:spPr>
            <a:xfrm>
              <a:off x="2955997" y="6274255"/>
              <a:ext cx="731520" cy="731520"/>
            </a:xfrm>
            <a:prstGeom prst="rect">
              <a:avLst/>
            </a:prstGeom>
            <a:solidFill>
              <a:srgbClr val="526FC9"/>
            </a:solidFill>
            <a:ln>
              <a:solidFill>
                <a:srgbClr val="526F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59" name="Picture 1058" descr="A black and white drawing of a ballot box&#10;&#10;Description automatically generated">
              <a:extLst>
                <a:ext uri="{FF2B5EF4-FFF2-40B4-BE49-F238E27FC236}">
                  <a16:creationId xmlns:a16="http://schemas.microsoft.com/office/drawing/2014/main" id="{14025584-AB67-F188-0FEF-FCD009CE8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830961" y="6173671"/>
              <a:ext cx="932688" cy="932688"/>
            </a:xfrm>
            <a:prstGeom prst="rect">
              <a:avLst/>
            </a:prstGeom>
          </p:spPr>
        </p:pic>
      </p:grpSp>
      <p:grpSp>
        <p:nvGrpSpPr>
          <p:cNvPr id="1067" name="Group 1066">
            <a:extLst>
              <a:ext uri="{FF2B5EF4-FFF2-40B4-BE49-F238E27FC236}">
                <a16:creationId xmlns:a16="http://schemas.microsoft.com/office/drawing/2014/main" id="{4AEF8578-EC14-87D2-513C-2A4D0496900C}"/>
              </a:ext>
            </a:extLst>
          </p:cNvPr>
          <p:cNvGrpSpPr/>
          <p:nvPr/>
        </p:nvGrpSpPr>
        <p:grpSpPr>
          <a:xfrm>
            <a:off x="159673" y="3324614"/>
            <a:ext cx="928404" cy="928404"/>
            <a:chOff x="1100497" y="6902795"/>
            <a:chExt cx="928404" cy="928404"/>
          </a:xfrm>
        </p:grpSpPr>
        <p:sp>
          <p:nvSpPr>
            <p:cNvPr id="1061" name="Rectangle 1060">
              <a:extLst>
                <a:ext uri="{FF2B5EF4-FFF2-40B4-BE49-F238E27FC236}">
                  <a16:creationId xmlns:a16="http://schemas.microsoft.com/office/drawing/2014/main" id="{52CB3DD2-291C-85E5-2FA0-130ED639AB4C}"/>
                </a:ext>
              </a:extLst>
            </p:cNvPr>
            <p:cNvSpPr/>
            <p:nvPr/>
          </p:nvSpPr>
          <p:spPr>
            <a:xfrm>
              <a:off x="1242245" y="6947025"/>
              <a:ext cx="731520" cy="731520"/>
            </a:xfrm>
            <a:prstGeom prst="rect">
              <a:avLst/>
            </a:prstGeom>
            <a:solidFill>
              <a:srgbClr val="526FC9"/>
            </a:solidFill>
            <a:ln>
              <a:solidFill>
                <a:srgbClr val="526F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63" name="Picture 1062" descr="A black and white logo&#10;&#10;Description automatically generated">
              <a:extLst>
                <a:ext uri="{FF2B5EF4-FFF2-40B4-BE49-F238E27FC236}">
                  <a16:creationId xmlns:a16="http://schemas.microsoft.com/office/drawing/2014/main" id="{8B67D5BB-8554-33BC-02A5-687521F2A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100497" y="6902795"/>
              <a:ext cx="928404" cy="928404"/>
            </a:xfrm>
            <a:prstGeom prst="rect">
              <a:avLst/>
            </a:prstGeom>
          </p:spPr>
        </p:pic>
      </p:grpSp>
      <p:grpSp>
        <p:nvGrpSpPr>
          <p:cNvPr id="1065" name="Group 1064">
            <a:extLst>
              <a:ext uri="{FF2B5EF4-FFF2-40B4-BE49-F238E27FC236}">
                <a16:creationId xmlns:a16="http://schemas.microsoft.com/office/drawing/2014/main" id="{01CEBBAE-89A4-F9F3-20E5-EBEFD9C392BC}"/>
              </a:ext>
            </a:extLst>
          </p:cNvPr>
          <p:cNvGrpSpPr/>
          <p:nvPr/>
        </p:nvGrpSpPr>
        <p:grpSpPr>
          <a:xfrm>
            <a:off x="176268" y="4190434"/>
            <a:ext cx="932688" cy="932688"/>
            <a:chOff x="5583056" y="6153773"/>
            <a:chExt cx="932688" cy="932688"/>
          </a:xfrm>
        </p:grpSpPr>
        <p:sp>
          <p:nvSpPr>
            <p:cNvPr id="1062" name="Rectangle 1061">
              <a:extLst>
                <a:ext uri="{FF2B5EF4-FFF2-40B4-BE49-F238E27FC236}">
                  <a16:creationId xmlns:a16="http://schemas.microsoft.com/office/drawing/2014/main" id="{DD588827-A564-DCFE-8A62-C389DDB3423D}"/>
                </a:ext>
              </a:extLst>
            </p:cNvPr>
            <p:cNvSpPr/>
            <p:nvPr/>
          </p:nvSpPr>
          <p:spPr>
            <a:xfrm>
              <a:off x="5721767" y="6246839"/>
              <a:ext cx="731520" cy="731520"/>
            </a:xfrm>
            <a:prstGeom prst="rect">
              <a:avLst/>
            </a:prstGeom>
            <a:solidFill>
              <a:srgbClr val="526FC9"/>
            </a:solidFill>
            <a:ln>
              <a:solidFill>
                <a:srgbClr val="526FC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64" name="Picture 1063" descr="A black and white icon of a mail&#10;&#10;Description automatically generated">
              <a:extLst>
                <a:ext uri="{FF2B5EF4-FFF2-40B4-BE49-F238E27FC236}">
                  <a16:creationId xmlns:a16="http://schemas.microsoft.com/office/drawing/2014/main" id="{DED223F9-C317-4FDD-87F7-581658FBE6A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5583056" y="6153773"/>
              <a:ext cx="932688" cy="932688"/>
            </a:xfrm>
            <a:prstGeom prst="rect">
              <a:avLst/>
            </a:prstGeom>
          </p:spPr>
        </p:pic>
      </p:grpSp>
      <p:sp>
        <p:nvSpPr>
          <p:cNvPr id="1069" name="TextBox 1068">
            <a:extLst>
              <a:ext uri="{FF2B5EF4-FFF2-40B4-BE49-F238E27FC236}">
                <a16:creationId xmlns:a16="http://schemas.microsoft.com/office/drawing/2014/main" id="{579CA736-5A26-55FC-4F62-4D300A14DFCF}"/>
              </a:ext>
            </a:extLst>
          </p:cNvPr>
          <p:cNvSpPr txBox="1"/>
          <p:nvPr/>
        </p:nvSpPr>
        <p:spPr>
          <a:xfrm>
            <a:off x="3843716" y="5388489"/>
            <a:ext cx="3654511" cy="52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outstanding mail ballots are likely to be returned by Nov. 12.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71" name="Straight Connector 1070">
            <a:extLst>
              <a:ext uri="{FF2B5EF4-FFF2-40B4-BE49-F238E27FC236}">
                <a16:creationId xmlns:a16="http://schemas.microsoft.com/office/drawing/2014/main" id="{D8AF19AF-2201-543F-1AEA-0AB524382CD4}"/>
              </a:ext>
            </a:extLst>
          </p:cNvPr>
          <p:cNvCxnSpPr>
            <a:cxnSpLocks/>
          </p:cNvCxnSpPr>
          <p:nvPr/>
        </p:nvCxnSpPr>
        <p:spPr>
          <a:xfrm>
            <a:off x="325485" y="6033324"/>
            <a:ext cx="7146608" cy="0"/>
          </a:xfrm>
          <a:prstGeom prst="line">
            <a:avLst/>
          </a:prstGeom>
          <a:ln>
            <a:solidFill>
              <a:srgbClr val="FBD16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3" name="TextBox 1072">
            <a:extLst>
              <a:ext uri="{FF2B5EF4-FFF2-40B4-BE49-F238E27FC236}">
                <a16:creationId xmlns:a16="http://schemas.microsoft.com/office/drawing/2014/main" id="{2360A6DE-1B05-9C97-EFEE-8C62F9643BD1}"/>
              </a:ext>
            </a:extLst>
          </p:cNvPr>
          <p:cNvSpPr txBox="1"/>
          <p:nvPr/>
        </p:nvSpPr>
        <p:spPr>
          <a:xfrm>
            <a:off x="4814474" y="748200"/>
            <a:ext cx="2816876" cy="369332"/>
          </a:xfrm>
          <a:prstGeom prst="rect">
            <a:avLst/>
          </a:prstGeom>
          <a:noFill/>
          <a:ln w="12700">
            <a:solidFill>
              <a:srgbClr val="F9B407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Bitter SemiBold" pitchFamily="2" charset="0"/>
              </a:rPr>
              <a:t>Nov. 7, 2024, at 2:00 p.m.</a:t>
            </a:r>
          </a:p>
        </p:txBody>
      </p:sp>
      <p:sp>
        <p:nvSpPr>
          <p:cNvPr id="1077" name="TextBox 1076">
            <a:extLst>
              <a:ext uri="{FF2B5EF4-FFF2-40B4-BE49-F238E27FC236}">
                <a16:creationId xmlns:a16="http://schemas.microsoft.com/office/drawing/2014/main" id="{E53E4CAF-8A47-E042-1259-B757E3029967}"/>
              </a:ext>
            </a:extLst>
          </p:cNvPr>
          <p:cNvSpPr txBox="1"/>
          <p:nvPr/>
        </p:nvSpPr>
        <p:spPr>
          <a:xfrm>
            <a:off x="236485" y="6371801"/>
            <a:ext cx="4486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 Black" pitchFamily="2" charset="0"/>
              </a:rPr>
              <a:t>What is the status of all</a:t>
            </a:r>
            <a:b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 Black" pitchFamily="2" charset="0"/>
              </a:rPr>
            </a:b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Bitter Black" pitchFamily="2" charset="0"/>
              </a:rPr>
              <a:t>ballots received  to date?</a:t>
            </a:r>
          </a:p>
        </p:txBody>
      </p:sp>
      <p:sp>
        <p:nvSpPr>
          <p:cNvPr id="1078" name="TextBox 1077">
            <a:extLst>
              <a:ext uri="{FF2B5EF4-FFF2-40B4-BE49-F238E27FC236}">
                <a16:creationId xmlns:a16="http://schemas.microsoft.com/office/drawing/2014/main" id="{D3483D75-8D6F-4493-2F29-B785580D98C9}"/>
              </a:ext>
            </a:extLst>
          </p:cNvPr>
          <p:cNvSpPr txBox="1"/>
          <p:nvPr/>
        </p:nvSpPr>
        <p:spPr>
          <a:xfrm>
            <a:off x="226225" y="7163132"/>
            <a:ext cx="137818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91%</a:t>
            </a:r>
            <a:r>
              <a:rPr lang="en-US" sz="3200" dirty="0">
                <a:latin typeface="Bitter SemiBold" pitchFamily="2" charset="0"/>
              </a:rPr>
              <a:t> </a:t>
            </a:r>
            <a:br>
              <a:rPr lang="en-US" sz="2800" dirty="0">
                <a:latin typeface="Bitter SemiBold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tabulated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1" name="TextBox 1080">
            <a:extLst>
              <a:ext uri="{FF2B5EF4-FFF2-40B4-BE49-F238E27FC236}">
                <a16:creationId xmlns:a16="http://schemas.microsoft.com/office/drawing/2014/main" id="{AC1ACC70-3451-1B94-7E4A-40B8362182A9}"/>
              </a:ext>
            </a:extLst>
          </p:cNvPr>
          <p:cNvSpPr txBox="1"/>
          <p:nvPr/>
        </p:nvSpPr>
        <p:spPr>
          <a:xfrm>
            <a:off x="6103484" y="7157464"/>
            <a:ext cx="187557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&lt;.02% </a:t>
            </a:r>
            <a:br>
              <a:rPr lang="en-US" sz="2800" dirty="0">
                <a:solidFill>
                  <a:srgbClr val="526FC9"/>
                </a:solidFill>
                <a:latin typeface="Bitter Black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provisionals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A917B75E-DAFB-CEF7-3A65-A26EC119E643}"/>
              </a:ext>
            </a:extLst>
          </p:cNvPr>
          <p:cNvSpPr txBox="1"/>
          <p:nvPr/>
        </p:nvSpPr>
        <p:spPr>
          <a:xfrm>
            <a:off x="3028589" y="7159098"/>
            <a:ext cx="1557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8%</a:t>
            </a:r>
            <a:r>
              <a:rPr lang="en-US" sz="3200" dirty="0">
                <a:latin typeface="Bitter SemiBold" pitchFamily="2" charset="0"/>
              </a:rPr>
              <a:t>  </a:t>
            </a:r>
            <a:br>
              <a:rPr lang="en-US" sz="3200" dirty="0">
                <a:latin typeface="Bitter SemiBold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need to be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verified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3" name="TextBox 1082">
            <a:extLst>
              <a:ext uri="{FF2B5EF4-FFF2-40B4-BE49-F238E27FC236}">
                <a16:creationId xmlns:a16="http://schemas.microsoft.com/office/drawing/2014/main" id="{31352F6E-E63F-431F-383B-ED4486067895}"/>
              </a:ext>
            </a:extLst>
          </p:cNvPr>
          <p:cNvSpPr txBox="1"/>
          <p:nvPr/>
        </p:nvSpPr>
        <p:spPr>
          <a:xfrm>
            <a:off x="1618377" y="7162620"/>
            <a:ext cx="137818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1%</a:t>
            </a:r>
            <a:r>
              <a:rPr lang="en-US" sz="3200" dirty="0">
                <a:latin typeface="Bitter SemiBold" pitchFamily="2" charset="0"/>
              </a:rPr>
              <a:t>  </a:t>
            </a:r>
            <a:br>
              <a:rPr lang="en-US" sz="2800" dirty="0">
                <a:latin typeface="Bitter SemiBold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verified &amp;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ready for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tabulation</a:t>
            </a:r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4" name="TextBox 1083">
            <a:extLst>
              <a:ext uri="{FF2B5EF4-FFF2-40B4-BE49-F238E27FC236}">
                <a16:creationId xmlns:a16="http://schemas.microsoft.com/office/drawing/2014/main" id="{BA176C76-15E8-7C36-F4A3-5320C4E64CFF}"/>
              </a:ext>
            </a:extLst>
          </p:cNvPr>
          <p:cNvSpPr txBox="1"/>
          <p:nvPr/>
        </p:nvSpPr>
        <p:spPr>
          <a:xfrm>
            <a:off x="4541960" y="7155547"/>
            <a:ext cx="15571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526FC9"/>
                </a:solidFill>
                <a:latin typeface="Bitter Black" pitchFamily="2" charset="0"/>
              </a:rPr>
              <a:t>&lt;.03% </a:t>
            </a:r>
            <a:br>
              <a:rPr lang="en-US" sz="2800" dirty="0">
                <a:solidFill>
                  <a:srgbClr val="526FC9"/>
                </a:solidFill>
                <a:latin typeface="Bitter Black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challenged 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or rejected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085" name="TextBox 1084">
            <a:extLst>
              <a:ext uri="{FF2B5EF4-FFF2-40B4-BE49-F238E27FC236}">
                <a16:creationId xmlns:a16="http://schemas.microsoft.com/office/drawing/2014/main" id="{4C804581-7160-925D-F13C-5275180E1FDE}"/>
              </a:ext>
            </a:extLst>
          </p:cNvPr>
          <p:cNvSpPr txBox="1"/>
          <p:nvPr/>
        </p:nvSpPr>
        <p:spPr>
          <a:xfrm>
            <a:off x="6087360" y="8103536"/>
            <a:ext cx="1557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050" b="0" i="1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Bitter ExtraLight" pitchFamily="2" charset="0"/>
              </a:rPr>
              <a:t>Provisional ballots are marked by voters who have a registration issue during in-person voting. If the issue can be resolved, the provisional ballot is counted. </a:t>
            </a:r>
            <a:endParaRPr lang="en-US" sz="1050" b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Bitter ExtraLight" pitchFamily="2" charset="0"/>
            </a:endParaRPr>
          </a:p>
        </p:txBody>
      </p:sp>
      <p:sp>
        <p:nvSpPr>
          <p:cNvPr id="1089" name="TextBox 1088">
            <a:extLst>
              <a:ext uri="{FF2B5EF4-FFF2-40B4-BE49-F238E27FC236}">
                <a16:creationId xmlns:a16="http://schemas.microsoft.com/office/drawing/2014/main" id="{67E9C5F9-BF7F-CB90-9427-598C856E40A8}"/>
              </a:ext>
            </a:extLst>
          </p:cNvPr>
          <p:cNvSpPr txBox="1"/>
          <p:nvPr/>
        </p:nvSpPr>
        <p:spPr>
          <a:xfrm>
            <a:off x="4717199" y="6531930"/>
            <a:ext cx="2754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9B407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Our plan is to finish tabulation by noon on Nov. 13.</a:t>
            </a:r>
          </a:p>
        </p:txBody>
      </p:sp>
      <p:sp>
        <p:nvSpPr>
          <p:cNvPr id="1094" name="TextBox 1093">
            <a:extLst>
              <a:ext uri="{FF2B5EF4-FFF2-40B4-BE49-F238E27FC236}">
                <a16:creationId xmlns:a16="http://schemas.microsoft.com/office/drawing/2014/main" id="{8AC19CD3-CC73-1CB2-974B-0856E778EF07}"/>
              </a:ext>
            </a:extLst>
          </p:cNvPr>
          <p:cNvSpPr txBox="1"/>
          <p:nvPr/>
        </p:nvSpPr>
        <p:spPr>
          <a:xfrm>
            <a:off x="1628819" y="8670725"/>
            <a:ext cx="27507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i="1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Bitter ExtraLight" pitchFamily="2" charset="0"/>
              </a:rPr>
              <a:t>Verified ballots are mail ballots that have been received and reviewed to ensure they meet requirements such as necessary signatures. They are ready to be tabulated.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Bitter ExtraLight" pitchFamily="2" charset="0"/>
            </a:endParaRPr>
          </a:p>
        </p:txBody>
      </p:sp>
      <p:sp>
        <p:nvSpPr>
          <p:cNvPr id="1095" name="TextBox 1094">
            <a:extLst>
              <a:ext uri="{FF2B5EF4-FFF2-40B4-BE49-F238E27FC236}">
                <a16:creationId xmlns:a16="http://schemas.microsoft.com/office/drawing/2014/main" id="{E78B8BB9-152F-31F3-92AD-4A1549F8B7CC}"/>
              </a:ext>
            </a:extLst>
          </p:cNvPr>
          <p:cNvSpPr txBox="1"/>
          <p:nvPr/>
        </p:nvSpPr>
        <p:spPr>
          <a:xfrm>
            <a:off x="4592203" y="8288746"/>
            <a:ext cx="1420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0" i="1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Bitter ExtraLight" pitchFamily="2" charset="0"/>
              </a:rPr>
              <a:t>Challenged ballots are mail ballots that cannot be verified for one of a variety of reasons. Voters can resolve the issue with their ballot until Nov. 12. 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Bitter ExtraLight" pitchFamily="2" charset="0"/>
            </a:endParaRPr>
          </a:p>
        </p:txBody>
      </p:sp>
      <p:sp>
        <p:nvSpPr>
          <p:cNvPr id="1100" name="TextBox 1099">
            <a:extLst>
              <a:ext uri="{FF2B5EF4-FFF2-40B4-BE49-F238E27FC236}">
                <a16:creationId xmlns:a16="http://schemas.microsoft.com/office/drawing/2014/main" id="{91B66390-D066-EF7D-2CBC-DDF70094810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52403" y="9660590"/>
            <a:ext cx="4901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>
                <a:solidFill>
                  <a:srgbClr val="526FC9"/>
                </a:solidFill>
                <a:latin typeface="Bitter Black" pitchFamily="2" charset="0"/>
              </a:rPr>
              <a:t>yourjurisdictionvotes.gov</a:t>
            </a:r>
          </a:p>
        </p:txBody>
      </p:sp>
      <p:sp>
        <p:nvSpPr>
          <p:cNvPr id="1102" name="TextBox 1101">
            <a:extLst>
              <a:ext uri="{FF2B5EF4-FFF2-40B4-BE49-F238E27FC236}">
                <a16:creationId xmlns:a16="http://schemas.microsoft.com/office/drawing/2014/main" id="{E0FCFB5C-FA1E-BF87-6096-0387915749E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9173" y="9664141"/>
            <a:ext cx="4901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526FC9"/>
                </a:solidFill>
                <a:latin typeface="Bitter Black" pitchFamily="2" charset="0"/>
              </a:rPr>
              <a:t>&lt;Your Jurisdiction&gt; Election Office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D67C423-E33D-CAB4-4E6A-A541C534B5A2}"/>
              </a:ext>
            </a:extLst>
          </p:cNvPr>
          <p:cNvSpPr/>
          <p:nvPr/>
        </p:nvSpPr>
        <p:spPr>
          <a:xfrm rot="523951">
            <a:off x="7545414" y="2895601"/>
            <a:ext cx="140488" cy="4521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5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414</Words>
  <Application>Microsoft Office PowerPoint</Application>
  <PresentationFormat>Custom</PresentationFormat>
  <Paragraphs>33</Paragraphs>
  <Slides>2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Bitter Black</vt:lpstr>
      <vt:lpstr>Bitter ExtraLight</vt:lpstr>
      <vt:lpstr>Bitter SemiBold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2024-10-23T16:08:00Z</dcterms:created>
  <dcterms:modified xsi:type="dcterms:W3CDTF">2024-10-25T17:29:05Z</dcterms:modified>
</cp:coreProperties>
</file>