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IBM Plex Sans" panose="020B0503050203000203" pitchFamily="34" charset="0"/>
      <p:regular r:id="rId8"/>
      <p:bold r:id="rId9"/>
      <p:italic r:id="rId10"/>
      <p:boldItalic r:id="rId11"/>
    </p:embeddedFont>
    <p:embeddedFont>
      <p:font typeface="IBM Plex Sans Light" panose="020B0403050203000203" pitchFamily="34" charset="0"/>
      <p:regular r:id="rId12"/>
      <p:bold r:id="rId13"/>
      <p:italic r:id="rId14"/>
      <p:boldItalic r:id="rId15"/>
    </p:embeddedFont>
    <p:embeddedFont>
      <p:font typeface="IBM Plex Sans Medium" panose="020B0503050203000203" pitchFamily="34" charset="0"/>
      <p:regular r:id="rId16"/>
      <p:bold r:id="rId17"/>
      <p:italic r:id="rId18"/>
      <p:boldItalic r:id="rId19"/>
    </p:embeddedFont>
    <p:embeddedFont>
      <p:font typeface="IBM Plex Sans SemiBold" panose="020B050305020300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0"/>
    <p:restoredTop sz="94705"/>
  </p:normalViewPr>
  <p:slideViewPr>
    <p:cSldViewPr snapToGrid="0">
      <p:cViewPr>
        <p:scale>
          <a:sx n="184" d="100"/>
          <a:sy n="184" d="100"/>
        </p:scale>
        <p:origin x="2760" y="9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a453db98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a453db98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a453db98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a453db98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453db988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453db988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a453db988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a453db988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spreadsheets/d/1-k1A0y38Jtl-Js723bkF6_xmDdNoaNew/edit?usp=sharing&amp;ouid=100346953933667604222&amp;rtpof=true&amp;sd=tru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3"/>
          <p:cNvSpPr/>
          <p:nvPr/>
        </p:nvSpPr>
        <p:spPr>
          <a:xfrm>
            <a:off x="-10425" y="-5200"/>
            <a:ext cx="9144000" cy="5143500"/>
          </a:xfrm>
          <a:prstGeom prst="rect">
            <a:avLst/>
          </a:prstGeom>
          <a:solidFill>
            <a:srgbClr val="3130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body" idx="4294967295"/>
          </p:nvPr>
        </p:nvSpPr>
        <p:spPr>
          <a:xfrm>
            <a:off x="311700" y="923875"/>
            <a:ext cx="8620500" cy="429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i="1" dirty="0">
                <a:solidFill>
                  <a:schemeClr val="lt1"/>
                </a:solidFill>
                <a:latin typeface="IBM Plex Sans Medium"/>
                <a:ea typeface="IBM Plex Sans Medium"/>
                <a:cs typeface="IBM Plex Sans Medium"/>
                <a:sym typeface="IBM Plex Sans Medium"/>
              </a:rPr>
              <a:t>This template is ready for your ballot data, charts and terms. </a:t>
            </a:r>
            <a:endParaRPr sz="1600" i="1" dirty="0">
              <a:solidFill>
                <a:schemeClr val="lt1"/>
              </a:solidFill>
              <a:latin typeface="IBM Plex Sans Medium"/>
              <a:ea typeface="IBM Plex Sans Medium"/>
              <a:cs typeface="IBM Plex Sans Medium"/>
              <a:sym typeface="IBM Plex Sans Medium"/>
            </a:endParaRPr>
          </a:p>
          <a:p>
            <a:pPr marL="457200" lvl="0" indent="-330200" algn="l" rtl="0">
              <a:spcBef>
                <a:spcPts val="1200"/>
              </a:spcBef>
              <a:spcAft>
                <a:spcPts val="0"/>
              </a:spcAft>
              <a:buClr>
                <a:schemeClr val="lt1"/>
              </a:buClr>
              <a:buSzPts val="1600"/>
              <a:buFont typeface="IBM Plex Sans Medium"/>
              <a:buAutoNum type="arabicPeriod"/>
            </a:pPr>
            <a:r>
              <a:rPr lang="en" sz="1600" dirty="0">
                <a:solidFill>
                  <a:srgbClr val="A4BAFD"/>
                </a:solidFill>
                <a:latin typeface="IBM Plex Sans Medium"/>
                <a:ea typeface="IBM Plex Sans Medium"/>
                <a:cs typeface="IBM Plex Sans Medium"/>
                <a:sym typeface="IBM Plex Sans Medium"/>
              </a:rPr>
              <a:t>Data: </a:t>
            </a:r>
            <a:r>
              <a:rPr lang="en" sz="1600" dirty="0">
                <a:solidFill>
                  <a:schemeClr val="lt1"/>
                </a:solidFill>
                <a:latin typeface="IBM Plex Sans Medium"/>
                <a:ea typeface="IBM Plex Sans Medium"/>
                <a:cs typeface="IBM Plex Sans Medium"/>
                <a:sym typeface="IBM Plex Sans Medium"/>
              </a:rPr>
              <a:t>Enter your data in our </a:t>
            </a:r>
            <a:r>
              <a:rPr lang="en" sz="1600" u="sng" dirty="0">
                <a:solidFill>
                  <a:schemeClr val="accent4">
                    <a:lumMod val="75000"/>
                  </a:schemeClr>
                </a:solidFill>
                <a:latin typeface="IBM Plex Sans Medium"/>
                <a:ea typeface="IBM Plex Sans Medium"/>
                <a:cs typeface="IBM Plex Sans Medium"/>
                <a:sym typeface="IBM Plex Sans Medium"/>
                <a:hlinkClick r:id="rId3">
                  <a:extLst>
                    <a:ext uri="{A12FA001-AC4F-418D-AE19-62706E023703}">
                      <ahyp:hlinkClr xmlns:ahyp="http://schemas.microsoft.com/office/drawing/2018/hyperlinkcolor" val="tx"/>
                    </a:ext>
                  </a:extLst>
                </a:hlinkClick>
              </a:rPr>
              <a:t>Ballots Received &amp; Ballot Status spreadsheet</a:t>
            </a:r>
            <a:r>
              <a:rPr lang="en" sz="1600" dirty="0">
                <a:solidFill>
                  <a:schemeClr val="accent4">
                    <a:lumMod val="75000"/>
                  </a:schemeClr>
                </a:solidFill>
                <a:latin typeface="IBM Plex Sans Medium"/>
                <a:ea typeface="IBM Plex Sans Medium"/>
                <a:cs typeface="IBM Plex Sans Medium"/>
                <a:sym typeface="IBM Plex Sans Medium"/>
                <a:hlinkClick r:id="rId3">
                  <a:extLst>
                    <a:ext uri="{A12FA001-AC4F-418D-AE19-62706E023703}">
                      <ahyp:hlinkClr xmlns:ahyp="http://schemas.microsoft.com/office/drawing/2018/hyperlinkcolor" val="tx"/>
                    </a:ext>
                  </a:extLst>
                </a:hlinkClick>
              </a:rPr>
              <a:t> </a:t>
            </a:r>
            <a:r>
              <a:rPr lang="en" sz="1600" dirty="0">
                <a:solidFill>
                  <a:schemeClr val="lt1"/>
                </a:solidFill>
                <a:latin typeface="IBM Plex Sans Medium"/>
                <a:ea typeface="IBM Plex Sans Medium"/>
                <a:cs typeface="IBM Plex Sans Medium"/>
                <a:sym typeface="IBM Plex Sans Medium"/>
              </a:rPr>
              <a:t>(Excel) to create charts. Follow the instructions on the first tab of the spreadsheet to save your carts as pictures, so you can add them to this slideshow. The same instructions explain how to save these slides as images for social media, your website, etc.</a:t>
            </a:r>
            <a:endParaRPr sz="1600" dirty="0">
              <a:solidFill>
                <a:schemeClr val="lt1"/>
              </a:solidFill>
              <a:latin typeface="IBM Plex Sans Medium"/>
              <a:ea typeface="IBM Plex Sans Medium"/>
              <a:cs typeface="IBM Plex Sans Medium"/>
              <a:sym typeface="IBM Plex Sans Medium"/>
            </a:endParaRPr>
          </a:p>
          <a:p>
            <a:pPr marL="457200" lvl="0" indent="-330200" algn="l" rtl="0">
              <a:spcBef>
                <a:spcPts val="1000"/>
              </a:spcBef>
              <a:spcAft>
                <a:spcPts val="0"/>
              </a:spcAft>
              <a:buClr>
                <a:schemeClr val="lt1"/>
              </a:buClr>
              <a:buSzPts val="1600"/>
              <a:buFont typeface="IBM Plex Sans Medium"/>
              <a:buAutoNum type="arabicPeriod"/>
            </a:pPr>
            <a:r>
              <a:rPr lang="en" sz="1600" dirty="0">
                <a:solidFill>
                  <a:srgbClr val="A4BAFD"/>
                </a:solidFill>
                <a:latin typeface="IBM Plex Sans Medium"/>
                <a:ea typeface="IBM Plex Sans Medium"/>
                <a:cs typeface="IBM Plex Sans Medium"/>
                <a:sym typeface="IBM Plex Sans Medium"/>
              </a:rPr>
              <a:t>Text: </a:t>
            </a:r>
            <a:r>
              <a:rPr lang="en" sz="1600" dirty="0">
                <a:solidFill>
                  <a:schemeClr val="lt1"/>
                </a:solidFill>
                <a:latin typeface="IBM Plex Sans Medium"/>
                <a:ea typeface="IBM Plex Sans Medium"/>
                <a:cs typeface="IBM Plex Sans Medium"/>
                <a:sym typeface="IBM Plex Sans Medium"/>
              </a:rPr>
              <a:t>Once you have your ballot  totals and percentages, update the numbers in the text on each slide. Also replace &lt;bracketed text&gt; to personalize your slides. Be sure to update the &lt;Today’s Date&gt; field so viewers know that the data represented on your slides is current.</a:t>
            </a:r>
            <a:endParaRPr sz="1600" dirty="0">
              <a:solidFill>
                <a:schemeClr val="lt1"/>
              </a:solidFill>
              <a:latin typeface="IBM Plex Sans Medium"/>
              <a:ea typeface="IBM Plex Sans Medium"/>
              <a:cs typeface="IBM Plex Sans Medium"/>
              <a:sym typeface="IBM Plex Sans Medium"/>
            </a:endParaRPr>
          </a:p>
          <a:p>
            <a:pPr marL="457200" lvl="0" indent="-330200" algn="l" rtl="0">
              <a:spcBef>
                <a:spcPts val="1000"/>
              </a:spcBef>
              <a:spcAft>
                <a:spcPts val="0"/>
              </a:spcAft>
              <a:buClr>
                <a:schemeClr val="lt1"/>
              </a:buClr>
              <a:buSzPts val="1600"/>
              <a:buFont typeface="IBM Plex Sans Medium"/>
              <a:buAutoNum type="arabicPeriod"/>
            </a:pPr>
            <a:r>
              <a:rPr lang="en" sz="1600" dirty="0">
                <a:solidFill>
                  <a:srgbClr val="A4BAFD"/>
                </a:solidFill>
                <a:latin typeface="IBM Plex Sans Medium"/>
                <a:ea typeface="IBM Plex Sans Medium"/>
                <a:cs typeface="IBM Plex Sans Medium"/>
                <a:sym typeface="IBM Plex Sans Medium"/>
              </a:rPr>
              <a:t>Glossary: </a:t>
            </a:r>
            <a:r>
              <a:rPr lang="en" sz="1600" dirty="0">
                <a:solidFill>
                  <a:schemeClr val="lt1"/>
                </a:solidFill>
                <a:latin typeface="IBM Plex Sans Medium"/>
                <a:ea typeface="IBM Plex Sans Medium"/>
                <a:cs typeface="IBM Plex Sans Medium"/>
                <a:sym typeface="IBM Plex Sans Medium"/>
              </a:rPr>
              <a:t>The last slide has space for brief definitions that viewers may need. It is pre-filled with definitions for challenged, provisional and verified ballots. Adjust, add and delete definitions as needed to fit your processes and terminology.</a:t>
            </a:r>
            <a:endParaRPr sz="1600" dirty="0">
              <a:solidFill>
                <a:schemeClr val="lt1"/>
              </a:solidFill>
              <a:latin typeface="IBM Plex Sans Medium"/>
              <a:ea typeface="IBM Plex Sans Medium"/>
              <a:cs typeface="IBM Plex Sans Medium"/>
              <a:sym typeface="IBM Plex Sans Medium"/>
            </a:endParaRPr>
          </a:p>
          <a:p>
            <a:pPr marL="0" lvl="0" indent="0" algn="l" rtl="0">
              <a:spcBef>
                <a:spcPts val="1200"/>
              </a:spcBef>
              <a:spcAft>
                <a:spcPts val="0"/>
              </a:spcAft>
              <a:buNone/>
            </a:pPr>
            <a:endParaRPr sz="1600" dirty="0"/>
          </a:p>
          <a:p>
            <a:pPr marL="0" lvl="0" indent="0" algn="l" rtl="0">
              <a:spcBef>
                <a:spcPts val="1200"/>
              </a:spcBef>
              <a:spcAft>
                <a:spcPts val="1200"/>
              </a:spcAft>
              <a:buNone/>
            </a:pPr>
            <a:endParaRPr sz="1600" dirty="0"/>
          </a:p>
        </p:txBody>
      </p:sp>
      <p:sp>
        <p:nvSpPr>
          <p:cNvPr id="56" name="Google Shape;56;p13"/>
          <p:cNvSpPr/>
          <p:nvPr/>
        </p:nvSpPr>
        <p:spPr>
          <a:xfrm>
            <a:off x="-35125" y="184750"/>
            <a:ext cx="9248700" cy="544500"/>
          </a:xfrm>
          <a:prstGeom prst="rect">
            <a:avLst/>
          </a:prstGeom>
          <a:solidFill>
            <a:srgbClr val="526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3"/>
          <p:cNvSpPr txBox="1">
            <a:spLocks noGrp="1"/>
          </p:cNvSpPr>
          <p:nvPr>
            <p:ph type="title" idx="4294967295"/>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lt1"/>
                </a:solidFill>
                <a:latin typeface="IBM Plex Sans"/>
                <a:ea typeface="IBM Plex Sans"/>
                <a:cs typeface="IBM Plex Sans"/>
                <a:sym typeface="IBM Plex Sans"/>
              </a:rPr>
              <a:t>Instructions</a:t>
            </a:r>
            <a:endParaRPr b="1">
              <a:solidFill>
                <a:schemeClr val="lt1"/>
              </a:solidFill>
              <a:latin typeface="IBM Plex Sans"/>
              <a:ea typeface="IBM Plex Sans"/>
              <a:cs typeface="IBM Plex Sans"/>
              <a:sym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560875" y="964800"/>
            <a:ext cx="5183400" cy="321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solidFill>
                  <a:schemeClr val="dk2"/>
                </a:solidFill>
                <a:latin typeface="IBM Plex Sans Medium"/>
                <a:ea typeface="IBM Plex Sans Medium"/>
                <a:cs typeface="IBM Plex Sans Medium"/>
                <a:sym typeface="IBM Plex Sans Medium"/>
              </a:rPr>
              <a:t>&lt;</a:t>
            </a:r>
            <a:r>
              <a:rPr lang="en" sz="4500" dirty="0">
                <a:solidFill>
                  <a:schemeClr val="dk2"/>
                </a:solidFill>
                <a:latin typeface="IBM Plex Sans Medium"/>
                <a:ea typeface="IBM Plex Sans Medium"/>
                <a:cs typeface="IBM Plex Sans Medium"/>
                <a:sym typeface="IBM Plex Sans Medium"/>
              </a:rPr>
              <a:t>Your Jurisdiction</a:t>
            </a:r>
            <a:r>
              <a:rPr lang="en" sz="3600" dirty="0">
                <a:solidFill>
                  <a:schemeClr val="dk2"/>
                </a:solidFill>
                <a:latin typeface="IBM Plex Sans Medium"/>
                <a:ea typeface="IBM Plex Sans Medium"/>
                <a:cs typeface="IBM Plex Sans Medium"/>
                <a:sym typeface="IBM Plex Sans Medium"/>
              </a:rPr>
              <a:t>&gt;</a:t>
            </a:r>
            <a:endParaRPr sz="3600" dirty="0">
              <a:solidFill>
                <a:schemeClr val="dk2"/>
              </a:solidFill>
              <a:latin typeface="IBM Plex Sans Medium"/>
              <a:ea typeface="IBM Plex Sans Medium"/>
              <a:cs typeface="IBM Plex Sans Medium"/>
              <a:sym typeface="IBM Plex Sans Medium"/>
            </a:endParaRPr>
          </a:p>
          <a:p>
            <a:pPr marL="0" lvl="0" indent="0" algn="l" rtl="0">
              <a:spcBef>
                <a:spcPts val="0"/>
              </a:spcBef>
              <a:spcAft>
                <a:spcPts val="0"/>
              </a:spcAft>
              <a:buNone/>
            </a:pPr>
            <a:r>
              <a:rPr lang="en" sz="4500" b="1" dirty="0">
                <a:solidFill>
                  <a:schemeClr val="dk2"/>
                </a:solidFill>
                <a:latin typeface="IBM Plex Sans"/>
                <a:ea typeface="IBM Plex Sans"/>
                <a:cs typeface="IBM Plex Sans"/>
                <a:sym typeface="IBM Plex Sans"/>
              </a:rPr>
              <a:t>Ballot Count &amp; Ballot Status</a:t>
            </a:r>
            <a:br>
              <a:rPr lang="en" sz="4500" b="1" dirty="0">
                <a:solidFill>
                  <a:schemeClr val="dk2"/>
                </a:solidFill>
                <a:latin typeface="IBM Plex Sans"/>
                <a:ea typeface="IBM Plex Sans"/>
                <a:cs typeface="IBM Plex Sans"/>
                <a:sym typeface="IBM Plex Sans"/>
              </a:rPr>
            </a:br>
            <a:r>
              <a:rPr lang="en" sz="4500" b="1" dirty="0">
                <a:solidFill>
                  <a:schemeClr val="dk2"/>
                </a:solidFill>
                <a:latin typeface="IBM Plex Sans"/>
                <a:ea typeface="IBM Plex Sans"/>
                <a:cs typeface="IBM Plex Sans"/>
                <a:sym typeface="IBM Plex Sans"/>
              </a:rPr>
              <a:t>Update</a:t>
            </a:r>
            <a:endParaRPr sz="4500" b="1" dirty="0">
              <a:solidFill>
                <a:schemeClr val="dk2"/>
              </a:solidFill>
              <a:latin typeface="IBM Plex Sans"/>
              <a:ea typeface="IBM Plex Sans"/>
              <a:cs typeface="IBM Plex Sans"/>
              <a:sym typeface="IBM Plex Sans"/>
            </a:endParaRPr>
          </a:p>
          <a:p>
            <a:pPr marL="0" lvl="0" indent="0" algn="l" rtl="0">
              <a:spcBef>
                <a:spcPts val="0"/>
              </a:spcBef>
              <a:spcAft>
                <a:spcPts val="0"/>
              </a:spcAft>
              <a:buNone/>
            </a:pPr>
            <a:endParaRPr sz="4500" dirty="0">
              <a:solidFill>
                <a:schemeClr val="dk2"/>
              </a:solidFill>
              <a:latin typeface="IBM Plex Sans SemiBold"/>
              <a:ea typeface="IBM Plex Sans SemiBold"/>
              <a:cs typeface="IBM Plex Sans SemiBold"/>
              <a:sym typeface="IBM Plex Sans SemiBold"/>
            </a:endParaRPr>
          </a:p>
          <a:p>
            <a:pPr marL="0" lvl="0" indent="0" algn="l" rtl="0">
              <a:spcBef>
                <a:spcPts val="0"/>
              </a:spcBef>
              <a:spcAft>
                <a:spcPts val="0"/>
              </a:spcAft>
              <a:buNone/>
            </a:pPr>
            <a:r>
              <a:rPr lang="en" sz="2000" dirty="0">
                <a:solidFill>
                  <a:schemeClr val="dk2"/>
                </a:solidFill>
                <a:latin typeface="IBM Plex Sans SemiBold"/>
                <a:ea typeface="IBM Plex Sans SemiBold"/>
                <a:cs typeface="IBM Plex Sans SemiBold"/>
                <a:sym typeface="IBM Plex Sans SemiBold"/>
              </a:rPr>
              <a:t>&lt;Today’s Date&gt;</a:t>
            </a:r>
            <a:endParaRPr sz="2000" dirty="0">
              <a:solidFill>
                <a:schemeClr val="dk2"/>
              </a:solidFill>
              <a:latin typeface="IBM Plex Sans SemiBold"/>
              <a:ea typeface="IBM Plex Sans SemiBold"/>
              <a:cs typeface="IBM Plex Sans SemiBold"/>
              <a:sym typeface="IBM Plex Sans SemiBold"/>
            </a:endParaRPr>
          </a:p>
        </p:txBody>
      </p:sp>
      <p:sp>
        <p:nvSpPr>
          <p:cNvPr id="63" name="Google Shape;63;p14"/>
          <p:cNvSpPr/>
          <p:nvPr/>
        </p:nvSpPr>
        <p:spPr>
          <a:xfrm rot="5400000">
            <a:off x="4983150" y="992550"/>
            <a:ext cx="5153400" cy="3168300"/>
          </a:xfrm>
          <a:prstGeom prst="rect">
            <a:avLst/>
          </a:prstGeom>
          <a:solidFill>
            <a:srgbClr val="3130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4"/>
          <p:cNvSpPr/>
          <p:nvPr/>
        </p:nvSpPr>
        <p:spPr>
          <a:xfrm rot="5400000">
            <a:off x="3321300" y="2499000"/>
            <a:ext cx="5153400" cy="155400"/>
          </a:xfrm>
          <a:prstGeom prst="rect">
            <a:avLst/>
          </a:prstGeom>
          <a:solidFill>
            <a:srgbClr val="526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4"/>
          <p:cNvPicPr preferRelativeResize="0"/>
          <p:nvPr/>
        </p:nvPicPr>
        <p:blipFill>
          <a:blip r:embed="rId3">
            <a:alphaModFix/>
          </a:blip>
          <a:stretch>
            <a:fillRect/>
          </a:stretch>
        </p:blipFill>
        <p:spPr>
          <a:xfrm>
            <a:off x="6435900" y="1405125"/>
            <a:ext cx="2247900" cy="249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3030"/>
        </a:solidFill>
        <a:effectLst/>
      </p:bgPr>
    </p:bg>
    <p:spTree>
      <p:nvGrpSpPr>
        <p:cNvPr id="1" name="Shape 69"/>
        <p:cNvGrpSpPr/>
        <p:nvPr/>
      </p:nvGrpSpPr>
      <p:grpSpPr>
        <a:xfrm>
          <a:off x="0" y="0"/>
          <a:ext cx="0" cy="0"/>
          <a:chOff x="0" y="0"/>
          <a:chExt cx="0" cy="0"/>
        </a:xfrm>
      </p:grpSpPr>
      <p:sp>
        <p:nvSpPr>
          <p:cNvPr id="70" name="Google Shape;70;p15"/>
          <p:cNvSpPr/>
          <p:nvPr/>
        </p:nvSpPr>
        <p:spPr>
          <a:xfrm>
            <a:off x="-35125" y="184750"/>
            <a:ext cx="9248700" cy="544500"/>
          </a:xfrm>
          <a:prstGeom prst="rect">
            <a:avLst/>
          </a:prstGeom>
          <a:solidFill>
            <a:srgbClr val="526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15"/>
          <p:cNvSpPr txBox="1"/>
          <p:nvPr/>
        </p:nvSpPr>
        <p:spPr>
          <a:xfrm>
            <a:off x="201775" y="241000"/>
            <a:ext cx="3665100" cy="4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chemeClr val="lt1"/>
                </a:solidFill>
                <a:latin typeface="IBM Plex Sans"/>
                <a:ea typeface="IBM Plex Sans"/>
                <a:cs typeface="IBM Plex Sans"/>
                <a:sym typeface="IBM Plex Sans"/>
              </a:rPr>
              <a:t>Ballots Received</a:t>
            </a:r>
            <a:endParaRPr sz="2800" b="1">
              <a:solidFill>
                <a:schemeClr val="lt1"/>
              </a:solidFill>
              <a:latin typeface="IBM Plex Sans"/>
              <a:ea typeface="IBM Plex Sans"/>
              <a:cs typeface="IBM Plex Sans"/>
              <a:sym typeface="IBM Plex Sans"/>
            </a:endParaRPr>
          </a:p>
        </p:txBody>
      </p:sp>
      <p:sp>
        <p:nvSpPr>
          <p:cNvPr id="73" name="Google Shape;73;p15"/>
          <p:cNvSpPr txBox="1"/>
          <p:nvPr/>
        </p:nvSpPr>
        <p:spPr>
          <a:xfrm>
            <a:off x="201775" y="868475"/>
            <a:ext cx="4901700" cy="3625200"/>
          </a:xfrm>
          <a:prstGeom prst="rect">
            <a:avLst/>
          </a:prstGeom>
          <a:noFill/>
          <a:ln>
            <a:noFill/>
          </a:ln>
        </p:spPr>
        <p:txBody>
          <a:bodyPr spcFirstLastPara="1" wrap="square" lIns="91425" tIns="91425" rIns="91425" bIns="91425" anchor="t" anchorCtr="0">
            <a:noAutofit/>
          </a:bodyPr>
          <a:lstStyle/>
          <a:p>
            <a:pPr marL="342900" lvl="0" indent="-330200" algn="l" rtl="0">
              <a:spcBef>
                <a:spcPts val="0"/>
              </a:spcBef>
              <a:spcAft>
                <a:spcPts val="0"/>
              </a:spcAft>
              <a:buClr>
                <a:schemeClr val="lt1"/>
              </a:buClr>
              <a:buSzPts val="1800"/>
              <a:buFont typeface="IBM Plex Sans Medium"/>
              <a:buChar char="•"/>
            </a:pPr>
            <a:r>
              <a:rPr lang="en" sz="1700">
                <a:solidFill>
                  <a:schemeClr val="lt1"/>
                </a:solidFill>
                <a:latin typeface="IBM Plex Sans Medium"/>
                <a:ea typeface="IBM Plex Sans Medium"/>
                <a:cs typeface="IBM Plex Sans Medium"/>
                <a:sym typeface="IBM Plex Sans Medium"/>
              </a:rPr>
              <a:t>As of &lt;Date &amp; Time&gt;, &lt;Jurisdiction&gt; has received a total of 314,015 ballots</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55,000 early voting</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160,000 Election Day</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99,015 mail ballots</a:t>
            </a:r>
            <a:endParaRPr sz="1700">
              <a:solidFill>
                <a:schemeClr val="lt1"/>
              </a:solidFill>
              <a:latin typeface="IBM Plex Sans Medium"/>
              <a:ea typeface="IBM Plex Sans Medium"/>
              <a:cs typeface="IBM Plex Sans Medium"/>
              <a:sym typeface="IBM Plex Sans Medium"/>
            </a:endParaRPr>
          </a:p>
          <a:p>
            <a:pPr marL="342900" lvl="0" indent="-323850" algn="l" rtl="0">
              <a:spcBef>
                <a:spcPts val="100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Based on mail ballot return rates in 2020, we anticipate that approximately 20,000 of the outstanding mail ballots will be returned by the Nov. 12 deadline.</a:t>
            </a:r>
            <a:r>
              <a:rPr lang="en">
                <a:solidFill>
                  <a:schemeClr val="lt1"/>
                </a:solidFill>
                <a:latin typeface="IBM Plex Sans Medium"/>
                <a:ea typeface="IBM Plex Sans Medium"/>
                <a:cs typeface="IBM Plex Sans Medium"/>
                <a:sym typeface="IBM Plex Sans Medium"/>
              </a:rPr>
              <a:t>*</a:t>
            </a:r>
            <a:endParaRPr sz="1700">
              <a:solidFill>
                <a:schemeClr val="lt1"/>
              </a:solidFill>
              <a:latin typeface="IBM Plex Sans Medium"/>
              <a:ea typeface="IBM Plex Sans Medium"/>
              <a:cs typeface="IBM Plex Sans Medium"/>
              <a:sym typeface="IBM Plex Sans Medium"/>
            </a:endParaRPr>
          </a:p>
          <a:p>
            <a:pPr marL="342900" lvl="0" indent="-323850" algn="l" rtl="0">
              <a:spcBef>
                <a:spcPts val="100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Mail ballots must be postmarked on or before Election Day and arrive by Nov. 12 to be accepted.</a:t>
            </a:r>
            <a:endParaRPr sz="1700">
              <a:solidFill>
                <a:schemeClr val="lt1"/>
              </a:solidFill>
              <a:latin typeface="IBM Plex Sans Medium"/>
              <a:ea typeface="IBM Plex Sans Medium"/>
              <a:cs typeface="IBM Plex Sans Medium"/>
              <a:sym typeface="IBM Plex Sans Medium"/>
            </a:endParaRPr>
          </a:p>
        </p:txBody>
      </p:sp>
      <p:sp>
        <p:nvSpPr>
          <p:cNvPr id="75" name="Google Shape;75;p15"/>
          <p:cNvSpPr/>
          <p:nvPr/>
        </p:nvSpPr>
        <p:spPr>
          <a:xfrm>
            <a:off x="-35250" y="4547725"/>
            <a:ext cx="4293000" cy="454500"/>
          </a:xfrm>
          <a:prstGeom prst="rect">
            <a:avLst/>
          </a:prstGeom>
          <a:solidFill>
            <a:srgbClr val="526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5"/>
          <p:cNvSpPr txBox="1"/>
          <p:nvPr/>
        </p:nvSpPr>
        <p:spPr>
          <a:xfrm>
            <a:off x="201768" y="4599925"/>
            <a:ext cx="4901700" cy="35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1"/>
                </a:solidFill>
                <a:latin typeface="IBM Plex Sans SemiBold"/>
                <a:ea typeface="IBM Plex Sans SemiBold"/>
                <a:cs typeface="IBM Plex Sans SemiBold"/>
                <a:sym typeface="IBM Plex Sans SemiBold"/>
              </a:rPr>
              <a:t>&lt;Today’s Date&gt; • &lt;Your Jurisdiction&gt;</a:t>
            </a:r>
            <a:endParaRPr sz="1800">
              <a:solidFill>
                <a:schemeClr val="lt1"/>
              </a:solidFill>
              <a:latin typeface="IBM Plex Sans SemiBold"/>
              <a:ea typeface="IBM Plex Sans SemiBold"/>
              <a:cs typeface="IBM Plex Sans SemiBold"/>
              <a:sym typeface="IBM Plex Sans SemiBold"/>
            </a:endParaRPr>
          </a:p>
        </p:txBody>
      </p:sp>
      <p:pic>
        <p:nvPicPr>
          <p:cNvPr id="79" name="Google Shape;79;p15"/>
          <p:cNvPicPr preferRelativeResize="0"/>
          <p:nvPr/>
        </p:nvPicPr>
        <p:blipFill>
          <a:blip r:embed="rId3">
            <a:alphaModFix/>
          </a:blip>
          <a:stretch>
            <a:fillRect/>
          </a:stretch>
        </p:blipFill>
        <p:spPr>
          <a:xfrm>
            <a:off x="5604631" y="151103"/>
            <a:ext cx="3084535" cy="4873754"/>
          </a:xfrm>
          <a:prstGeom prst="rect">
            <a:avLst/>
          </a:prstGeom>
          <a:noFill/>
          <a:ln w="19050" cap="flat" cmpd="sng">
            <a:solidFill>
              <a:srgbClr val="BFBFBF"/>
            </a:solidFill>
            <a:prstDash val="solid"/>
            <a:round/>
            <a:headEnd type="none" w="sm" len="sm"/>
            <a:tailEnd type="none" w="sm" len="sm"/>
          </a:ln>
          <a:effectLst>
            <a:outerShdw blurRad="85725" dist="38100" dir="2700000" algn="bl" rotWithShape="0">
              <a:srgbClr val="BFBFBF">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3030"/>
        </a:solidFill>
        <a:effectLst/>
      </p:bgPr>
    </p:bg>
    <p:spTree>
      <p:nvGrpSpPr>
        <p:cNvPr id="1" name="Shape 83"/>
        <p:cNvGrpSpPr/>
        <p:nvPr/>
      </p:nvGrpSpPr>
      <p:grpSpPr>
        <a:xfrm>
          <a:off x="0" y="0"/>
          <a:ext cx="0" cy="0"/>
          <a:chOff x="0" y="0"/>
          <a:chExt cx="0" cy="0"/>
        </a:xfrm>
      </p:grpSpPr>
      <p:sp>
        <p:nvSpPr>
          <p:cNvPr id="84" name="Google Shape;84;p16"/>
          <p:cNvSpPr/>
          <p:nvPr/>
        </p:nvSpPr>
        <p:spPr>
          <a:xfrm>
            <a:off x="-35125" y="184750"/>
            <a:ext cx="9249300" cy="544500"/>
          </a:xfrm>
          <a:prstGeom prst="rect">
            <a:avLst/>
          </a:prstGeom>
          <a:solidFill>
            <a:srgbClr val="526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6"/>
          <p:cNvSpPr txBox="1"/>
          <p:nvPr/>
        </p:nvSpPr>
        <p:spPr>
          <a:xfrm>
            <a:off x="201775" y="241000"/>
            <a:ext cx="3665100" cy="4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a:solidFill>
                  <a:schemeClr val="lt1"/>
                </a:solidFill>
                <a:latin typeface="IBM Plex Sans"/>
                <a:ea typeface="IBM Plex Sans"/>
                <a:cs typeface="IBM Plex Sans"/>
                <a:sym typeface="IBM Plex Sans"/>
              </a:rPr>
              <a:t>Ballot Status</a:t>
            </a:r>
            <a:endParaRPr sz="2800" b="1">
              <a:solidFill>
                <a:schemeClr val="lt1"/>
              </a:solidFill>
              <a:latin typeface="IBM Plex Sans"/>
              <a:ea typeface="IBM Plex Sans"/>
              <a:cs typeface="IBM Plex Sans"/>
              <a:sym typeface="IBM Plex Sans"/>
            </a:endParaRPr>
          </a:p>
        </p:txBody>
      </p:sp>
      <p:sp>
        <p:nvSpPr>
          <p:cNvPr id="86" name="Google Shape;86;p16"/>
          <p:cNvSpPr txBox="1"/>
          <p:nvPr/>
        </p:nvSpPr>
        <p:spPr>
          <a:xfrm>
            <a:off x="201775" y="887325"/>
            <a:ext cx="4099500" cy="3606300"/>
          </a:xfrm>
          <a:prstGeom prst="rect">
            <a:avLst/>
          </a:prstGeom>
          <a:noFill/>
          <a:ln>
            <a:noFill/>
          </a:ln>
        </p:spPr>
        <p:txBody>
          <a:bodyPr spcFirstLastPara="1" wrap="square" lIns="91425" tIns="91425" rIns="91425" bIns="91425" anchor="t" anchorCtr="0">
            <a:noAutofit/>
          </a:bodyPr>
          <a:lstStyle/>
          <a:p>
            <a:pPr marL="342900" lvl="0" indent="-330200" algn="l" rtl="0">
              <a:spcBef>
                <a:spcPts val="0"/>
              </a:spcBef>
              <a:spcAft>
                <a:spcPts val="0"/>
              </a:spcAft>
              <a:buClr>
                <a:schemeClr val="lt1"/>
              </a:buClr>
              <a:buSzPts val="1800"/>
              <a:buFont typeface="IBM Plex Sans Medium"/>
              <a:buChar char="•"/>
            </a:pPr>
            <a:r>
              <a:rPr lang="en" sz="1700">
                <a:solidFill>
                  <a:schemeClr val="lt1"/>
                </a:solidFill>
                <a:latin typeface="IBM Plex Sans Medium"/>
                <a:ea typeface="IBM Plex Sans Medium"/>
                <a:cs typeface="IBM Plex Sans Medium"/>
                <a:sym typeface="IBM Plex Sans Medium"/>
              </a:rPr>
              <a:t>As of &lt;Date &amp; Time&gt;, &lt;Jurisdiction&gt; has received a total of 320,000 ballots. </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91%: tabulated </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1%: verified but not yet tabulated</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8%: need verification</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&lt; .02%: provisionals</a:t>
            </a:r>
            <a:endParaRPr sz="1700">
              <a:solidFill>
                <a:schemeClr val="lt1"/>
              </a:solidFill>
              <a:latin typeface="IBM Plex Sans Medium"/>
              <a:ea typeface="IBM Plex Sans Medium"/>
              <a:cs typeface="IBM Plex Sans Medium"/>
              <a:sym typeface="IBM Plex Sans Medium"/>
            </a:endParaRPr>
          </a:p>
          <a:p>
            <a:pPr marL="914400" lvl="1" indent="-336550" algn="l" rtl="0">
              <a:spcBef>
                <a:spcPts val="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&lt; .03%: challenged or rejected</a:t>
            </a:r>
            <a:endParaRPr sz="1700">
              <a:solidFill>
                <a:schemeClr val="lt1"/>
              </a:solidFill>
              <a:latin typeface="IBM Plex Sans Medium"/>
              <a:ea typeface="IBM Plex Sans Medium"/>
              <a:cs typeface="IBM Plex Sans Medium"/>
              <a:sym typeface="IBM Plex Sans Medium"/>
            </a:endParaRPr>
          </a:p>
          <a:p>
            <a:pPr marL="342900" lvl="0" indent="-323850" algn="l" rtl="0">
              <a:spcBef>
                <a:spcPts val="1000"/>
              </a:spcBef>
              <a:spcAft>
                <a:spcPts val="0"/>
              </a:spcAft>
              <a:buClr>
                <a:schemeClr val="lt1"/>
              </a:buClr>
              <a:buSzPts val="1700"/>
              <a:buFont typeface="IBM Plex Sans Medium"/>
              <a:buChar char="•"/>
            </a:pPr>
            <a:r>
              <a:rPr lang="en" sz="1700">
                <a:solidFill>
                  <a:schemeClr val="lt1"/>
                </a:solidFill>
                <a:latin typeface="IBM Plex Sans Medium"/>
                <a:ea typeface="IBM Plex Sans Medium"/>
                <a:cs typeface="IBM Plex Sans Medium"/>
                <a:sym typeface="IBM Plex Sans Medium"/>
              </a:rPr>
              <a:t>Our plan is to finish tabulation by [TIME] on [DATE].</a:t>
            </a:r>
            <a:endParaRPr sz="1700">
              <a:solidFill>
                <a:schemeClr val="lt1"/>
              </a:solidFill>
              <a:latin typeface="IBM Plex Sans Medium"/>
              <a:ea typeface="IBM Plex Sans Medium"/>
              <a:cs typeface="IBM Plex Sans Medium"/>
              <a:sym typeface="IBM Plex Sans Medium"/>
            </a:endParaRPr>
          </a:p>
        </p:txBody>
      </p:sp>
      <p:sp>
        <p:nvSpPr>
          <p:cNvPr id="87" name="Google Shape;87;p16"/>
          <p:cNvSpPr/>
          <p:nvPr/>
        </p:nvSpPr>
        <p:spPr>
          <a:xfrm>
            <a:off x="-35250" y="4547725"/>
            <a:ext cx="4336500" cy="454500"/>
          </a:xfrm>
          <a:prstGeom prst="rect">
            <a:avLst/>
          </a:prstGeom>
          <a:solidFill>
            <a:srgbClr val="526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6"/>
          <p:cNvSpPr txBox="1"/>
          <p:nvPr/>
        </p:nvSpPr>
        <p:spPr>
          <a:xfrm>
            <a:off x="201783" y="4599925"/>
            <a:ext cx="2598600" cy="35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1"/>
                </a:solidFill>
                <a:latin typeface="IBM Plex Sans SemiBold"/>
                <a:ea typeface="IBM Plex Sans SemiBold"/>
                <a:cs typeface="IBM Plex Sans SemiBold"/>
                <a:sym typeface="IBM Plex Sans SemiBold"/>
              </a:rPr>
              <a:t>&lt;Today’s Date&gt;</a:t>
            </a:r>
            <a:endParaRPr sz="1800">
              <a:solidFill>
                <a:schemeClr val="lt1"/>
              </a:solidFill>
              <a:latin typeface="IBM Plex Sans SemiBold"/>
              <a:ea typeface="IBM Plex Sans SemiBold"/>
              <a:cs typeface="IBM Plex Sans SemiBold"/>
              <a:sym typeface="IBM Plex Sans SemiBold"/>
            </a:endParaRPr>
          </a:p>
        </p:txBody>
      </p:sp>
      <p:pic>
        <p:nvPicPr>
          <p:cNvPr id="90" name="Google Shape;90;p16"/>
          <p:cNvPicPr preferRelativeResize="0"/>
          <p:nvPr/>
        </p:nvPicPr>
        <p:blipFill>
          <a:blip r:embed="rId3">
            <a:alphaModFix/>
          </a:blip>
          <a:stretch>
            <a:fillRect/>
          </a:stretch>
        </p:blipFill>
        <p:spPr>
          <a:xfrm>
            <a:off x="4571992" y="90229"/>
            <a:ext cx="4363620" cy="4965192"/>
          </a:xfrm>
          <a:prstGeom prst="rect">
            <a:avLst/>
          </a:prstGeom>
          <a:noFill/>
          <a:ln w="9525" cap="flat" cmpd="sng">
            <a:solidFill>
              <a:srgbClr val="BFBFBF"/>
            </a:solidFill>
            <a:prstDash val="solid"/>
            <a:round/>
            <a:headEnd type="none" w="sm" len="sm"/>
            <a:tailEnd type="none" w="sm" len="sm"/>
          </a:ln>
          <a:effectLst>
            <a:outerShdw blurRad="85725" dist="38100" dir="2700000" algn="bl" rotWithShape="0">
              <a:srgbClr val="BFBFBF">
                <a:alpha val="50000"/>
              </a:srgbClr>
            </a:outerShdw>
          </a:effectLst>
        </p:spPr>
      </p:pic>
      <p:sp>
        <p:nvSpPr>
          <p:cNvPr id="91" name="Google Shape;91;p16"/>
          <p:cNvSpPr txBox="1"/>
          <p:nvPr/>
        </p:nvSpPr>
        <p:spPr>
          <a:xfrm>
            <a:off x="201768" y="4599925"/>
            <a:ext cx="4901700" cy="35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1"/>
                </a:solidFill>
                <a:latin typeface="IBM Plex Sans SemiBold"/>
                <a:ea typeface="IBM Plex Sans SemiBold"/>
                <a:cs typeface="IBM Plex Sans SemiBold"/>
                <a:sym typeface="IBM Plex Sans SemiBold"/>
              </a:rPr>
              <a:t>&lt;Today’s Date&gt; • &lt;Your Jurisdiction&gt;</a:t>
            </a:r>
            <a:endParaRPr sz="1800">
              <a:solidFill>
                <a:schemeClr val="lt1"/>
              </a:solidFill>
              <a:latin typeface="IBM Plex Sans SemiBold"/>
              <a:ea typeface="IBM Plex Sans SemiBold"/>
              <a:cs typeface="IBM Plex Sans SemiBold"/>
              <a:sym typeface="IBM Plex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10425" y="-5200"/>
            <a:ext cx="9144000" cy="5143500"/>
          </a:xfrm>
          <a:prstGeom prst="rect">
            <a:avLst/>
          </a:prstGeom>
          <a:solidFill>
            <a:srgbClr val="31303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A4BAFD"/>
                </a:solidFill>
                <a:latin typeface="IBM Plex Sans"/>
                <a:ea typeface="IBM Plex Sans"/>
                <a:cs typeface="IBM Plex Sans"/>
                <a:sym typeface="IBM Plex Sans"/>
              </a:rPr>
              <a:t>Challenged </a:t>
            </a:r>
            <a:br>
              <a:rPr lang="en">
                <a:latin typeface="IBM Plex Sans Medium"/>
                <a:ea typeface="IBM Plex Sans Medium"/>
                <a:cs typeface="IBM Plex Sans Medium"/>
                <a:sym typeface="IBM Plex Sans Medium"/>
              </a:rPr>
            </a:br>
            <a:r>
              <a:rPr lang="en" sz="1600" i="1">
                <a:solidFill>
                  <a:schemeClr val="lt1"/>
                </a:solidFill>
                <a:latin typeface="IBM Plex Sans Light"/>
                <a:ea typeface="IBM Plex Sans Light"/>
                <a:cs typeface="IBM Plex Sans Light"/>
                <a:sym typeface="IBM Plex Sans Light"/>
              </a:rPr>
              <a:t>Challenged ballots are mail ballots that cannot be verified for one of a variety of reasons. Voters can resolve the issue with their ballot until Nov. 12. </a:t>
            </a:r>
            <a:endParaRPr sz="1600" i="1">
              <a:solidFill>
                <a:schemeClr val="lt1"/>
              </a:solidFill>
              <a:latin typeface="IBM Plex Sans Light"/>
              <a:ea typeface="IBM Plex Sans Light"/>
              <a:cs typeface="IBM Plex Sans Light"/>
              <a:sym typeface="IBM Plex Sans Light"/>
            </a:endParaRPr>
          </a:p>
          <a:p>
            <a:pPr marL="0" lvl="0" indent="0" algn="l" rtl="0">
              <a:spcBef>
                <a:spcPts val="1200"/>
              </a:spcBef>
              <a:spcAft>
                <a:spcPts val="0"/>
              </a:spcAft>
              <a:buNone/>
            </a:pPr>
            <a:r>
              <a:rPr lang="en" b="1">
                <a:solidFill>
                  <a:srgbClr val="A4BAFD"/>
                </a:solidFill>
                <a:latin typeface="IBM Plex Sans"/>
                <a:ea typeface="IBM Plex Sans"/>
                <a:cs typeface="IBM Plex Sans"/>
                <a:sym typeface="IBM Plex Sans"/>
              </a:rPr>
              <a:t>Provisionals</a:t>
            </a:r>
            <a:br>
              <a:rPr lang="en">
                <a:latin typeface="IBM Plex Sans Medium"/>
                <a:ea typeface="IBM Plex Sans Medium"/>
                <a:cs typeface="IBM Plex Sans Medium"/>
                <a:sym typeface="IBM Plex Sans Medium"/>
              </a:rPr>
            </a:br>
            <a:r>
              <a:rPr lang="en" sz="1600" i="1">
                <a:solidFill>
                  <a:schemeClr val="lt1"/>
                </a:solidFill>
                <a:latin typeface="IBM Plex Sans Light"/>
                <a:ea typeface="IBM Plex Sans Light"/>
                <a:cs typeface="IBM Plex Sans Light"/>
                <a:sym typeface="IBM Plex Sans Light"/>
              </a:rPr>
              <a:t>Provisional ballots are marked by voters who have a registration issue during in-person voting. If the issue can be resolved, the provisional ballot is counted. </a:t>
            </a:r>
            <a:endParaRPr sz="1600" i="1">
              <a:solidFill>
                <a:schemeClr val="lt1"/>
              </a:solidFill>
              <a:latin typeface="IBM Plex Sans Light"/>
              <a:ea typeface="IBM Plex Sans Light"/>
              <a:cs typeface="IBM Plex Sans Light"/>
              <a:sym typeface="IBM Plex Sans Light"/>
            </a:endParaRPr>
          </a:p>
          <a:p>
            <a:pPr marL="0" lvl="0" indent="0" algn="l" rtl="0">
              <a:spcBef>
                <a:spcPts val="1200"/>
              </a:spcBef>
              <a:spcAft>
                <a:spcPts val="0"/>
              </a:spcAft>
              <a:buNone/>
            </a:pPr>
            <a:r>
              <a:rPr lang="en">
                <a:solidFill>
                  <a:srgbClr val="A4BAFD"/>
                </a:solidFill>
                <a:latin typeface="IBM Plex Sans Medium"/>
                <a:ea typeface="IBM Plex Sans Medium"/>
                <a:cs typeface="IBM Plex Sans Medium"/>
                <a:sym typeface="IBM Plex Sans Medium"/>
              </a:rPr>
              <a:t>Verified</a:t>
            </a:r>
            <a:br>
              <a:rPr lang="en">
                <a:solidFill>
                  <a:schemeClr val="lt1"/>
                </a:solidFill>
                <a:latin typeface="IBM Plex Sans Light"/>
                <a:ea typeface="IBM Plex Sans Light"/>
                <a:cs typeface="IBM Plex Sans Light"/>
                <a:sym typeface="IBM Plex Sans Light"/>
              </a:rPr>
            </a:br>
            <a:r>
              <a:rPr lang="en" sz="1600" i="1">
                <a:solidFill>
                  <a:schemeClr val="lt1"/>
                </a:solidFill>
                <a:latin typeface="IBM Plex Sans Light"/>
                <a:ea typeface="IBM Plex Sans Light"/>
                <a:cs typeface="IBM Plex Sans Light"/>
                <a:sym typeface="IBM Plex Sans Light"/>
              </a:rPr>
              <a:t>Verified ballots are mail ballots that have been received and reviewed to ensure they meet requirements such as necessary signatures. They are ready to be tabulated.</a:t>
            </a:r>
            <a:endParaRPr sz="1600" i="1">
              <a:solidFill>
                <a:schemeClr val="lt1"/>
              </a:solidFill>
              <a:latin typeface="IBM Plex Sans Light"/>
              <a:ea typeface="IBM Plex Sans Light"/>
              <a:cs typeface="IBM Plex Sans Light"/>
              <a:sym typeface="IBM Plex Sans Light"/>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98" name="Google Shape;98;p17"/>
          <p:cNvSpPr/>
          <p:nvPr/>
        </p:nvSpPr>
        <p:spPr>
          <a:xfrm>
            <a:off x="-35125" y="184750"/>
            <a:ext cx="9248700" cy="544500"/>
          </a:xfrm>
          <a:prstGeom prst="rect">
            <a:avLst/>
          </a:prstGeom>
          <a:solidFill>
            <a:srgbClr val="526F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lt1"/>
                </a:solidFill>
                <a:latin typeface="IBM Plex Sans"/>
                <a:ea typeface="IBM Plex Sans"/>
                <a:cs typeface="IBM Plex Sans"/>
                <a:sym typeface="IBM Plex Sans"/>
              </a:rPr>
              <a:t>Glossary</a:t>
            </a:r>
            <a:endParaRPr b="1">
              <a:solidFill>
                <a:schemeClr val="lt1"/>
              </a:solidFill>
              <a:latin typeface="IBM Plex Sans"/>
              <a:ea typeface="IBM Plex Sans"/>
              <a:cs typeface="IBM Plex Sans"/>
              <a:sym typeface="IBM Plex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Macintosh PowerPoint</Application>
  <PresentationFormat>On-screen Show (16:9)</PresentationFormat>
  <Paragraphs>31</Paragraphs>
  <Slides>5</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IBM Plex Sans Light</vt:lpstr>
      <vt:lpstr>IBM Plex Sans SemiBold</vt:lpstr>
      <vt:lpstr>IBM Plex Sans Medium</vt:lpstr>
      <vt:lpstr>IBM Plex Sans</vt:lpstr>
      <vt:lpstr>Arial</vt:lpstr>
      <vt:lpstr>Simple Light</vt:lpstr>
      <vt:lpstr>Instructions</vt:lpstr>
      <vt:lpstr>PowerPoint Presentation</vt:lpstr>
      <vt:lpstr>PowerPoint Presentation</vt:lpstr>
      <vt:lpstr>PowerPoint Presentation</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2024-10-28T18:14:16Z</dcterms:modified>
</cp:coreProperties>
</file>