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Cambria" panose="02040503050406030204" pitchFamily="18" charset="0"/>
      <p:regular r:id="rId5"/>
      <p:bold r:id="rId6"/>
      <p:italic r:id="rId7"/>
      <p:boldItalic r:id="rId8"/>
    </p:embeddedFont>
    <p:embeddedFont>
      <p:font typeface="IBM Plex Sans" panose="020B0503050203000203" pitchFamily="34" charset="0"/>
      <p:regular r:id="rId9"/>
      <p:bold r:id="rId10"/>
      <p:italic r:id="rId11"/>
      <p:boldItalic r:id="rId12"/>
    </p:embeddedFont>
    <p:embeddedFont>
      <p:font typeface="Montserrat" panose="00000500000000000000" pitchFamily="50" charset="0"/>
      <p:regular r:id="rId13"/>
      <p:bold r:id="rId14"/>
    </p:embeddedFont>
    <p:embeddedFont>
      <p:font typeface="Montserrat Medium" panose="00000600000000000000" pitchFamily="2" charset="0"/>
      <p:regular r:id="rId15"/>
      <p:bold r:id="rId16"/>
      <p:italic r:id="rId17"/>
      <p:boldItalic r:id="rId18"/>
    </p:embeddedFont>
    <p:embeddedFont>
      <p:font typeface="Tw Cen MT" panose="020B06020201040206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4896">
          <p15:clr>
            <a:srgbClr val="747775"/>
          </p15:clr>
        </p15:guide>
        <p15:guide id="3" pos="13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YAKpGAmyhb65UAhPFoKzeF8UE9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2" d="100"/>
          <a:sy n="32" d="100"/>
        </p:scale>
        <p:origin x="2288" y="200"/>
      </p:cViewPr>
      <p:guideLst>
        <p:guide orient="horz" pos="3168"/>
        <p:guide pos="4896"/>
        <p:guide pos="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ommentAuthors" Target="commentAuthors.xml"/><Relationship Id="rId5" Type="http://schemas.openxmlformats.org/officeDocument/2006/relationships/font" Target="fonts/font1.fntdata"/><Relationship Id="rId15" Type="http://schemas.openxmlformats.org/officeDocument/2006/relationships/font" Target="fonts/font11.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87084" y="324256"/>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b="1">
                <a:latin typeface="IBM Plex Sans"/>
                <a:ea typeface="IBM Plex Sans"/>
                <a:cs typeface="IBM Plex Sans"/>
                <a:sym typeface="IBM Plex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1400" y="9595636"/>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txBox="1"/>
          <p:nvPr/>
        </p:nvSpPr>
        <p:spPr>
          <a:xfrm>
            <a:off x="291375" y="378302"/>
            <a:ext cx="67359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VOTER LIST MAINTENANCE AUDIT</a:t>
            </a:r>
            <a:endParaRPr sz="3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56" name="Google Shape;56;p1"/>
          <p:cNvSpPr txBox="1"/>
          <p:nvPr/>
        </p:nvSpPr>
        <p:spPr>
          <a:xfrm>
            <a:off x="252775" y="9326156"/>
            <a:ext cx="3018746" cy="582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a:t>
            </a:r>
            <a:br>
              <a:rPr lang="en-US" sz="1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YOURCOUNTYVOTES.GOV </a:t>
            </a: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57" name="Google Shape;57;p1"/>
          <p:cNvSpPr txBox="1"/>
          <p:nvPr/>
        </p:nvSpPr>
        <p:spPr>
          <a:xfrm>
            <a:off x="291375" y="1352375"/>
            <a:ext cx="6998400" cy="731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250"/>
              <a:buFont typeface="Arial"/>
              <a:buNone/>
            </a:pPr>
            <a:r>
              <a:rPr lang="en-US" sz="1800" b="1" i="0" u="none" strike="noStrike" cap="none" dirty="0">
                <a:solidFill>
                  <a:srgbClr val="445E8A"/>
                </a:solidFill>
                <a:latin typeface="Tw Cen MT" panose="020B0602020104020603" pitchFamily="34" charset="0"/>
                <a:ea typeface="Twentieth Century"/>
                <a:cs typeface="Twentieth Century"/>
                <a:sym typeface="Twentieth Century"/>
              </a:rPr>
              <a:t>A voter list maintenance audit ensures that list maintenance is being conducted systematically and in accordance with the law.</a:t>
            </a:r>
            <a:endParaRPr sz="1000" b="0" i="0" u="none" strike="noStrike" cap="none" dirty="0">
              <a:solidFill>
                <a:srgbClr val="00596E"/>
              </a:solidFill>
              <a:latin typeface="Montserrat Medium"/>
              <a:ea typeface="Montserrat Medium"/>
              <a:cs typeface="Montserrat Medium"/>
              <a:sym typeface="Montserrat Medium"/>
            </a:endParaRPr>
          </a:p>
        </p:txBody>
      </p:sp>
      <p:pic>
        <p:nvPicPr>
          <p:cNvPr id="58" name="Google Shape;58;p1"/>
          <p:cNvPicPr preferRelativeResize="0"/>
          <p:nvPr/>
        </p:nvPicPr>
        <p:blipFill rotWithShape="1">
          <a:blip r:embed="rId3">
            <a:alphaModFix/>
          </a:blip>
          <a:srcRect t="-2651" b="-8565"/>
          <a:stretch/>
        </p:blipFill>
        <p:spPr>
          <a:xfrm>
            <a:off x="6663433" y="9235837"/>
            <a:ext cx="640080" cy="731520"/>
          </a:xfrm>
          <a:prstGeom prst="rect">
            <a:avLst/>
          </a:prstGeom>
          <a:noFill/>
          <a:ln>
            <a:noFill/>
          </a:ln>
        </p:spPr>
      </p:pic>
      <p:grpSp>
        <p:nvGrpSpPr>
          <p:cNvPr id="59" name="Google Shape;59;p1"/>
          <p:cNvGrpSpPr/>
          <p:nvPr/>
        </p:nvGrpSpPr>
        <p:grpSpPr>
          <a:xfrm>
            <a:off x="-14804" y="3976800"/>
            <a:ext cx="1337846" cy="1187628"/>
            <a:chOff x="-14804" y="3943749"/>
            <a:chExt cx="1337846" cy="1187628"/>
          </a:xfrm>
        </p:grpSpPr>
        <p:sp>
          <p:nvSpPr>
            <p:cNvPr id="60" name="Google Shape;60;p1"/>
            <p:cNvSpPr/>
            <p:nvPr/>
          </p:nvSpPr>
          <p:spPr>
            <a:xfrm>
              <a:off x="227011" y="4010965"/>
              <a:ext cx="1087755" cy="105319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1" name="Google Shape;61;p1" descr="A black and white icon with check marks&#10;&#10;Description automatically generated"/>
            <p:cNvPicPr preferRelativeResize="0"/>
            <p:nvPr/>
          </p:nvPicPr>
          <p:blipFill rotWithShape="1">
            <a:blip r:embed="rId4">
              <a:alphaModFix/>
            </a:blip>
            <a:srcRect l="-12648"/>
            <a:stretch/>
          </p:blipFill>
          <p:spPr>
            <a:xfrm>
              <a:off x="-14804" y="3943749"/>
              <a:ext cx="1337846" cy="1187628"/>
            </a:xfrm>
            <a:prstGeom prst="rect">
              <a:avLst/>
            </a:prstGeom>
            <a:noFill/>
            <a:ln>
              <a:noFill/>
            </a:ln>
          </p:spPr>
        </p:pic>
      </p:grpSp>
      <p:sp>
        <p:nvSpPr>
          <p:cNvPr id="62" name="Google Shape;62;p1"/>
          <p:cNvSpPr/>
          <p:nvPr/>
        </p:nvSpPr>
        <p:spPr>
          <a:xfrm>
            <a:off x="-11400" y="-51795"/>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
          <p:cNvSpPr txBox="1"/>
          <p:nvPr/>
        </p:nvSpPr>
        <p:spPr>
          <a:xfrm>
            <a:off x="1209981" y="4156859"/>
            <a:ext cx="592591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Why conduct a voter list maintenance audit?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Audits of list maintenance practices can address skepticism and ensure compliance by highlighting the overall accuracy of voter rolls and robust efforts undertaken to keep them accurate and up-to-date. A list maintenance audit may also identify list maintenance practices that need improvement or point to gaps in federal or state laws.</a:t>
            </a:r>
            <a:endParaRPr sz="1300" b="0" i="0" u="none" strike="noStrike" cap="none" dirty="0">
              <a:solidFill>
                <a:schemeClr val="dk1"/>
              </a:solidFill>
              <a:latin typeface="Cambria"/>
              <a:ea typeface="Cambria"/>
              <a:cs typeface="Cambria"/>
              <a:sym typeface="Cambria"/>
            </a:endParaRPr>
          </a:p>
        </p:txBody>
      </p:sp>
      <p:sp>
        <p:nvSpPr>
          <p:cNvPr id="64" name="Google Shape;64;p1"/>
          <p:cNvSpPr txBox="1"/>
          <p:nvPr/>
        </p:nvSpPr>
        <p:spPr>
          <a:xfrm>
            <a:off x="1209981" y="7077306"/>
            <a:ext cx="6344400" cy="1646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When should the audit take place?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At a minimum, an audit should be conducted prior to each election cycle. Audits should also be done after the undeliverable election mail from each general election has been processed.</a:t>
            </a:r>
            <a:endParaRPr lang="en-US" sz="1300"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600"/>
              <a:buFont typeface="Arial"/>
              <a:buNone/>
            </a:pPr>
            <a:r>
              <a:rPr lang="en-US" sz="1300" b="0" i="0" u="none" strike="noStrike" cap="none" dirty="0">
                <a:solidFill>
                  <a:schemeClr val="dk1"/>
                </a:solidFill>
                <a:latin typeface="Cambria"/>
                <a:ea typeface="Cambria"/>
                <a:cs typeface="Cambria"/>
                <a:sym typeface="Cambria"/>
              </a:rPr>
              <a:t>A list maintenance audit is a major undertaking that should be scheduled away from other time-sensitive activities. Ensuring that the audit is both meaningful and achievable should be a priority when determining the timing of the audit.</a:t>
            </a:r>
            <a:endParaRPr sz="1300" b="0" i="0" u="none" strike="noStrike" cap="none" dirty="0">
              <a:solidFill>
                <a:schemeClr val="dk1"/>
              </a:solidFill>
              <a:latin typeface="Cambria"/>
              <a:ea typeface="Cambria"/>
              <a:cs typeface="Cambria"/>
              <a:sym typeface="Cambria"/>
            </a:endParaRPr>
          </a:p>
        </p:txBody>
      </p:sp>
      <p:grpSp>
        <p:nvGrpSpPr>
          <p:cNvPr id="65" name="Google Shape;65;p1"/>
          <p:cNvGrpSpPr/>
          <p:nvPr/>
        </p:nvGrpSpPr>
        <p:grpSpPr>
          <a:xfrm>
            <a:off x="188607" y="2141775"/>
            <a:ext cx="1146063" cy="1146063"/>
            <a:chOff x="252775" y="2165839"/>
            <a:chExt cx="1234332" cy="1234332"/>
          </a:xfrm>
        </p:grpSpPr>
        <p:sp>
          <p:nvSpPr>
            <p:cNvPr id="66" name="Google Shape;66;p1"/>
            <p:cNvSpPr/>
            <p:nvPr/>
          </p:nvSpPr>
          <p:spPr>
            <a:xfrm>
              <a:off x="291375" y="2293428"/>
              <a:ext cx="993554" cy="1062483"/>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1" descr="A black and white symbol with check marks&#10;&#10;Description automatically generated"/>
            <p:cNvPicPr preferRelativeResize="0"/>
            <p:nvPr/>
          </p:nvPicPr>
          <p:blipFill rotWithShape="1">
            <a:blip r:embed="rId5">
              <a:alphaModFix/>
            </a:blip>
            <a:srcRect/>
            <a:stretch/>
          </p:blipFill>
          <p:spPr>
            <a:xfrm>
              <a:off x="252775" y="2165839"/>
              <a:ext cx="1234332" cy="1234332"/>
            </a:xfrm>
            <a:prstGeom prst="rect">
              <a:avLst/>
            </a:prstGeom>
            <a:noFill/>
            <a:ln>
              <a:noFill/>
            </a:ln>
          </p:spPr>
        </p:pic>
      </p:grpSp>
      <p:sp>
        <p:nvSpPr>
          <p:cNvPr id="68" name="Google Shape;68;p1"/>
          <p:cNvSpPr txBox="1"/>
          <p:nvPr/>
        </p:nvSpPr>
        <p:spPr>
          <a:xfrm>
            <a:off x="1209981" y="2221662"/>
            <a:ext cx="6171439" cy="185390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60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is a voter list maintenance audit?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It is a process that: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mbria"/>
                <a:ea typeface="Cambria"/>
                <a:cs typeface="Cambria"/>
                <a:sym typeface="Cambria"/>
              </a:rPr>
              <a:t>Reviews a jurisdiction’s methods for performing voter list maintenance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mbria"/>
                <a:ea typeface="Cambria"/>
                <a:cs typeface="Cambria"/>
                <a:sym typeface="Cambria"/>
              </a:rPr>
              <a:t>Ensures all relevant federal and state regulations are followed</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mbria"/>
                <a:ea typeface="Cambria"/>
                <a:cs typeface="Cambria"/>
                <a:sym typeface="Cambria"/>
              </a:rPr>
              <a:t>Ensures list maintenance is being conducted in a deliberate, systematic way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mbria"/>
                <a:ea typeface="Cambria"/>
                <a:cs typeface="Cambria"/>
                <a:sym typeface="Cambria"/>
              </a:rPr>
              <a:t>Produces public reports showing that the voter rolls are reviewed regularly and carefully to ensure that eligible voters are correctly added and updated while ineligible voters are removed</a:t>
            </a:r>
            <a:endParaRPr sz="1400" b="0" i="0" u="none" strike="noStrike" cap="none" dirty="0">
              <a:solidFill>
                <a:srgbClr val="000000"/>
              </a:solidFill>
              <a:latin typeface="Arial"/>
              <a:ea typeface="Arial"/>
              <a:cs typeface="Arial"/>
              <a:sym typeface="Arial"/>
            </a:endParaRPr>
          </a:p>
        </p:txBody>
      </p:sp>
      <p:grpSp>
        <p:nvGrpSpPr>
          <p:cNvPr id="69" name="Google Shape;69;p1"/>
          <p:cNvGrpSpPr/>
          <p:nvPr/>
        </p:nvGrpSpPr>
        <p:grpSpPr>
          <a:xfrm>
            <a:off x="115850" y="5508718"/>
            <a:ext cx="1291575" cy="1227010"/>
            <a:chOff x="-2353130" y="6410751"/>
            <a:chExt cx="966907" cy="966907"/>
          </a:xfrm>
        </p:grpSpPr>
        <p:sp>
          <p:nvSpPr>
            <p:cNvPr id="70" name="Google Shape;70;p1"/>
            <p:cNvSpPr/>
            <p:nvPr/>
          </p:nvSpPr>
          <p:spPr>
            <a:xfrm>
              <a:off x="-2232352" y="6525248"/>
              <a:ext cx="725350" cy="737911"/>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
            <p:cNvPicPr preferRelativeResize="0"/>
            <p:nvPr/>
          </p:nvPicPr>
          <p:blipFill rotWithShape="1">
            <a:blip r:embed="rId6">
              <a:alphaModFix/>
            </a:blip>
            <a:srcRect/>
            <a:stretch/>
          </p:blipFill>
          <p:spPr>
            <a:xfrm>
              <a:off x="-2353130" y="6410751"/>
              <a:ext cx="966907" cy="966907"/>
            </a:xfrm>
            <a:prstGeom prst="rect">
              <a:avLst/>
            </a:prstGeom>
            <a:noFill/>
            <a:ln>
              <a:noFill/>
            </a:ln>
          </p:spPr>
        </p:pic>
      </p:grpSp>
      <p:sp>
        <p:nvSpPr>
          <p:cNvPr id="72" name="Google Shape;72;p1"/>
          <p:cNvSpPr txBox="1"/>
          <p:nvPr/>
        </p:nvSpPr>
        <p:spPr>
          <a:xfrm>
            <a:off x="1209981" y="5576037"/>
            <a:ext cx="6171439" cy="14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Who conducts a voter list maintenance audit? </a:t>
            </a:r>
            <a:br>
              <a:rPr lang="en-US" sz="1600" b="1" i="0" u="none" strike="noStrike" cap="none" dirty="0">
                <a:solidFill>
                  <a:srgbClr val="039094"/>
                </a:solidFill>
                <a:latin typeface="IBM Plex Sans"/>
                <a:ea typeface="IBM Plex Sans"/>
                <a:cs typeface="IBM Plex Sans"/>
                <a:sym typeface="IBM Plex Sans"/>
              </a:rPr>
            </a:br>
            <a:r>
              <a:rPr lang="en-US" sz="1300" b="0" i="0" u="none" strike="noStrike" cap="none" dirty="0">
                <a:solidFill>
                  <a:schemeClr val="dk1"/>
                </a:solidFill>
                <a:latin typeface="Cambria"/>
                <a:ea typeface="Cambria"/>
                <a:cs typeface="Cambria"/>
                <a:sym typeface="Cambria"/>
              </a:rPr>
              <a:t>The audit is typically performed by individuals who do not routinely perform list maintenance tasks. Because voters’ personal identifiable information might be accessed, auditors are subject to the same background checks and security protocols as the individuals responsible for maintaining voter registration lists. Ensuring voter privacy is paramount.</a:t>
            </a:r>
            <a:endParaRPr sz="1300" b="0" i="0" u="none" strike="noStrike" cap="none" dirty="0">
              <a:solidFill>
                <a:schemeClr val="dk1"/>
              </a:solidFill>
              <a:latin typeface="Cambria"/>
              <a:ea typeface="Cambria"/>
              <a:cs typeface="Cambria"/>
              <a:sym typeface="Cambria"/>
            </a:endParaRPr>
          </a:p>
        </p:txBody>
      </p:sp>
      <p:grpSp>
        <p:nvGrpSpPr>
          <p:cNvPr id="73" name="Google Shape;73;p1"/>
          <p:cNvGrpSpPr/>
          <p:nvPr/>
        </p:nvGrpSpPr>
        <p:grpSpPr>
          <a:xfrm>
            <a:off x="218071" y="7083674"/>
            <a:ext cx="1087131" cy="1089991"/>
            <a:chOff x="-3087150" y="6384021"/>
            <a:chExt cx="1087131" cy="1089991"/>
          </a:xfrm>
        </p:grpSpPr>
        <p:sp>
          <p:nvSpPr>
            <p:cNvPr id="74" name="Google Shape;74;p1"/>
            <p:cNvSpPr/>
            <p:nvPr/>
          </p:nvSpPr>
          <p:spPr>
            <a:xfrm>
              <a:off x="-3014167" y="6515471"/>
              <a:ext cx="941163" cy="958541"/>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5" name="Google Shape;75;p1" descr="A black and white icon of people&#10;&#10;Description automatically generated"/>
            <p:cNvPicPr preferRelativeResize="0"/>
            <p:nvPr/>
          </p:nvPicPr>
          <p:blipFill rotWithShape="1">
            <a:blip r:embed="rId7">
              <a:alphaModFix/>
            </a:blip>
            <a:srcRect/>
            <a:stretch/>
          </p:blipFill>
          <p:spPr>
            <a:xfrm>
              <a:off x="-3087150" y="6384021"/>
              <a:ext cx="1087131" cy="1089991"/>
            </a:xfrm>
            <a:prstGeom prst="rect">
              <a:avLst/>
            </a:prstGeom>
            <a:solidFill>
              <a:srgbClr val="E24E39"/>
            </a:solidFill>
            <a:ln>
              <a:noFill/>
            </a:ln>
          </p:spPr>
        </p:pic>
      </p:grpSp>
      <p:sp>
        <p:nvSpPr>
          <p:cNvPr id="76" name="Google Shape;76;p1"/>
          <p:cNvSpPr txBox="1"/>
          <p:nvPr/>
        </p:nvSpPr>
        <p:spPr>
          <a:xfrm>
            <a:off x="291375" y="802496"/>
            <a:ext cx="56268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1" u="none" strike="noStrike" cap="none">
                <a:solidFill>
                  <a:srgbClr val="E24E39"/>
                </a:solidFill>
                <a:latin typeface="Cambria"/>
                <a:ea typeface="Cambria"/>
                <a:cs typeface="Cambria"/>
                <a:sym typeface="Cambria"/>
              </a:rPr>
              <a:t>Election Fact Sheet</a:t>
            </a:r>
            <a:endParaRPr sz="2000" b="1" i="1" u="none" strike="noStrike" cap="none">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p:nvPr/>
        </p:nvSpPr>
        <p:spPr>
          <a:xfrm>
            <a:off x="1341120" y="381000"/>
            <a:ext cx="6057976" cy="30540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How is voter list maintenance audited?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60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Processes vary but, in many cases, </a:t>
            </a:r>
            <a:r>
              <a:rPr lang="en-US" sz="1300" dirty="0">
                <a:solidFill>
                  <a:schemeClr val="dk1"/>
                </a:solidFill>
                <a:latin typeface="Cambria"/>
                <a:ea typeface="Cambria"/>
                <a:cs typeface="Cambria"/>
                <a:sym typeface="Cambria"/>
              </a:rPr>
              <a:t>a</a:t>
            </a:r>
            <a:r>
              <a:rPr lang="en-US" sz="1300" b="0" i="0" u="none" strike="noStrike" cap="none" dirty="0">
                <a:solidFill>
                  <a:schemeClr val="dk1"/>
                </a:solidFill>
                <a:latin typeface="Cambria"/>
                <a:ea typeface="Cambria"/>
                <a:cs typeface="Cambria"/>
                <a:sym typeface="Cambria"/>
              </a:rPr>
              <a:t>uditors receive a master workbook with spreadsheets containing updates from various primary source materials.  Examples of spreadsheets include National Change of Address changes and vital statistics updates. Auditors randomly select voter records from the information provided on the spreadsheets for review. Often, auditors combine voter records from different spreadsheets into one master report to make conducting the audit more efficient, but this is just one approach jurisdiction </a:t>
            </a:r>
            <a:r>
              <a:rPr lang="en-US" sz="1300" dirty="0">
                <a:solidFill>
                  <a:schemeClr val="dk1"/>
                </a:solidFill>
                <a:latin typeface="Cambria"/>
                <a:ea typeface="Cambria"/>
                <a:cs typeface="Cambria"/>
                <a:sym typeface="Cambria"/>
              </a:rPr>
              <a:t>use to review voter records to ensure voter list updates were timely and accurate. </a:t>
            </a:r>
            <a:endParaRPr lang="en-US" sz="13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The audit also reviews system activity and audit logs to validate that voter registration staff ran required processes on time, such as any statutory purges or mailing of voter notices.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endParaRPr sz="1300" b="0" i="0" u="none" strike="noStrike" cap="none" dirty="0">
              <a:solidFill>
                <a:schemeClr val="dk1"/>
              </a:solidFill>
              <a:latin typeface="Cambria"/>
              <a:ea typeface="Cambria"/>
              <a:cs typeface="Cambria"/>
              <a:sym typeface="Cambria"/>
            </a:endParaRPr>
          </a:p>
        </p:txBody>
      </p:sp>
      <p:grpSp>
        <p:nvGrpSpPr>
          <p:cNvPr id="82" name="Google Shape;82;p2"/>
          <p:cNvGrpSpPr/>
          <p:nvPr/>
        </p:nvGrpSpPr>
        <p:grpSpPr>
          <a:xfrm>
            <a:off x="189810" y="4958017"/>
            <a:ext cx="1186691" cy="1186691"/>
            <a:chOff x="13312775" y="3710428"/>
            <a:chExt cx="1828800" cy="1828800"/>
          </a:xfrm>
        </p:grpSpPr>
        <p:sp>
          <p:nvSpPr>
            <p:cNvPr id="83" name="Google Shape;83;p2"/>
            <p:cNvSpPr/>
            <p:nvPr/>
          </p:nvSpPr>
          <p:spPr>
            <a:xfrm>
              <a:off x="13410050" y="3871609"/>
              <a:ext cx="1687276" cy="136187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4" name="Google Shape;84;p2" descr="A black and white icon of a paper&#10;&#10;Description automatically generated"/>
            <p:cNvPicPr preferRelativeResize="0"/>
            <p:nvPr/>
          </p:nvPicPr>
          <p:blipFill rotWithShape="1">
            <a:blip r:embed="rId3">
              <a:alphaModFix/>
            </a:blip>
            <a:srcRect/>
            <a:stretch/>
          </p:blipFill>
          <p:spPr>
            <a:xfrm>
              <a:off x="13312775" y="3710428"/>
              <a:ext cx="1828800" cy="1828800"/>
            </a:xfrm>
            <a:prstGeom prst="rect">
              <a:avLst/>
            </a:prstGeom>
            <a:noFill/>
            <a:ln>
              <a:noFill/>
            </a:ln>
          </p:spPr>
        </p:pic>
      </p:grpSp>
      <p:sp>
        <p:nvSpPr>
          <p:cNvPr id="85" name="Google Shape;85;p2"/>
          <p:cNvSpPr/>
          <p:nvPr/>
        </p:nvSpPr>
        <p:spPr>
          <a:xfrm>
            <a:off x="-22800" y="9632196"/>
            <a:ext cx="7795200" cy="436461"/>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txBox="1"/>
          <p:nvPr/>
        </p:nvSpPr>
        <p:spPr>
          <a:xfrm>
            <a:off x="252774" y="9329499"/>
            <a:ext cx="7106167" cy="5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YOURCOUNTY.GOV</a:t>
            </a: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87" name="Google Shape;87;p2"/>
          <p:cNvSpPr txBox="1"/>
          <p:nvPr/>
        </p:nvSpPr>
        <p:spPr>
          <a:xfrm>
            <a:off x="1341120" y="3333261"/>
            <a:ext cx="610294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happens if an error or discrepancy is discovered during the audit?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Auditors report any discrepancies or errors to the local election official for review. Depending on the scenario, staff may be able to update the voter record to correct it. Beyond serving as a check on voter registration practices, the audit is an opportunity to identify system problems or training gaps so they can be addressed.</a:t>
            </a:r>
            <a:endParaRPr sz="1300" b="1" i="0" u="none" strike="noStrike" cap="none" dirty="0">
              <a:solidFill>
                <a:schemeClr val="dk2"/>
              </a:solidFill>
              <a:latin typeface="Cambria"/>
              <a:ea typeface="Cambria"/>
              <a:cs typeface="Cambria"/>
              <a:sym typeface="Cambria"/>
            </a:endParaRPr>
          </a:p>
        </p:txBody>
      </p:sp>
      <p:grpSp>
        <p:nvGrpSpPr>
          <p:cNvPr id="88" name="Google Shape;88;p2"/>
          <p:cNvGrpSpPr/>
          <p:nvPr/>
        </p:nvGrpSpPr>
        <p:grpSpPr>
          <a:xfrm>
            <a:off x="189810" y="3266322"/>
            <a:ext cx="1097280" cy="1097280"/>
            <a:chOff x="-2068456" y="5352734"/>
            <a:chExt cx="932688" cy="932688"/>
          </a:xfrm>
        </p:grpSpPr>
        <p:sp>
          <p:nvSpPr>
            <p:cNvPr id="89" name="Google Shape;89;p2"/>
            <p:cNvSpPr/>
            <p:nvPr/>
          </p:nvSpPr>
          <p:spPr>
            <a:xfrm>
              <a:off x="-2007496" y="5440680"/>
              <a:ext cx="767510" cy="79902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0" name="Google Shape;90;p2" descr="A black and white diagram&#10;&#10;Description automatically generated"/>
            <p:cNvPicPr preferRelativeResize="0"/>
            <p:nvPr/>
          </p:nvPicPr>
          <p:blipFill rotWithShape="1">
            <a:blip r:embed="rId4">
              <a:alphaModFix/>
            </a:blip>
            <a:srcRect/>
            <a:stretch/>
          </p:blipFill>
          <p:spPr>
            <a:xfrm>
              <a:off x="-2068456" y="5352734"/>
              <a:ext cx="932688" cy="932688"/>
            </a:xfrm>
            <a:prstGeom prst="rect">
              <a:avLst/>
            </a:prstGeom>
            <a:noFill/>
            <a:ln>
              <a:noFill/>
            </a:ln>
          </p:spPr>
        </p:pic>
      </p:grpSp>
      <p:sp>
        <p:nvSpPr>
          <p:cNvPr id="91" name="Google Shape;91;p2"/>
          <p:cNvSpPr txBox="1"/>
          <p:nvPr/>
        </p:nvSpPr>
        <p:spPr>
          <a:xfrm>
            <a:off x="1341120" y="5009219"/>
            <a:ext cx="6010542" cy="30540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can I expect to see in the audit report?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300" b="0" i="0" u="none" strike="noStrike" cap="none" dirty="0">
                <a:solidFill>
                  <a:schemeClr val="dk1"/>
                </a:solidFill>
                <a:latin typeface="Cambria"/>
                <a:ea typeface="Cambria"/>
                <a:cs typeface="Cambria"/>
                <a:sym typeface="Cambria"/>
              </a:rPr>
              <a:t>Public-facing audit reports should be written in plain language and include definitions for any technical terms used. Reports should include the following:</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60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Date and timeline for the audit</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Who conducted the audit</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Methods used for conducting the audit</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Sample size or number of records or other artifacts reviewed</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Findings, including recommended improvements to procedures</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Completed audit checklists </a:t>
            </a: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Summary of findings detailing the percentage of times auditors agreed or disagreed with the original worker</a:t>
            </a:r>
            <a:endParaRPr sz="1300" b="0" i="0" u="none" strike="noStrike" cap="none" dirty="0">
              <a:solidFill>
                <a:schemeClr val="dk1"/>
              </a:solidFill>
              <a:latin typeface="Cambria"/>
              <a:ea typeface="Cambria"/>
              <a:cs typeface="Cambria"/>
              <a:sym typeface="Cambria"/>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Data illustrating the number of voter records updated, added or removed since the last audit or reporting period</a:t>
            </a:r>
            <a:endParaRPr sz="1300" b="0" i="0" u="none" strike="noStrike" cap="none" dirty="0">
              <a:solidFill>
                <a:schemeClr val="dk1"/>
              </a:solidFill>
              <a:latin typeface="Cambria"/>
              <a:ea typeface="Cambria"/>
              <a:cs typeface="Cambria"/>
              <a:sym typeface="Cambria"/>
            </a:endParaRPr>
          </a:p>
        </p:txBody>
      </p:sp>
      <p:sp>
        <p:nvSpPr>
          <p:cNvPr id="92" name="Google Shape;92;p2"/>
          <p:cNvSpPr/>
          <p:nvPr/>
        </p:nvSpPr>
        <p:spPr>
          <a:xfrm>
            <a:off x="328583" y="492152"/>
            <a:ext cx="874133" cy="934777"/>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3" name="Google Shape;93;p2" descr="A black and white icon with a magnifying glass and check mark&#10;&#10;Description automatically generated"/>
          <p:cNvPicPr preferRelativeResize="0"/>
          <p:nvPr/>
        </p:nvPicPr>
        <p:blipFill rotWithShape="1">
          <a:blip r:embed="rId5">
            <a:alphaModFix/>
          </a:blip>
          <a:srcRect/>
          <a:stretch/>
        </p:blipFill>
        <p:spPr>
          <a:xfrm>
            <a:off x="229832" y="352225"/>
            <a:ext cx="1085971" cy="108597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ObserverResources">
      <a:dk1>
        <a:srgbClr val="000000"/>
      </a:dk1>
      <a:lt1>
        <a:srgbClr val="FFFFFF"/>
      </a:lt1>
      <a:dk2>
        <a:srgbClr val="039094"/>
      </a:dk2>
      <a:lt2>
        <a:srgbClr val="039094"/>
      </a:lt2>
      <a:accent1>
        <a:srgbClr val="E69424"/>
      </a:accent1>
      <a:accent2>
        <a:srgbClr val="212121"/>
      </a:accent2>
      <a:accent3>
        <a:srgbClr val="0097A7"/>
      </a:accent3>
      <a:accent4>
        <a:srgbClr val="039094"/>
      </a:accent4>
      <a:accent5>
        <a:srgbClr val="E69424"/>
      </a:accent5>
      <a:accent6>
        <a:srgbClr val="0097A7"/>
      </a:accent6>
      <a:hlink>
        <a:srgbClr val="0097A7"/>
      </a:hlink>
      <a:folHlink>
        <a:srgbClr val="E694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Custom</PresentationFormat>
  <Paragraphs>28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Montserrat</vt:lpstr>
      <vt:lpstr>Montserrat Medium</vt:lpstr>
      <vt:lpstr>Arial</vt:lpstr>
      <vt:lpstr>Cambria</vt:lpstr>
      <vt:lpstr>Tw Cen MT</vt:lpstr>
      <vt:lpstr>IBM Plex Sans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2024-09-23T16:22:24Z</dcterms:modified>
</cp:coreProperties>
</file>