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embeddedFontLst>
    <p:embeddedFont>
      <p:font typeface="Cambria" panose="02040503050406030204" pitchFamily="18" charset="0"/>
      <p:regular r:id="rId5"/>
      <p:bold r:id="rId6"/>
      <p:italic r:id="rId7"/>
      <p:boldItalic r:id="rId8"/>
    </p:embeddedFont>
    <p:embeddedFont>
      <p:font typeface="IBM Plex Sans" panose="020B0503050203000203" pitchFamily="34" charset="0"/>
      <p:regular r:id="rId9"/>
      <p:bold r:id="rId10"/>
      <p:italic r:id="rId11"/>
      <p:boldItalic r:id="rId12"/>
    </p:embeddedFont>
    <p:embeddedFont>
      <p:font typeface="Montserrat" panose="00000500000000000000" pitchFamily="50" charset="0"/>
      <p:regular r:id="rId13"/>
      <p:bold r:id="rId14"/>
    </p:embeddedFont>
    <p:embeddedFont>
      <p:font typeface="Tw Cen MT" panose="020B0602020104020603"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4896">
          <p15:clr>
            <a:srgbClr val="747775"/>
          </p15:clr>
        </p15:guide>
        <p15:guide id="3" pos="136">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Z+j3SFoBVrg3kLnVKrhG6IU02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72" y="-912"/>
      </p:cViewPr>
      <p:guideLst>
        <p:guide orient="horz" pos="3168"/>
        <p:guide pos="4896"/>
        <p:guide pos="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87084" y="324256"/>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3200" b="1">
                <a:latin typeface="IBM Plex Sans"/>
                <a:ea typeface="IBM Plex Sans"/>
                <a:cs typeface="IBM Plex Sans"/>
                <a:sym typeface="IBM Plex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4" name="Google Shape;54;p1"/>
          <p:cNvGrpSpPr/>
          <p:nvPr/>
        </p:nvGrpSpPr>
        <p:grpSpPr>
          <a:xfrm>
            <a:off x="-46726" y="5359065"/>
            <a:ext cx="1297803" cy="1152081"/>
            <a:chOff x="-46726" y="4126985"/>
            <a:chExt cx="1297803" cy="1152081"/>
          </a:xfrm>
        </p:grpSpPr>
        <p:sp>
          <p:nvSpPr>
            <p:cNvPr id="55" name="Google Shape;55;p1"/>
            <p:cNvSpPr/>
            <p:nvPr/>
          </p:nvSpPr>
          <p:spPr>
            <a:xfrm>
              <a:off x="187852" y="4192189"/>
              <a:ext cx="976966" cy="964011"/>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 name="Google Shape;56;p1" descr="A black and white icon with check marks&#10;&#10;Description automatically generated"/>
            <p:cNvPicPr preferRelativeResize="0"/>
            <p:nvPr/>
          </p:nvPicPr>
          <p:blipFill rotWithShape="1">
            <a:blip r:embed="rId3">
              <a:alphaModFix/>
            </a:blip>
            <a:srcRect l="-12648"/>
            <a:stretch/>
          </p:blipFill>
          <p:spPr>
            <a:xfrm>
              <a:off x="-46726" y="4126985"/>
              <a:ext cx="1297803" cy="1152081"/>
            </a:xfrm>
            <a:prstGeom prst="rect">
              <a:avLst/>
            </a:prstGeom>
            <a:noFill/>
            <a:ln>
              <a:noFill/>
            </a:ln>
          </p:spPr>
        </p:pic>
      </p:grpSp>
      <p:sp>
        <p:nvSpPr>
          <p:cNvPr id="60" name="Google Shape;60;p1"/>
          <p:cNvSpPr/>
          <p:nvPr/>
        </p:nvSpPr>
        <p:spPr>
          <a:xfrm>
            <a:off x="-11400" y="9595636"/>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txBox="1"/>
          <p:nvPr/>
        </p:nvSpPr>
        <p:spPr>
          <a:xfrm>
            <a:off x="291375" y="371114"/>
            <a:ext cx="6379934" cy="47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TABULATION AUDIT</a:t>
            </a:r>
            <a:endParaRPr sz="3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62" name="Google Shape;62;p1"/>
          <p:cNvSpPr txBox="1"/>
          <p:nvPr/>
        </p:nvSpPr>
        <p:spPr>
          <a:xfrm>
            <a:off x="252775" y="9326156"/>
            <a:ext cx="3018746" cy="582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a:t>
            </a:r>
            <a:br>
              <a:rPr lang="en-US" sz="1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YOURCOUNTYVOTES.GOV </a:t>
            </a: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pic>
        <p:nvPicPr>
          <p:cNvPr id="63" name="Google Shape;63;p1"/>
          <p:cNvPicPr preferRelativeResize="0"/>
          <p:nvPr/>
        </p:nvPicPr>
        <p:blipFill rotWithShape="1">
          <a:blip r:embed="rId4">
            <a:alphaModFix/>
          </a:blip>
          <a:srcRect t="-2651" b="-8565"/>
          <a:stretch/>
        </p:blipFill>
        <p:spPr>
          <a:xfrm>
            <a:off x="6663433" y="9235837"/>
            <a:ext cx="640080" cy="731520"/>
          </a:xfrm>
          <a:prstGeom prst="rect">
            <a:avLst/>
          </a:prstGeom>
          <a:noFill/>
          <a:ln>
            <a:noFill/>
          </a:ln>
        </p:spPr>
      </p:pic>
      <p:sp>
        <p:nvSpPr>
          <p:cNvPr id="64" name="Google Shape;64;p1"/>
          <p:cNvSpPr/>
          <p:nvPr/>
        </p:nvSpPr>
        <p:spPr>
          <a:xfrm>
            <a:off x="-11400" y="-51795"/>
            <a:ext cx="7795200" cy="4572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txBox="1"/>
          <p:nvPr/>
        </p:nvSpPr>
        <p:spPr>
          <a:xfrm>
            <a:off x="1196584" y="2431211"/>
            <a:ext cx="6171439" cy="292785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60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is a tabulation audit and how does it work?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 check performed after an election to ensure the voting equipment was programmed accurately and counted ballots correctly. The process typically involves comparing voters’ selections or marks on a random sample of voted ballots to the interpretations made by the voting equipment used to tabulate votes during the election. </a:t>
            </a:r>
          </a:p>
          <a:p>
            <a:pPr marL="0" marR="0" lvl="0" indent="0" algn="l" rtl="0">
              <a:lnSpc>
                <a:spcPct val="100000"/>
              </a:lnSpc>
              <a:spcBef>
                <a:spcPts val="0"/>
              </a:spcBef>
              <a:spcAft>
                <a:spcPts val="600"/>
              </a:spcAft>
              <a:buClr>
                <a:schemeClr val="dk1"/>
              </a:buClr>
              <a:buSzPts val="1100"/>
              <a:buFont typeface="Arial"/>
              <a:buNone/>
            </a:pPr>
            <a:r>
              <a:rPr lang="en-US" sz="1300" b="0" i="0" u="none" strike="noStrike" cap="none" dirty="0">
                <a:solidFill>
                  <a:schemeClr val="dk1"/>
                </a:solidFill>
                <a:latin typeface="Cambria"/>
                <a:ea typeface="Cambria"/>
                <a:cs typeface="Cambria"/>
                <a:sym typeface="Cambria"/>
              </a:rPr>
              <a:t>When samples of ballots are randomly selected for review, the number audited is </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often a percentage of precincts, ballots or equipment, or auditors use </a:t>
            </a:r>
            <a:r>
              <a:rPr lang="en-US" sz="1300" b="0" i="0" dirty="0">
                <a:solidFill>
                  <a:srgbClr val="1D1C1D"/>
                </a:solidFill>
                <a:effectLst/>
                <a:latin typeface="Cambria" panose="02040503050406030204" pitchFamily="18" charset="0"/>
                <a:ea typeface="Cambria" panose="02040503050406030204" pitchFamily="18" charset="0"/>
              </a:rPr>
              <a:t>a statistical formula to calculate an adequate sample size</a:t>
            </a:r>
            <a:r>
              <a:rPr lang="en-US" sz="1300" dirty="0">
                <a:solidFill>
                  <a:srgbClr val="1D1C1D"/>
                </a:solidFill>
                <a:latin typeface="Cambria" panose="02040503050406030204" pitchFamily="18" charset="0"/>
                <a:ea typeface="Cambria" panose="02040503050406030204" pitchFamily="18" charset="0"/>
              </a:rPr>
              <a:t> </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to show with confidence that election results are accurate. Audit teams review and </a:t>
            </a:r>
            <a:r>
              <a:rPr lang="en-US" sz="1300" b="0" i="0" u="none" strike="noStrike" cap="none" dirty="0">
                <a:solidFill>
                  <a:schemeClr val="dk1"/>
                </a:solidFill>
                <a:latin typeface="Cambria"/>
                <a:ea typeface="Cambria"/>
                <a:cs typeface="Cambria"/>
                <a:sym typeface="Cambria"/>
              </a:rPr>
              <a:t>tally a certain number of ballots and compare their counts to the original machine counts. Instead of reviewing a random sample of ballots, some jurisdictions re-tabulat</a:t>
            </a:r>
            <a:r>
              <a:rPr lang="en-US" sz="1300" dirty="0">
                <a:solidFill>
                  <a:schemeClr val="dk1"/>
                </a:solidFill>
                <a:latin typeface="Cambria"/>
                <a:ea typeface="Cambria"/>
                <a:cs typeface="Cambria"/>
                <a:sym typeface="Cambria"/>
              </a:rPr>
              <a:t>e all ballots using different equipment to ensure the election outcome is both reliable and valid. </a:t>
            </a:r>
            <a:endParaRPr sz="1300" b="0" i="0" u="none" strike="noStrike" cap="none" dirty="0">
              <a:solidFill>
                <a:schemeClr val="dk1"/>
              </a:solidFill>
              <a:latin typeface="Cambria"/>
              <a:ea typeface="Cambria"/>
              <a:cs typeface="Cambria"/>
              <a:sym typeface="Cambria"/>
            </a:endParaRPr>
          </a:p>
        </p:txBody>
      </p:sp>
      <p:sp>
        <p:nvSpPr>
          <p:cNvPr id="66" name="Google Shape;66;p1"/>
          <p:cNvSpPr txBox="1"/>
          <p:nvPr/>
        </p:nvSpPr>
        <p:spPr>
          <a:xfrm>
            <a:off x="1196584" y="5515446"/>
            <a:ext cx="6171441" cy="10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rgbClr val="000000"/>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Why conduct a tabulation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A tabulation audit provides evidence that the election outcome was correct. In the case of a risk-limiting audit, if the reported outcome was wrong due to a machine error, the audit will likely lead to a full recount.</a:t>
            </a:r>
            <a:endParaRPr sz="1300" b="0" i="0" u="none" strike="noStrike" cap="none" dirty="0">
              <a:solidFill>
                <a:schemeClr val="dk1"/>
              </a:solidFill>
              <a:latin typeface="Cambria"/>
              <a:ea typeface="Cambria"/>
              <a:cs typeface="Cambria"/>
              <a:sym typeface="Cambria"/>
            </a:endParaRPr>
          </a:p>
        </p:txBody>
      </p:sp>
      <p:sp>
        <p:nvSpPr>
          <p:cNvPr id="67" name="Google Shape;67;p1"/>
          <p:cNvSpPr txBox="1"/>
          <p:nvPr/>
        </p:nvSpPr>
        <p:spPr>
          <a:xfrm>
            <a:off x="1196584" y="6697241"/>
            <a:ext cx="6206400" cy="178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Who conducts a tabulation audit?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b="0" i="0" u="none" strike="noStrike" cap="none" dirty="0">
                <a:solidFill>
                  <a:schemeClr val="dk1"/>
                </a:solidFill>
                <a:latin typeface="Cambria"/>
                <a:ea typeface="Cambria"/>
                <a:cs typeface="Cambria"/>
                <a:sym typeface="Cambria"/>
              </a:rPr>
              <a:t>Some jurisdictions have statutory requirements for audit boards or counting boards. In many locations, tabulation audits are conducted by independent, bipartisan teams under the supervision of the local election official. The local official may provide staffing necessary to assist with the mechanics of the audit. The state election official may play a role in the random selection of contests or ballots to be audited, especially for statewide audits.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69" name="Google Shape;69;p1"/>
          <p:cNvGrpSpPr/>
          <p:nvPr/>
        </p:nvGrpSpPr>
        <p:grpSpPr>
          <a:xfrm>
            <a:off x="188945" y="2519701"/>
            <a:ext cx="1015343" cy="1067429"/>
            <a:chOff x="188945" y="2462551"/>
            <a:chExt cx="1015343" cy="1067429"/>
          </a:xfrm>
        </p:grpSpPr>
        <p:sp>
          <p:nvSpPr>
            <p:cNvPr id="70" name="Google Shape;70;p1"/>
            <p:cNvSpPr/>
            <p:nvPr/>
          </p:nvSpPr>
          <p:spPr>
            <a:xfrm>
              <a:off x="252775" y="2511516"/>
              <a:ext cx="912042" cy="975316"/>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 descr="A black and white abacus&#10;&#10;Description automatically generated"/>
            <p:cNvPicPr preferRelativeResize="0"/>
            <p:nvPr/>
          </p:nvPicPr>
          <p:blipFill rotWithShape="1">
            <a:blip r:embed="rId5">
              <a:alphaModFix/>
            </a:blip>
            <a:srcRect l="6923" t="8092" r="13258" b="7994"/>
            <a:stretch/>
          </p:blipFill>
          <p:spPr>
            <a:xfrm>
              <a:off x="188945" y="2462551"/>
              <a:ext cx="1015343" cy="1067429"/>
            </a:xfrm>
            <a:prstGeom prst="rect">
              <a:avLst/>
            </a:prstGeom>
            <a:noFill/>
            <a:ln>
              <a:noFill/>
            </a:ln>
          </p:spPr>
        </p:pic>
      </p:grpSp>
      <p:grpSp>
        <p:nvGrpSpPr>
          <p:cNvPr id="72" name="Google Shape;72;p1"/>
          <p:cNvGrpSpPr/>
          <p:nvPr/>
        </p:nvGrpSpPr>
        <p:grpSpPr>
          <a:xfrm>
            <a:off x="28139" y="6686066"/>
            <a:ext cx="1249134" cy="1186691"/>
            <a:chOff x="28139" y="5371339"/>
            <a:chExt cx="1249134" cy="1186691"/>
          </a:xfrm>
        </p:grpSpPr>
        <p:sp>
          <p:nvSpPr>
            <p:cNvPr id="73" name="Google Shape;73;p1"/>
            <p:cNvSpPr/>
            <p:nvPr/>
          </p:nvSpPr>
          <p:spPr>
            <a:xfrm>
              <a:off x="184170" y="5511862"/>
              <a:ext cx="937070" cy="905643"/>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4" name="Google Shape;74;p1"/>
            <p:cNvPicPr preferRelativeResize="0"/>
            <p:nvPr/>
          </p:nvPicPr>
          <p:blipFill rotWithShape="1">
            <a:blip r:embed="rId6">
              <a:alphaModFix/>
            </a:blip>
            <a:srcRect/>
            <a:stretch/>
          </p:blipFill>
          <p:spPr>
            <a:xfrm>
              <a:off x="28139" y="5371339"/>
              <a:ext cx="1249134" cy="1186691"/>
            </a:xfrm>
            <a:prstGeom prst="rect">
              <a:avLst/>
            </a:prstGeom>
            <a:noFill/>
            <a:ln>
              <a:noFill/>
            </a:ln>
          </p:spPr>
        </p:pic>
      </p:grpSp>
      <p:sp>
        <p:nvSpPr>
          <p:cNvPr id="75" name="Google Shape;75;p1"/>
          <p:cNvSpPr txBox="1"/>
          <p:nvPr/>
        </p:nvSpPr>
        <p:spPr>
          <a:xfrm>
            <a:off x="274122" y="1320047"/>
            <a:ext cx="6998400" cy="1093500"/>
          </a:xfrm>
          <a:prstGeom prst="rect">
            <a:avLst/>
          </a:prstGeom>
          <a:noFill/>
          <a:ln>
            <a:noFill/>
          </a:ln>
        </p:spPr>
        <p:txBody>
          <a:bodyPr spcFirstLastPara="1" wrap="square" lIns="91425" tIns="91425" rIns="91425" bIns="91425" anchor="t" anchorCtr="0">
            <a:noAutofit/>
          </a:bodyPr>
          <a:lstStyle/>
          <a:p>
            <a:pPr marL="0" marR="0" lvl="0" indent="0" algn="l" rtl="0">
              <a:lnSpc>
                <a:spcPts val="1650"/>
              </a:lnSpc>
              <a:spcBef>
                <a:spcPts val="0"/>
              </a:spcBef>
              <a:spcAft>
                <a:spcPts val="0"/>
              </a:spcAft>
              <a:buNone/>
            </a:pPr>
            <a:r>
              <a:rPr lang="en-US" sz="1800" b="1" i="0" u="none" strike="noStrike" cap="none" dirty="0">
                <a:solidFill>
                  <a:srgbClr val="445E8A"/>
                </a:solidFill>
                <a:latin typeface="Tw Cen MT" panose="020B0602020104020603" pitchFamily="34" charset="0"/>
                <a:ea typeface="Twentieth Century"/>
                <a:cs typeface="Twentieth Century"/>
                <a:sym typeface="Twentieth Century"/>
              </a:rPr>
              <a:t>A tabulation audit ensures voting equipment was programmed accurately and counted ballots correctly. </a:t>
            </a:r>
            <a:r>
              <a:rPr lang="en-US" sz="1400" b="0" i="0" u="none" strike="noStrike" cap="none" dirty="0">
                <a:solidFill>
                  <a:schemeClr val="dk1"/>
                </a:solidFill>
                <a:latin typeface="Cambria"/>
                <a:ea typeface="Cambria"/>
                <a:cs typeface="Cambria"/>
                <a:sym typeface="Cambria"/>
              </a:rPr>
              <a:t>It is a check performed after an election that typically involves comparing voters’ selections on a random sample of voted ballots to the interpretations made by the voting equipment used to count votes. </a:t>
            </a:r>
            <a:endParaRPr dirty="0"/>
          </a:p>
          <a:p>
            <a:pPr marL="0" marR="0" lvl="0" indent="0" algn="l" rtl="0">
              <a:lnSpc>
                <a:spcPct val="113333"/>
              </a:lnSpc>
              <a:spcBef>
                <a:spcPts val="0"/>
              </a:spcBef>
              <a:spcAft>
                <a:spcPts val="0"/>
              </a:spcAft>
              <a:buClr>
                <a:srgbClr val="000000"/>
              </a:buClr>
              <a:buSzPts val="1250"/>
              <a:buFont typeface="Arial"/>
              <a:buNone/>
            </a:pPr>
            <a:endParaRPr sz="1500" b="0" i="0" u="none" strike="noStrike" cap="none" dirty="0">
              <a:solidFill>
                <a:schemeClr val="dk1"/>
              </a:solidFill>
              <a:latin typeface="Cambria"/>
              <a:ea typeface="Cambria"/>
              <a:cs typeface="Cambria"/>
              <a:sym typeface="Cambria"/>
            </a:endParaRPr>
          </a:p>
        </p:txBody>
      </p:sp>
      <p:sp>
        <p:nvSpPr>
          <p:cNvPr id="76" name="Google Shape;76;p1"/>
          <p:cNvSpPr txBox="1"/>
          <p:nvPr/>
        </p:nvSpPr>
        <p:spPr>
          <a:xfrm>
            <a:off x="285628" y="808241"/>
            <a:ext cx="5626800" cy="64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1" u="none" strike="noStrike" cap="none">
                <a:solidFill>
                  <a:srgbClr val="E24E39"/>
                </a:solidFill>
                <a:latin typeface="Cambria"/>
                <a:ea typeface="Cambria"/>
                <a:cs typeface="Cambria"/>
                <a:sym typeface="Cambria"/>
              </a:rPr>
              <a:t>Election Fact Sheet</a:t>
            </a:r>
            <a:endParaRPr sz="2000" b="1" i="1" u="none" strike="noStrike" cap="none">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82" name="Google Shape;82;p2"/>
          <p:cNvGrpSpPr/>
          <p:nvPr/>
        </p:nvGrpSpPr>
        <p:grpSpPr>
          <a:xfrm>
            <a:off x="182405" y="6415995"/>
            <a:ext cx="1186691" cy="1186691"/>
            <a:chOff x="13312775" y="3710428"/>
            <a:chExt cx="1828800" cy="1828800"/>
          </a:xfrm>
        </p:grpSpPr>
        <p:sp>
          <p:nvSpPr>
            <p:cNvPr id="83" name="Google Shape;83;p2"/>
            <p:cNvSpPr/>
            <p:nvPr/>
          </p:nvSpPr>
          <p:spPr>
            <a:xfrm>
              <a:off x="13410050" y="3871609"/>
              <a:ext cx="1687276" cy="136187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4" name="Google Shape;84;p2" descr="A black and white icon of a paper&#10;&#10;Description automatically generated"/>
            <p:cNvPicPr preferRelativeResize="0"/>
            <p:nvPr/>
          </p:nvPicPr>
          <p:blipFill rotWithShape="1">
            <a:blip r:embed="rId3">
              <a:alphaModFix/>
            </a:blip>
            <a:srcRect/>
            <a:stretch/>
          </p:blipFill>
          <p:spPr>
            <a:xfrm>
              <a:off x="13312775" y="3710428"/>
              <a:ext cx="1828800" cy="1828800"/>
            </a:xfrm>
            <a:prstGeom prst="rect">
              <a:avLst/>
            </a:prstGeom>
            <a:noFill/>
            <a:ln>
              <a:noFill/>
            </a:ln>
          </p:spPr>
        </p:pic>
      </p:grpSp>
      <p:sp>
        <p:nvSpPr>
          <p:cNvPr id="85" name="Google Shape;85;p2"/>
          <p:cNvSpPr/>
          <p:nvPr/>
        </p:nvSpPr>
        <p:spPr>
          <a:xfrm>
            <a:off x="-22800" y="9632196"/>
            <a:ext cx="7795200" cy="436461"/>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252774" y="9329499"/>
            <a:ext cx="7106167" cy="5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dirty="0">
                <a:solidFill>
                  <a:srgbClr val="445E8A"/>
                </a:solidFill>
                <a:latin typeface="Tw Cen MT" panose="020B0602020104020603" pitchFamily="34" charset="0"/>
                <a:ea typeface="Twentieth Century"/>
                <a:cs typeface="Twentieth Century"/>
                <a:sym typeface="Twentieth Century"/>
              </a:rPr>
              <a:t>YOUR COUNTY ELECTIONS OFFICE	</a:t>
            </a:r>
            <a:r>
              <a:rPr lang="en-US" sz="1400" b="0" i="0" u="none" strike="noStrike" cap="none" dirty="0">
                <a:solidFill>
                  <a:schemeClr val="dk1"/>
                </a:solidFill>
                <a:latin typeface="Tw Cen MT" panose="020B0602020104020603" pitchFamily="34" charset="0"/>
                <a:ea typeface="Twentieth Century"/>
                <a:cs typeface="Twentieth Century"/>
                <a:sym typeface="Twentieth Century"/>
              </a:rPr>
              <a:t>		    	</a:t>
            </a:r>
            <a:br>
              <a:rPr lang="en-US" sz="1400" b="0" i="0" u="none" strike="noStrike" cap="none" dirty="0">
                <a:solidFill>
                  <a:schemeClr val="dk1"/>
                </a:solidFill>
                <a:latin typeface="Tw Cen MT" panose="020B0602020104020603" pitchFamily="34" charset="0"/>
                <a:ea typeface="Twentieth Century"/>
                <a:cs typeface="Twentieth Century"/>
                <a:sym typeface="Twentieth Century"/>
              </a:rPr>
            </a:br>
            <a:r>
              <a:rPr lang="en-US" sz="1400" b="0" i="1" u="none" strike="noStrike" cap="none" dirty="0">
                <a:solidFill>
                  <a:schemeClr val="lt1"/>
                </a:solidFill>
                <a:latin typeface="Tw Cen MT" panose="020B0602020104020603" pitchFamily="34" charset="0"/>
                <a:ea typeface="Twentieth Century"/>
                <a:cs typeface="Twentieth Century"/>
                <a:sym typeface="Twentieth Century"/>
              </a:rPr>
              <a:t>YOURCOUNTY.GOV</a:t>
            </a:r>
            <a:endParaRPr sz="1400" b="0" i="1"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87" name="Google Shape;87;p2"/>
          <p:cNvSpPr txBox="1"/>
          <p:nvPr/>
        </p:nvSpPr>
        <p:spPr>
          <a:xfrm>
            <a:off x="1296147" y="6581457"/>
            <a:ext cx="6126418" cy="2277186"/>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can I expect to see in the tabulation audit report? </a:t>
            </a:r>
            <a:endParaRPr sz="18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600"/>
              <a:buFont typeface="Arial"/>
              <a:buNone/>
            </a:pPr>
            <a:r>
              <a:rPr lang="en-US" sz="1300" b="0" i="0" u="none" strike="noStrike" cap="none" dirty="0">
                <a:solidFill>
                  <a:schemeClr val="dk1"/>
                </a:solidFill>
                <a:latin typeface="Cambria"/>
                <a:ea typeface="Cambria"/>
                <a:cs typeface="Cambria"/>
                <a:sym typeface="Cambria"/>
              </a:rPr>
              <a:t>A public-facing audit report will include:</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60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Date and timeline for the audit</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Who conducted the audit</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Methods used for conducting the audit</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Relevant regulations as well as the official decree announcing the contest to be audited</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Audit findings including the total ballots audited and the tabulated results</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Narrative detailing any discrepancies discovered including relevant context and an explanation</a:t>
            </a:r>
            <a:endParaRPr sz="1400" b="0" i="0" u="none" strike="noStrike" cap="none" dirty="0">
              <a:solidFill>
                <a:srgbClr val="000000"/>
              </a:solidFill>
              <a:latin typeface="Arial"/>
              <a:ea typeface="Arial"/>
              <a:cs typeface="Arial"/>
              <a:sym typeface="Arial"/>
            </a:endParaRPr>
          </a:p>
        </p:txBody>
      </p:sp>
      <p:sp>
        <p:nvSpPr>
          <p:cNvPr id="88" name="Google Shape;88;p2"/>
          <p:cNvSpPr txBox="1"/>
          <p:nvPr/>
        </p:nvSpPr>
        <p:spPr>
          <a:xfrm>
            <a:off x="1296147" y="4726184"/>
            <a:ext cx="6126300" cy="1677600"/>
          </a:xfrm>
          <a:prstGeom prst="rect">
            <a:avLst/>
          </a:prstGeom>
          <a:noFill/>
          <a:ln>
            <a:noFill/>
          </a:ln>
        </p:spPr>
        <p:txBody>
          <a:bodyPr spcFirstLastPara="1" wrap="square" lIns="91425" tIns="45700" rIns="91425" bIns="45700" anchor="t" anchorCtr="0">
            <a:spAutoFit/>
          </a:bodyPr>
          <a:lstStyle/>
          <a:p>
            <a:pPr marL="0" marR="0" lvl="0" indent="0" algn="l" rtl="0">
              <a:lnSpc>
                <a:spcPct val="111111"/>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else happens during the tabulation audit? </a:t>
            </a:r>
            <a:endParaRPr sz="20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600"/>
              <a:buFont typeface="Arial"/>
              <a:buNone/>
            </a:pPr>
            <a:r>
              <a:rPr lang="en-US" sz="1300" b="0" i="0" u="none" strike="noStrike" cap="none" dirty="0">
                <a:solidFill>
                  <a:schemeClr val="dk1"/>
                </a:solidFill>
                <a:latin typeface="Cambria"/>
                <a:ea typeface="Cambria"/>
                <a:cs typeface="Cambria"/>
                <a:sym typeface="Cambria"/>
              </a:rPr>
              <a:t>Several related processes </a:t>
            </a:r>
            <a:r>
              <a:rPr lang="en-US" sz="1300" dirty="0">
                <a:solidFill>
                  <a:schemeClr val="dk1"/>
                </a:solidFill>
                <a:latin typeface="Cambria"/>
                <a:ea typeface="Cambria"/>
                <a:cs typeface="Cambria"/>
                <a:sym typeface="Cambria"/>
              </a:rPr>
              <a:t>take</a:t>
            </a:r>
            <a:r>
              <a:rPr lang="en-US" sz="1300" b="0" i="0" u="none" strike="noStrike" cap="none" dirty="0">
                <a:solidFill>
                  <a:schemeClr val="dk1"/>
                </a:solidFill>
                <a:latin typeface="Cambria"/>
                <a:ea typeface="Cambria"/>
                <a:cs typeface="Cambria"/>
                <a:sym typeface="Cambria"/>
              </a:rPr>
              <a:t> place during the audit that maintain the integrity of the ballots.</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60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Staff retrieve ballot containers and complete chain of custody seal logs when they open and close the containers.</a:t>
            </a:r>
            <a:endParaRPr sz="1400" b="0" i="0" u="none" strike="noStrike" cap="none" dirty="0">
              <a:solidFill>
                <a:srgbClr val="000000"/>
              </a:solidFill>
              <a:latin typeface="Arial"/>
              <a:ea typeface="Arial"/>
              <a:cs typeface="Arial"/>
              <a:sym typeface="Arial"/>
            </a:endParaRPr>
          </a:p>
          <a:p>
            <a:pPr marL="457200" marR="0" lvl="0" indent="-301625" algn="l" rtl="0">
              <a:lnSpc>
                <a:spcPct val="100000"/>
              </a:lnSpc>
              <a:spcBef>
                <a:spcPts val="0"/>
              </a:spcBef>
              <a:spcAft>
                <a:spcPts val="0"/>
              </a:spcAft>
              <a:buClr>
                <a:schemeClr val="dk1"/>
              </a:buClr>
              <a:buSzPts val="1150"/>
              <a:buFont typeface="Montserrat"/>
              <a:buChar char="●"/>
            </a:pPr>
            <a:r>
              <a:rPr lang="en-US" sz="1300" b="0" i="0" u="none" strike="noStrike" cap="none" dirty="0">
                <a:solidFill>
                  <a:schemeClr val="dk1"/>
                </a:solidFill>
                <a:latin typeface="Cambria"/>
                <a:ea typeface="Cambria"/>
                <a:cs typeface="Cambria"/>
                <a:sym typeface="Cambria"/>
              </a:rPr>
              <a:t>Auditors prepare signing documents used to verify and inform the state election official that they completed the audit. </a:t>
            </a:r>
            <a:endParaRPr sz="1300" b="0" i="0" u="none" strike="noStrike" cap="none" dirty="0">
              <a:solidFill>
                <a:srgbClr val="000000"/>
              </a:solidFill>
              <a:latin typeface="Cambria"/>
              <a:ea typeface="Cambria"/>
              <a:cs typeface="Cambria"/>
              <a:sym typeface="Cambria"/>
            </a:endParaRPr>
          </a:p>
        </p:txBody>
      </p:sp>
      <p:sp>
        <p:nvSpPr>
          <p:cNvPr id="89" name="Google Shape;89;p2"/>
          <p:cNvSpPr txBox="1"/>
          <p:nvPr/>
        </p:nvSpPr>
        <p:spPr>
          <a:xfrm>
            <a:off x="1296147" y="2696779"/>
            <a:ext cx="61029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What happens if an error or discrepancy is discovered during the tabulation audit?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300" b="0" i="0" u="none" strike="noStrike" cap="none" dirty="0">
                <a:solidFill>
                  <a:schemeClr val="dk1"/>
                </a:solidFill>
                <a:latin typeface="Cambria"/>
                <a:ea typeface="Cambria"/>
                <a:cs typeface="Cambria"/>
                <a:sym typeface="Cambria"/>
              </a:rPr>
              <a:t>Any discrepancy between the auditor’s review and the results report from the voting system should be researched and explained. Often, discrepancies are due to voter intent, where a ballot with a poorly marked oval was adjudicated one way during the election and a different way during the audit. If a jurisdiction identifies discrepancies in its audit report, the state may direct the county to conduct additional audit rounds, a full hand count or other actions. </a:t>
            </a:r>
            <a:endParaRPr sz="13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0" name="Google Shape;90;p2"/>
          <p:cNvGrpSpPr/>
          <p:nvPr/>
        </p:nvGrpSpPr>
        <p:grpSpPr>
          <a:xfrm>
            <a:off x="163955" y="2628724"/>
            <a:ext cx="1097280" cy="1097280"/>
            <a:chOff x="-2068456" y="5352734"/>
            <a:chExt cx="932688" cy="932688"/>
          </a:xfrm>
        </p:grpSpPr>
        <p:sp>
          <p:nvSpPr>
            <p:cNvPr id="91" name="Google Shape;91;p2"/>
            <p:cNvSpPr/>
            <p:nvPr/>
          </p:nvSpPr>
          <p:spPr>
            <a:xfrm>
              <a:off x="-2007496" y="5440680"/>
              <a:ext cx="767510" cy="79902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 name="Google Shape;92;p2" descr="A black and white diagram&#10;&#10;Description automatically generated"/>
            <p:cNvPicPr preferRelativeResize="0"/>
            <p:nvPr/>
          </p:nvPicPr>
          <p:blipFill rotWithShape="1">
            <a:blip r:embed="rId4">
              <a:alphaModFix/>
            </a:blip>
            <a:srcRect/>
            <a:stretch/>
          </p:blipFill>
          <p:spPr>
            <a:xfrm>
              <a:off x="-2068456" y="5352734"/>
              <a:ext cx="932688" cy="932688"/>
            </a:xfrm>
            <a:prstGeom prst="rect">
              <a:avLst/>
            </a:prstGeom>
            <a:noFill/>
            <a:ln>
              <a:noFill/>
            </a:ln>
          </p:spPr>
        </p:pic>
      </p:grpSp>
      <p:grpSp>
        <p:nvGrpSpPr>
          <p:cNvPr id="2" name="Group 1">
            <a:extLst>
              <a:ext uri="{FF2B5EF4-FFF2-40B4-BE49-F238E27FC236}">
                <a16:creationId xmlns:a16="http://schemas.microsoft.com/office/drawing/2014/main" id="{9EDC9E99-D4B6-6111-2B02-2200A5D5AF6D}"/>
              </a:ext>
            </a:extLst>
          </p:cNvPr>
          <p:cNvGrpSpPr/>
          <p:nvPr/>
        </p:nvGrpSpPr>
        <p:grpSpPr>
          <a:xfrm>
            <a:off x="93803" y="451200"/>
            <a:ext cx="1186691" cy="1186691"/>
            <a:chOff x="-1930512" y="841454"/>
            <a:chExt cx="1186691" cy="1186691"/>
          </a:xfrm>
        </p:grpSpPr>
        <p:sp>
          <p:nvSpPr>
            <p:cNvPr id="93" name="Google Shape;93;p2"/>
            <p:cNvSpPr/>
            <p:nvPr/>
          </p:nvSpPr>
          <p:spPr>
            <a:xfrm>
              <a:off x="-1795752" y="1015811"/>
              <a:ext cx="917172" cy="980802"/>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4" name="Google Shape;94;p2" descr="A black and white icon of a stack of papers&#10;&#10;Description automatically generated"/>
            <p:cNvPicPr preferRelativeResize="0"/>
            <p:nvPr/>
          </p:nvPicPr>
          <p:blipFill rotWithShape="1">
            <a:blip r:embed="rId5">
              <a:alphaModFix/>
            </a:blip>
            <a:srcRect/>
            <a:stretch/>
          </p:blipFill>
          <p:spPr>
            <a:xfrm>
              <a:off x="-1930512" y="841454"/>
              <a:ext cx="1186691" cy="1186691"/>
            </a:xfrm>
            <a:prstGeom prst="rect">
              <a:avLst/>
            </a:prstGeom>
            <a:noFill/>
            <a:ln>
              <a:noFill/>
            </a:ln>
          </p:spPr>
        </p:pic>
      </p:grpSp>
      <p:sp>
        <p:nvSpPr>
          <p:cNvPr id="95" name="Google Shape;95;p2"/>
          <p:cNvSpPr/>
          <p:nvPr/>
        </p:nvSpPr>
        <p:spPr>
          <a:xfrm>
            <a:off x="166422" y="4975364"/>
            <a:ext cx="1054538" cy="1054539"/>
          </a:xfrm>
          <a:prstGeom prst="rect">
            <a:avLst/>
          </a:prstGeom>
          <a:solidFill>
            <a:srgbClr val="E24E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6" name="Google Shape;96;p2"/>
          <p:cNvPicPr preferRelativeResize="0"/>
          <p:nvPr/>
        </p:nvPicPr>
        <p:blipFill rotWithShape="1">
          <a:blip r:embed="rId6">
            <a:alphaModFix/>
          </a:blip>
          <a:srcRect/>
          <a:stretch/>
        </p:blipFill>
        <p:spPr>
          <a:xfrm>
            <a:off x="94547" y="4891372"/>
            <a:ext cx="1186691" cy="1186691"/>
          </a:xfrm>
          <a:prstGeom prst="rect">
            <a:avLst/>
          </a:prstGeom>
          <a:noFill/>
          <a:ln>
            <a:noFill/>
          </a:ln>
        </p:spPr>
      </p:pic>
      <p:sp>
        <p:nvSpPr>
          <p:cNvPr id="68" name="Google Shape;68;p1"/>
          <p:cNvSpPr txBox="1"/>
          <p:nvPr/>
        </p:nvSpPr>
        <p:spPr>
          <a:xfrm>
            <a:off x="1196584" y="661158"/>
            <a:ext cx="6075938"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Clr>
                <a:schemeClr val="dk1"/>
              </a:buClr>
              <a:buSzPts val="1100"/>
              <a:buFont typeface="Arial"/>
              <a:buNone/>
            </a:pPr>
            <a:r>
              <a:rPr lang="en-US" sz="1800" b="1" i="0" u="none" strike="noStrike" cap="none" dirty="0">
                <a:solidFill>
                  <a:srgbClr val="E24E39"/>
                </a:solidFill>
                <a:latin typeface="Tw Cen MT" panose="020B0602020104020603" pitchFamily="34" charset="0"/>
                <a:ea typeface="Twentieth Century"/>
                <a:cs typeface="Twentieth Century"/>
                <a:sym typeface="Twentieth Century"/>
              </a:rPr>
              <a:t>How is a tabulation audit conducted? </a:t>
            </a:r>
            <a:br>
              <a:rPr lang="en-US" sz="18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300" dirty="0">
                <a:solidFill>
                  <a:schemeClr val="dk1"/>
                </a:solidFill>
                <a:latin typeface="Cambria"/>
                <a:ea typeface="Cambria"/>
                <a:cs typeface="Twentieth Century"/>
                <a:sym typeface="Cambria"/>
              </a:rPr>
              <a:t>In many cases, a</a:t>
            </a:r>
            <a:r>
              <a:rPr lang="en-US" sz="1300" b="0" i="0" u="none" strike="noStrike" cap="none" dirty="0">
                <a:solidFill>
                  <a:schemeClr val="dk1"/>
                </a:solidFill>
                <a:latin typeface="Cambria"/>
                <a:ea typeface="Cambria"/>
                <a:cs typeface="Cambria"/>
                <a:sym typeface="Cambria"/>
              </a:rPr>
              <a:t>uditors or audit boards:</a:t>
            </a:r>
            <a:endParaRPr lang="en-US" sz="1300" dirty="0">
              <a:solidFill>
                <a:schemeClr val="dk1"/>
              </a:solidFill>
              <a:latin typeface="Cambria"/>
              <a:ea typeface="Cambria"/>
              <a:cs typeface="Cambria"/>
              <a:sym typeface="Cambria"/>
            </a:endParaRPr>
          </a:p>
          <a:p>
            <a:pPr marL="342900" marR="0" lvl="0" indent="-342900" algn="l" rtl="0">
              <a:lnSpc>
                <a:spcPct val="100000"/>
              </a:lnSpc>
              <a:spcBef>
                <a:spcPts val="0"/>
              </a:spcBef>
              <a:buClr>
                <a:schemeClr val="dk1"/>
              </a:buClr>
              <a:buSzPts val="1100"/>
              <a:buFont typeface="+mj-lt"/>
              <a:buAutoNum type="arabicPeriod"/>
            </a:pPr>
            <a:r>
              <a:rPr lang="en-US" sz="1300" b="0" i="0" u="none" strike="noStrike" cap="none" dirty="0">
                <a:solidFill>
                  <a:schemeClr val="dk1"/>
                </a:solidFill>
                <a:latin typeface="Cambria"/>
                <a:ea typeface="Cambria"/>
                <a:cs typeface="Cambria"/>
                <a:sym typeface="Cambria"/>
              </a:rPr>
              <a:t>Select a random sample of voted ballots.</a:t>
            </a:r>
            <a:endParaRPr lang="en-US" sz="1300" dirty="0">
              <a:solidFill>
                <a:schemeClr val="dk1"/>
              </a:solidFill>
              <a:latin typeface="Cambria"/>
              <a:ea typeface="Cambria"/>
              <a:cs typeface="Cambria"/>
              <a:sym typeface="Cambria"/>
            </a:endParaRPr>
          </a:p>
          <a:p>
            <a:pPr marL="342900" marR="0" lvl="0" indent="-342900" algn="l" rtl="0">
              <a:lnSpc>
                <a:spcPct val="100000"/>
              </a:lnSpc>
              <a:spcBef>
                <a:spcPts val="0"/>
              </a:spcBef>
              <a:buClr>
                <a:schemeClr val="dk1"/>
              </a:buClr>
              <a:buSzPts val="1100"/>
              <a:buFont typeface="+mj-lt"/>
              <a:buAutoNum type="arabicPeriod"/>
            </a:pPr>
            <a:r>
              <a:rPr lang="en-US" sz="1300" b="0" i="0" u="none" strike="noStrike" cap="none" dirty="0">
                <a:solidFill>
                  <a:schemeClr val="dk1"/>
                </a:solidFill>
                <a:latin typeface="Cambria"/>
                <a:ea typeface="Cambria"/>
                <a:cs typeface="Cambria"/>
                <a:sym typeface="Cambria"/>
              </a:rPr>
              <a:t>Examine each selected ballot and hand tally one or more contests.</a:t>
            </a:r>
            <a:endParaRPr lang="en-US" sz="1300" dirty="0">
              <a:solidFill>
                <a:schemeClr val="dk1"/>
              </a:solidFill>
              <a:latin typeface="Cambria"/>
              <a:ea typeface="Cambria"/>
              <a:cs typeface="Cambria"/>
              <a:sym typeface="Cambria"/>
            </a:endParaRPr>
          </a:p>
          <a:p>
            <a:pPr marL="342900" marR="0" lvl="0" indent="-342900" algn="l" rtl="0">
              <a:lnSpc>
                <a:spcPct val="100000"/>
              </a:lnSpc>
              <a:spcBef>
                <a:spcPts val="0"/>
              </a:spcBef>
              <a:buClr>
                <a:schemeClr val="dk1"/>
              </a:buClr>
              <a:buSzPts val="1100"/>
              <a:buFont typeface="+mj-lt"/>
              <a:buAutoNum type="arabicPeriod"/>
            </a:pPr>
            <a:r>
              <a:rPr lang="en-US" sz="1300" b="0" i="0" u="none" strike="noStrike" cap="none" dirty="0">
                <a:solidFill>
                  <a:schemeClr val="dk1"/>
                </a:solidFill>
                <a:latin typeface="Cambria"/>
                <a:ea typeface="Cambria"/>
                <a:cs typeface="Cambria"/>
                <a:sym typeface="Cambria"/>
              </a:rPr>
              <a:t>Determine voter intent, such as marks outside the target area, often an oval, and write-in votes.</a:t>
            </a:r>
            <a:endParaRPr lang="en-US" sz="1300" dirty="0">
              <a:solidFill>
                <a:schemeClr val="dk1"/>
              </a:solidFill>
              <a:latin typeface="Cambria"/>
              <a:ea typeface="Cambria"/>
              <a:cs typeface="Cambria"/>
              <a:sym typeface="Cambria"/>
            </a:endParaRPr>
          </a:p>
          <a:p>
            <a:pPr marL="342900" marR="0" lvl="0" indent="-342900" algn="l" rtl="0">
              <a:lnSpc>
                <a:spcPct val="100000"/>
              </a:lnSpc>
              <a:spcBef>
                <a:spcPts val="0"/>
              </a:spcBef>
              <a:buClr>
                <a:schemeClr val="dk1"/>
              </a:buClr>
              <a:buSzPts val="1100"/>
              <a:buFont typeface="+mj-lt"/>
              <a:buAutoNum type="arabicPeriod"/>
            </a:pPr>
            <a:r>
              <a:rPr lang="en-US" sz="1300" b="0" i="0" u="none" strike="noStrike" cap="none" dirty="0">
                <a:solidFill>
                  <a:schemeClr val="dk1"/>
                </a:solidFill>
                <a:latin typeface="Cambria"/>
                <a:ea typeface="Cambria"/>
                <a:cs typeface="Cambria"/>
                <a:sym typeface="Cambria"/>
              </a:rPr>
              <a:t>Compare the hand tally to the results from the voting system, either by ballot or batch.</a:t>
            </a:r>
            <a:endParaRPr sz="1300" b="0" i="0" u="none" strike="noStrike" cap="none" dirty="0">
              <a:solidFill>
                <a:schemeClr val="dk1"/>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ObserverResources">
      <a:dk1>
        <a:srgbClr val="000000"/>
      </a:dk1>
      <a:lt1>
        <a:srgbClr val="FFFFFF"/>
      </a:lt1>
      <a:dk2>
        <a:srgbClr val="039094"/>
      </a:dk2>
      <a:lt2>
        <a:srgbClr val="039094"/>
      </a:lt2>
      <a:accent1>
        <a:srgbClr val="E69424"/>
      </a:accent1>
      <a:accent2>
        <a:srgbClr val="212121"/>
      </a:accent2>
      <a:accent3>
        <a:srgbClr val="0097A7"/>
      </a:accent3>
      <a:accent4>
        <a:srgbClr val="039094"/>
      </a:accent4>
      <a:accent5>
        <a:srgbClr val="E69424"/>
      </a:accent5>
      <a:accent6>
        <a:srgbClr val="0097A7"/>
      </a:accent6>
      <a:hlink>
        <a:srgbClr val="0097A7"/>
      </a:hlink>
      <a:folHlink>
        <a:srgbClr val="E694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Custom</PresentationFormat>
  <Paragraphs>28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IBM Plex Sans</vt:lpstr>
      <vt:lpstr>Montserrat</vt:lpstr>
      <vt:lpstr>Arial</vt:lpstr>
      <vt:lpstr>Cambria</vt:lpstr>
      <vt:lpstr>Tw Cen MT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2024-09-24T17:28:15Z</dcterms:modified>
</cp:coreProperties>
</file>