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59" r:id="rId1"/>
  </p:sldMasterIdLst>
  <p:notesMasterIdLst>
    <p:notesMasterId r:id="rId21"/>
  </p:notesMasterIdLst>
  <p:sldIdLst>
    <p:sldId id="273" r:id="rId2"/>
    <p:sldId id="274" r:id="rId3"/>
    <p:sldId id="256" r:id="rId4"/>
    <p:sldId id="258" r:id="rId5"/>
    <p:sldId id="257" r:id="rId6"/>
    <p:sldId id="261" r:id="rId7"/>
    <p:sldId id="263" r:id="rId8"/>
    <p:sldId id="259" r:id="rId9"/>
    <p:sldId id="262" r:id="rId10"/>
    <p:sldId id="260" r:id="rId11"/>
    <p:sldId id="264" r:id="rId12"/>
    <p:sldId id="265" r:id="rId13"/>
    <p:sldId id="266" r:id="rId14"/>
    <p:sldId id="267" r:id="rId15"/>
    <p:sldId id="268" r:id="rId16"/>
    <p:sldId id="269" r:id="rId17"/>
    <p:sldId id="271" r:id="rId18"/>
    <p:sldId id="270" r:id="rId19"/>
    <p:sldId id="272"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D6"/>
    <a:srgbClr val="EA7F70"/>
    <a:srgbClr val="2E4355"/>
    <a:srgbClr val="E24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55" autoAdjust="0"/>
  </p:normalViewPr>
  <p:slideViewPr>
    <p:cSldViewPr snapToGrid="0">
      <p:cViewPr>
        <p:scale>
          <a:sx n="36" d="100"/>
          <a:sy n="36" d="100"/>
        </p:scale>
        <p:origin x="2048" y="5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 sz="1100" dirty="0">
                <a:solidFill>
                  <a:schemeClr val="dk1"/>
                </a:solidFill>
                <a:latin typeface="Cambria" panose="02040503050406030204" pitchFamily="18" charset="0"/>
                <a:ea typeface="Montserrat Medium"/>
                <a:cs typeface="Montserrat Medium"/>
                <a:sym typeface="Montserrat Medium"/>
              </a:rPr>
              <a:t>A</a:t>
            </a:r>
            <a:r>
              <a:rPr lang="en-US" sz="1100" dirty="0">
                <a:solidFill>
                  <a:schemeClr val="dk1"/>
                </a:solidFill>
                <a:latin typeface="Cambria" panose="02040503050406030204" pitchFamily="18" charset="0"/>
                <a:ea typeface="Montserrat Medium"/>
                <a:cs typeface="Montserrat Medium"/>
                <a:sym typeface="Montserrat Medium"/>
              </a:rPr>
              <a:t>f</a:t>
            </a:r>
            <a:r>
              <a:rPr lang="en" sz="1100" dirty="0">
                <a:solidFill>
                  <a:schemeClr val="dk1"/>
                </a:solidFill>
                <a:latin typeface="Cambria" panose="02040503050406030204" pitchFamily="18" charset="0"/>
                <a:ea typeface="Montserrat Medium"/>
                <a:cs typeface="Montserrat Medium"/>
                <a:sym typeface="Montserrat Medium"/>
              </a:rPr>
              <a:t>ter the unofficial election results are made public, the audit team uploads two spreadsheet files into the audit software: the ballot manifest spreadsheet and the cast vote record spreadsheet, which has a record of how the tabulation machine counted each ballot and the choices made on each ballot. </a:t>
            </a:r>
            <a:endParaRPr lang="en-US" dirty="0"/>
          </a:p>
        </p:txBody>
      </p:sp>
    </p:spTree>
    <p:extLst>
      <p:ext uri="{BB962C8B-B14F-4D97-AF65-F5344CB8AC3E}">
        <p14:creationId xmlns:p14="http://schemas.microsoft.com/office/powerpoint/2010/main" val="1215539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spcBef>
                <a:spcPts val="0"/>
              </a:spcBef>
              <a:spcAft>
                <a:spcPts val="1200"/>
              </a:spcAft>
              <a:buNone/>
            </a:pPr>
            <a:r>
              <a:rPr lang="en-US" sz="1100" dirty="0">
                <a:solidFill>
                  <a:schemeClr val="dk1"/>
                </a:solidFill>
                <a:latin typeface="Cambria" panose="02040503050406030204" pitchFamily="18" charset="0"/>
                <a:ea typeface="Montserrat Medium"/>
                <a:cs typeface="Montserrat Medium"/>
                <a:sym typeface="Montserrat Medium"/>
              </a:rPr>
              <a:t>In Step 3,</a:t>
            </a:r>
            <a:r>
              <a:rPr lang="en-US" sz="1100" b="0" i="0" u="none" strike="noStrike" dirty="0">
                <a:solidFill>
                  <a:srgbClr val="000000"/>
                </a:solidFill>
                <a:effectLst/>
                <a:latin typeface="Bitter" pitchFamily="2" charset="0"/>
              </a:rPr>
              <a:t> to identify ballots for the audit, the secretary of state rolls 20 10-sided dice to create a random 20-digit “seed” or number. </a:t>
            </a:r>
          </a:p>
          <a:p>
            <a:pPr marL="158750" indent="0" rtl="0">
              <a:spcBef>
                <a:spcPts val="0"/>
              </a:spcBef>
              <a:spcAft>
                <a:spcPts val="1200"/>
              </a:spcAft>
              <a:buNone/>
            </a:pPr>
            <a:r>
              <a:rPr lang="en-US" sz="1100" b="0" i="0" u="none" strike="noStrike" dirty="0">
                <a:solidFill>
                  <a:srgbClr val="000000"/>
                </a:solidFill>
                <a:effectLst/>
                <a:latin typeface="Bitter" pitchFamily="2" charset="0"/>
              </a:rPr>
              <a:t>This number </a:t>
            </a:r>
            <a:r>
              <a:rPr lang="en-US" sz="1800" dirty="0"/>
              <a:t>serves as the starting point of a random sequence of numbers generated by the computer. Once those numbers are generated, the audit software matches them with the ballot identifier numbers. These are the ballots selected for audit. </a:t>
            </a:r>
            <a:endParaRPr lang="en-US" dirty="0"/>
          </a:p>
        </p:txBody>
      </p:sp>
    </p:spTree>
    <p:extLst>
      <p:ext uri="{BB962C8B-B14F-4D97-AF65-F5344CB8AC3E}">
        <p14:creationId xmlns:p14="http://schemas.microsoft.com/office/powerpoint/2010/main" val="2294942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spcBef>
                <a:spcPts val="0"/>
              </a:spcBef>
              <a:spcAft>
                <a:spcPts val="1200"/>
              </a:spcAft>
              <a:buNone/>
            </a:pPr>
            <a:r>
              <a:rPr lang="en-US" sz="1100" dirty="0">
                <a:solidFill>
                  <a:schemeClr val="dk1"/>
                </a:solidFill>
                <a:latin typeface="Cambria" panose="02040503050406030204" pitchFamily="18" charset="0"/>
                <a:ea typeface="Montserrat Medium"/>
                <a:cs typeface="Montserrat Medium"/>
                <a:sym typeface="Montserrat Medium"/>
              </a:rPr>
              <a:t>In Step 4, audit team members pull the selected ballots from storage. </a:t>
            </a:r>
            <a:r>
              <a:rPr lang="en-US" sz="1100" b="0" i="0" u="none" strike="noStrike" dirty="0">
                <a:solidFill>
                  <a:srgbClr val="000000"/>
                </a:solidFill>
                <a:effectLst/>
                <a:latin typeface="Bitter" pitchFamily="2" charset="0"/>
              </a:rPr>
              <a:t>The identifier numbers are not connected to any voter information, which</a:t>
            </a:r>
            <a:r>
              <a:rPr lang="en-US" sz="800" b="0" i="0" u="none" strike="noStrike" dirty="0">
                <a:solidFill>
                  <a:srgbClr val="000000"/>
                </a:solidFill>
                <a:effectLst/>
                <a:latin typeface="Bitter" pitchFamily="2" charset="0"/>
              </a:rPr>
              <a:t> preservers ballot secrecy.</a:t>
            </a:r>
            <a:endParaRPr lang="en-US" dirty="0"/>
          </a:p>
          <a:p>
            <a:pPr marL="158750" indent="0">
              <a:buNone/>
            </a:pPr>
            <a:endParaRPr lang="en-US" dirty="0"/>
          </a:p>
        </p:txBody>
      </p:sp>
    </p:spTree>
    <p:extLst>
      <p:ext uri="{BB962C8B-B14F-4D97-AF65-F5344CB8AC3E}">
        <p14:creationId xmlns:p14="http://schemas.microsoft.com/office/powerpoint/2010/main" val="1956685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Step 5 is a quality assurance step. We don’t start reviewing ballots until we confirm we have correctly selected the ballots identified at random by the software using the 20-digit seed.</a:t>
            </a:r>
            <a:endParaRPr lang="en-US" dirty="0"/>
          </a:p>
        </p:txBody>
      </p:sp>
    </p:spTree>
    <p:extLst>
      <p:ext uri="{BB962C8B-B14F-4D97-AF65-F5344CB8AC3E}">
        <p14:creationId xmlns:p14="http://schemas.microsoft.com/office/powerpoint/2010/main" val="2820439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Step 6 is when we start examining ballots. We look at each one and enter </a:t>
            </a:r>
            <a:r>
              <a:rPr lang="en-US" sz="1100" b="0" i="0" u="none" strike="noStrike" dirty="0">
                <a:solidFill>
                  <a:srgbClr val="000000"/>
                </a:solidFill>
                <a:effectLst/>
                <a:latin typeface="Bitter" pitchFamily="2" charset="0"/>
              </a:rPr>
              <a:t>the choices marked on each selected ballot exactly as they appear </a:t>
            </a:r>
            <a:r>
              <a:rPr lang="en-US" sz="1100" dirty="0">
                <a:solidFill>
                  <a:schemeClr val="dk1"/>
                </a:solidFill>
                <a:latin typeface="Cambria" panose="02040503050406030204" pitchFamily="18" charset="0"/>
                <a:ea typeface="Montserrat Medium"/>
                <a:cs typeface="Montserrat Medium"/>
                <a:sym typeface="Montserrat Medium"/>
              </a:rPr>
              <a:t>into the audit software. </a:t>
            </a:r>
            <a:endParaRPr lang="en-US" dirty="0"/>
          </a:p>
        </p:txBody>
      </p:sp>
    </p:spTree>
    <p:extLst>
      <p:ext uri="{BB962C8B-B14F-4D97-AF65-F5344CB8AC3E}">
        <p14:creationId xmlns:p14="http://schemas.microsoft.com/office/powerpoint/2010/main" val="807632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dirty="0">
                <a:solidFill>
                  <a:schemeClr val="dk1"/>
                </a:solidFill>
                <a:latin typeface="Cambria" panose="02040503050406030204" pitchFamily="18" charset="0"/>
                <a:ea typeface="Montserrat Medium"/>
                <a:cs typeface="Montserrat Medium"/>
                <a:sym typeface="Montserrat Medium"/>
              </a:rPr>
              <a:t>Step 7 is the final step. This is when the audit software compares the votes entered by the audit team directly from the ballots with the votes recorded for those same ballots on the Cast Vote Record spreadsheet, which is produced by the tabulator machine when polls close. If there are any difference, the audit team investigates further and may examine more ballots to ensure accuracy. If there are no differences, the audit concludes, and the election results are ready to be certified or made official.</a:t>
            </a:r>
            <a:endParaRPr lang="en-US" dirty="0"/>
          </a:p>
        </p:txBody>
      </p:sp>
    </p:spTree>
    <p:extLst>
      <p:ext uri="{BB962C8B-B14F-4D97-AF65-F5344CB8AC3E}">
        <p14:creationId xmlns:p14="http://schemas.microsoft.com/office/powerpoint/2010/main" val="2244402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This was a successful audit on all levels, but particularly because we used bipartisan teams to conduct the audit, ensured that ballots were secure before, during and after the audit, and used a highly random method to select ballots for the audit. </a:t>
            </a:r>
          </a:p>
        </p:txBody>
      </p:sp>
    </p:spTree>
    <p:extLst>
      <p:ext uri="{BB962C8B-B14F-4D97-AF65-F5344CB8AC3E}">
        <p14:creationId xmlns:p14="http://schemas.microsoft.com/office/powerpoint/2010/main" val="3407365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With that, I can take questions.</a:t>
            </a:r>
          </a:p>
        </p:txBody>
      </p:sp>
    </p:spTree>
    <p:extLst>
      <p:ext uri="{BB962C8B-B14F-4D97-AF65-F5344CB8AC3E}">
        <p14:creationId xmlns:p14="http://schemas.microsoft.com/office/powerpoint/2010/main" val="138206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0" dirty="0"/>
              <a:t>So, </a:t>
            </a:r>
            <a:r>
              <a:rPr lang="en-US" sz="1100" b="0" dirty="0">
                <a:latin typeface="Tw Cen MT" panose="020B0602020104020603" pitchFamily="34" charset="0"/>
              </a:rPr>
              <a:t>what is a risk-limiting audit?</a:t>
            </a:r>
            <a:endParaRPr lang="en-US" b="0" dirty="0"/>
          </a:p>
        </p:txBody>
      </p:sp>
    </p:spTree>
    <p:extLst>
      <p:ext uri="{BB962C8B-B14F-4D97-AF65-F5344CB8AC3E}">
        <p14:creationId xmlns:p14="http://schemas.microsoft.com/office/powerpoint/2010/main" val="3401980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dirty="0">
                <a:solidFill>
                  <a:schemeClr val="lt1"/>
                </a:solidFill>
                <a:latin typeface="Cambria" panose="02040503050406030204" pitchFamily="18" charset="0"/>
                <a:ea typeface="Cambria" panose="02040503050406030204" pitchFamily="18" charset="0"/>
              </a:rPr>
              <a:t>It’s a post-election audit where a random sample of voted ballots is manually reviewed to verify that the reported election results are correct. Jurisdictions conduct risk-limiting audits or RLAs because they reduce the risk of confirming the wrong winner. So, what is a risk limit? A risk limit is </a:t>
            </a:r>
            <a:r>
              <a:rPr lang="en-US" sz="1100" b="0" i="0" dirty="0">
                <a:solidFill>
                  <a:schemeClr val="dk1"/>
                </a:solidFill>
                <a:latin typeface="Cambria" panose="02040503050406030204" pitchFamily="18" charset="0"/>
                <a:ea typeface="Cambria" panose="02040503050406030204" pitchFamily="18" charset="0"/>
                <a:sym typeface="Bitter Medium"/>
              </a:rPr>
              <a:t>t</a:t>
            </a:r>
            <a:r>
              <a:rPr lang="en-US" sz="1100" dirty="0">
                <a:solidFill>
                  <a:schemeClr val="dk1"/>
                </a:solidFill>
                <a:latin typeface="Cambria" panose="02040503050406030204" pitchFamily="18" charset="0"/>
                <a:ea typeface="Bitter Medium"/>
                <a:cs typeface="Bitter Medium"/>
                <a:sym typeface="Bitter Medium"/>
              </a:rPr>
              <a:t>he highest chance that the audit might miss an incorrect outcome if there is one. For example, a 5% risk limit means that in </a:t>
            </a:r>
            <a:r>
              <a:rPr lang="en-US" sz="1100" i="1" dirty="0">
                <a:solidFill>
                  <a:schemeClr val="dk1"/>
                </a:solidFill>
                <a:latin typeface="Cambria" panose="02040503050406030204" pitchFamily="18" charset="0"/>
                <a:ea typeface="Bitter Medium"/>
                <a:cs typeface="Bitter Medium"/>
                <a:sym typeface="Bitter Medium"/>
              </a:rPr>
              <a:t>at least </a:t>
            </a:r>
            <a:r>
              <a:rPr lang="en-US" sz="1100" dirty="0">
                <a:solidFill>
                  <a:schemeClr val="dk1"/>
                </a:solidFill>
                <a:latin typeface="Cambria" panose="02040503050406030204" pitchFamily="18" charset="0"/>
                <a:ea typeface="Bitter Medium"/>
                <a:cs typeface="Bitter Medium"/>
                <a:sym typeface="Bitter Medium"/>
              </a:rPr>
              <a:t>95% of cases, the RLA will catch any problem with the original results.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0" dirty="0">
              <a:solidFill>
                <a:schemeClr val="lt1"/>
              </a:solidFill>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4175004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0" dirty="0"/>
              <a:t>So, we know what an RLA is: Why do we do them</a:t>
            </a:r>
            <a:r>
              <a:rPr lang="en-US" sz="1100" b="0" dirty="0">
                <a:latin typeface="Tw Cen MT" panose="020B0602020104020603" pitchFamily="34" charset="0"/>
              </a:rPr>
              <a:t>?</a:t>
            </a:r>
            <a:endParaRPr lang="en-US" b="0" dirty="0"/>
          </a:p>
          <a:p>
            <a:endParaRPr lang="en-US" dirty="0"/>
          </a:p>
        </p:txBody>
      </p:sp>
    </p:spTree>
    <p:extLst>
      <p:ext uri="{BB962C8B-B14F-4D97-AF65-F5344CB8AC3E}">
        <p14:creationId xmlns:p14="http://schemas.microsoft.com/office/powerpoint/2010/main" val="2322460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We audit election results to ensure the tabulation equipment accurately counted votes and to verify the election results. [Your County] uses RLA or risk-limiting audits for two major reasons: they are effective and efficient. We randomly select and review enough ballots to show that the results are accurate.</a:t>
            </a:r>
          </a:p>
        </p:txBody>
      </p:sp>
    </p:spTree>
    <p:extLst>
      <p:ext uri="{BB962C8B-B14F-4D97-AF65-F5344CB8AC3E}">
        <p14:creationId xmlns:p14="http://schemas.microsoft.com/office/powerpoint/2010/main" val="3010696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Here are the basics. On November [#], [XX] days after the election, [##] bipartisan audit teams </a:t>
            </a:r>
            <a:r>
              <a:rPr lang="en-US" dirty="0">
                <a:solidFill>
                  <a:srgbClr val="EA7F70"/>
                </a:solidFill>
                <a:highlight>
                  <a:srgbClr val="FFFF00"/>
                </a:highlight>
              </a:rPr>
              <a:t>(or team members if that’s more accurate for your jurisdiction) came together at the [Your County Election Office] to conduct a post-election risk-limiting audit. </a:t>
            </a:r>
          </a:p>
        </p:txBody>
      </p:sp>
    </p:spTree>
    <p:extLst>
      <p:ext uri="{BB962C8B-B14F-4D97-AF65-F5344CB8AC3E}">
        <p14:creationId xmlns:p14="http://schemas.microsoft.com/office/powerpoint/2010/main" val="209286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800" b="0" i="0" u="none" strike="noStrike" dirty="0">
                <a:solidFill>
                  <a:srgbClr val="000000"/>
                </a:solidFill>
                <a:effectLst/>
                <a:latin typeface="Bitter" pitchFamily="2" charset="0"/>
              </a:rPr>
              <a:t>There were [##] contests on the [Your State] ballot in November, and the secretary of state selected one statewide contest for the audit: [Contest1]. [Your County] selected a countywide contest: [Contest2]. </a:t>
            </a:r>
          </a:p>
          <a:p>
            <a:pPr marL="158750" indent="0">
              <a:buNone/>
            </a:pPr>
            <a:endParaRPr lang="en-US" sz="1800" b="0" i="0" u="none" strike="noStrike" dirty="0">
              <a:solidFill>
                <a:srgbClr val="000000"/>
              </a:solidFill>
              <a:effectLst/>
              <a:latin typeface="Bitter" pitchFamily="2" charset="0"/>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800" b="0" i="0" u="none" strike="noStrike" dirty="0">
                <a:solidFill>
                  <a:srgbClr val="000000"/>
                </a:solidFill>
                <a:effectLst/>
                <a:latin typeface="Bitter" pitchFamily="2" charset="0"/>
              </a:rPr>
              <a:t>In an RLA, the number of ballots reviewed and checked by hand depends on the results of the election contests being audited. The closer the election results, the more ballots need to be checked. But first, the [secretary of state] set the risk limit for the audit. For this post-election audit, the [secretary of state] set a risk limit of [#%] – which translates to at least a [##%] confidence rate in the results.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800" b="0" i="0" u="none" strike="noStrike" dirty="0">
              <a:solidFill>
                <a:srgbClr val="000000"/>
              </a:solidFill>
              <a:effectLst/>
              <a:latin typeface="Bitter" pitchFamily="2" charset="0"/>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800" dirty="0"/>
              <a:t>To help put the risk-limit and number of ballots audited in perspective: A 1% risk limit often requires about twice as much counting as a 10% risk limit</a:t>
            </a:r>
            <a:r>
              <a:rPr lang="en-US" sz="1800" b="0" i="0" u="none" strike="noStrike" dirty="0">
                <a:solidFill>
                  <a:srgbClr val="000000"/>
                </a:solidFill>
                <a:effectLst/>
                <a:latin typeface="Bitter" pitchFamily="2" charset="0"/>
              </a:rPr>
              <a:t> since the confidence rate is higher for a 1% risk limit. And races decided by a wide margin typically require less counting than closer races to verify the result.</a:t>
            </a:r>
            <a:endParaRPr lang="en-US" sz="1800" dirty="0"/>
          </a:p>
          <a:p>
            <a:pPr marL="158750" indent="0">
              <a:buNone/>
            </a:pPr>
            <a:endParaRPr lang="en-US" sz="1800" b="0" i="0" u="none" strike="noStrike" dirty="0">
              <a:solidFill>
                <a:srgbClr val="000000"/>
              </a:solidFill>
              <a:effectLst/>
              <a:latin typeface="Bitter" pitchFamily="2" charset="0"/>
            </a:endParaRPr>
          </a:p>
          <a:p>
            <a:pPr marL="158750" indent="0" rtl="0">
              <a:spcBef>
                <a:spcPts val="0"/>
              </a:spcBef>
              <a:spcAft>
                <a:spcPts val="1200"/>
              </a:spcAft>
              <a:buNone/>
            </a:pPr>
            <a:r>
              <a:rPr lang="en-US" sz="1800" b="0" i="0" u="none" strike="noStrike" dirty="0">
                <a:solidFill>
                  <a:srgbClr val="000000"/>
                </a:solidFill>
                <a:effectLst/>
                <a:latin typeface="Bitter" pitchFamily="2" charset="0"/>
              </a:rPr>
              <a:t>For [Your County’s] post-election RLAs, specific ballots are selected and reviewed. </a:t>
            </a:r>
          </a:p>
          <a:p>
            <a:pPr marL="158750" indent="0" rtl="0">
              <a:spcBef>
                <a:spcPts val="0"/>
              </a:spcBef>
              <a:spcAft>
                <a:spcPts val="1200"/>
              </a:spcAft>
              <a:buNone/>
            </a:pPr>
            <a:r>
              <a:rPr lang="en-US" sz="1800" b="0" i="0" u="none" strike="noStrike" dirty="0">
                <a:solidFill>
                  <a:srgbClr val="000000"/>
                </a:solidFill>
                <a:effectLst/>
                <a:latin typeface="Bitter" pitchFamily="2" charset="0"/>
              </a:rPr>
              <a:t>The audit team looks at each ballot and uses audit software to record the choices marked on each selected ballot exactly as they appear. </a:t>
            </a:r>
          </a:p>
          <a:p>
            <a:pPr marL="158750" indent="0" rtl="0">
              <a:spcBef>
                <a:spcPts val="0"/>
              </a:spcBef>
              <a:spcAft>
                <a:spcPts val="1200"/>
              </a:spcAft>
              <a:buNone/>
            </a:pPr>
            <a:endParaRPr lang="en-US" sz="1800" b="0" i="0" u="none" strike="noStrike" dirty="0">
              <a:solidFill>
                <a:srgbClr val="000000"/>
              </a:solidFill>
              <a:effectLst/>
              <a:latin typeface="Bitter" pitchFamily="2" charset="0"/>
            </a:endParaRPr>
          </a:p>
        </p:txBody>
      </p:sp>
    </p:spTree>
    <p:extLst>
      <p:ext uri="{BB962C8B-B14F-4D97-AF65-F5344CB8AC3E}">
        <p14:creationId xmlns:p14="http://schemas.microsoft.com/office/powerpoint/2010/main" val="2160101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In this election, we counted [###,###] mail ballots and [###,###] in-person ballots for a total of [###,###] ballots. </a:t>
            </a:r>
            <a:r>
              <a:rPr lang="en-US" b="0" i="0" dirty="0">
                <a:solidFill>
                  <a:srgbClr val="1D1C1D"/>
                </a:solidFill>
                <a:effectLst/>
                <a:highlight>
                  <a:srgbClr val="F8F8F8"/>
                </a:highlight>
                <a:latin typeface="Slack-Lato"/>
              </a:rPr>
              <a:t>Every single ballot had an equal chance of being selected for the audit.</a:t>
            </a:r>
          </a:p>
          <a:p>
            <a:pPr marL="158750" indent="0">
              <a:buNone/>
            </a:pPr>
            <a:endParaRPr lang="en-US" dirty="0"/>
          </a:p>
          <a:p>
            <a:pPr marL="158750" indent="0">
              <a:buNone/>
            </a:pPr>
            <a:r>
              <a:rPr lang="en-US" dirty="0"/>
              <a:t>With two contests selected and a risk limit of [#]%, we randomly selected and reviewed [#,###] ballots. We found [no/#] discrepancies or differences between the original election results for these contests and the results entered by hand and tabulated by the audit software. [If discrepancies, explain them here.] </a:t>
            </a:r>
          </a:p>
          <a:p>
            <a:pPr marL="158750" indent="0">
              <a:buNone/>
            </a:pPr>
            <a:endParaRPr lang="en-US" dirty="0"/>
          </a:p>
          <a:p>
            <a:pPr marL="158750" indent="0">
              <a:buNone/>
            </a:pPr>
            <a:r>
              <a:rPr lang="en-US" dirty="0"/>
              <a:t>The highest possible confidence rate for an RLA is 99%, and this audit achieved a [##]% confidence rate, which is above the rate required by the [secretary of state]. The high level of accuracy means that the audit teams did not need to count additional ballots. So, the audit concluded.</a:t>
            </a:r>
          </a:p>
        </p:txBody>
      </p:sp>
    </p:spTree>
    <p:extLst>
      <p:ext uri="{BB962C8B-B14F-4D97-AF65-F5344CB8AC3E}">
        <p14:creationId xmlns:p14="http://schemas.microsoft.com/office/powerpoint/2010/main" val="188572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Now that we’ve previewed the numbers and results of the audit, let’s briefly walk through[Your County’s] audit process.</a:t>
            </a:r>
          </a:p>
          <a:p>
            <a:pPr marL="158750" indent="0">
              <a:buNone/>
            </a:pPr>
            <a:endParaRPr lang="en-US" dirty="0"/>
          </a:p>
          <a:p>
            <a:pPr marL="158750" indent="0">
              <a:buNone/>
            </a:pPr>
            <a:r>
              <a:rPr lang="en-US" dirty="0"/>
              <a:t>Preparation for the post-election audit starts during the election itself. Step 1 is giving each ballot a unique identifier – or numerical code – so it can be selected at random for the audit using that 20-digit “seed.” Next, </a:t>
            </a:r>
            <a:r>
              <a:rPr lang="en" sz="1100" dirty="0">
                <a:solidFill>
                  <a:schemeClr val="dk1"/>
                </a:solidFill>
                <a:latin typeface="Cambria" panose="02040503050406030204" pitchFamily="18" charset="0"/>
                <a:ea typeface="Bitter Medium"/>
                <a:cs typeface="Bitter Medium"/>
                <a:sym typeface="Bitter Medium"/>
              </a:rPr>
              <a:t>the number of ballot cards scanned, unique identifiers and storage locations </a:t>
            </a:r>
            <a:r>
              <a:rPr lang="en-US" sz="1100" dirty="0">
                <a:solidFill>
                  <a:schemeClr val="dk1"/>
                </a:solidFill>
                <a:latin typeface="Cambria" panose="02040503050406030204" pitchFamily="18" charset="0"/>
                <a:ea typeface="Bitter Medium"/>
                <a:cs typeface="Bitter Medium"/>
                <a:sym typeface="Bitter Medium"/>
              </a:rPr>
              <a:t>are logged or captured on a spreadsheet called a </a:t>
            </a:r>
            <a:r>
              <a:rPr lang="en-US" dirty="0"/>
              <a:t>ballot manifest. </a:t>
            </a:r>
            <a:r>
              <a:rPr lang="en" sz="1100" dirty="0">
                <a:solidFill>
                  <a:schemeClr val="dk1"/>
                </a:solidFill>
                <a:latin typeface="Cambria" panose="02040503050406030204" pitchFamily="18" charset="0"/>
                <a:ea typeface="Bitter Medium"/>
                <a:cs typeface="Bitter Medium"/>
                <a:sym typeface="Bitter Medium"/>
              </a:rPr>
              <a:t>This information is critical for Step 4 of the audit process. </a:t>
            </a:r>
            <a:endParaRPr lang="en-US" dirty="0"/>
          </a:p>
        </p:txBody>
      </p:sp>
    </p:spTree>
    <p:extLst>
      <p:ext uri="{BB962C8B-B14F-4D97-AF65-F5344CB8AC3E}">
        <p14:creationId xmlns:p14="http://schemas.microsoft.com/office/powerpoint/2010/main" val="3240173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solidFill>
                  <a:schemeClr val="bg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solidFill>
                  <a:srgbClr val="B4C7D6"/>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 name="Google Shape;57;p13">
            <a:extLst>
              <a:ext uri="{FF2B5EF4-FFF2-40B4-BE49-F238E27FC236}">
                <a16:creationId xmlns:a16="http://schemas.microsoft.com/office/drawing/2014/main" id="{C1EF3D1E-7620-1A54-C58A-0DD5635817B6}"/>
              </a:ext>
            </a:extLst>
          </p:cNvPr>
          <p:cNvPicPr preferRelativeResize="0"/>
          <p:nvPr userDrawn="1"/>
        </p:nvPicPr>
        <p:blipFill rotWithShape="1">
          <a:blip r:embed="rId2">
            <a:alphaModFix amt="16000"/>
          </a:blip>
          <a:srcRect t="-2651" r="43610" b="23377"/>
          <a:stretch/>
        </p:blipFill>
        <p:spPr>
          <a:xfrm>
            <a:off x="5018950" y="-102338"/>
            <a:ext cx="4125050" cy="579902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solidFill>
                  <a:schemeClr val="bg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 name="Google Shape;57;p13">
            <a:extLst>
              <a:ext uri="{FF2B5EF4-FFF2-40B4-BE49-F238E27FC236}">
                <a16:creationId xmlns:a16="http://schemas.microsoft.com/office/drawing/2014/main" id="{5EA8BB6C-3C70-67E8-01A9-9F46E13C732B}"/>
              </a:ext>
            </a:extLst>
          </p:cNvPr>
          <p:cNvPicPr preferRelativeResize="0"/>
          <p:nvPr userDrawn="1"/>
        </p:nvPicPr>
        <p:blipFill rotWithShape="1">
          <a:blip r:embed="rId2">
            <a:alphaModFix amt="16000"/>
          </a:blip>
          <a:srcRect t="-2651" r="43610" b="23377"/>
          <a:stretch/>
        </p:blipFill>
        <p:spPr>
          <a:xfrm>
            <a:off x="5018950" y="-162133"/>
            <a:ext cx="4125050" cy="57990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2E435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ectionsgroup.com/commsdesk/" TargetMode="External"/><Relationship Id="rId2" Type="http://schemas.openxmlformats.org/officeDocument/2006/relationships/hyperlink" Target="https://electionsgroup.com/resource/audit-report-templates/" TargetMode="Externa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hyperlink" Target="https://electionsgroup.com/commsdesk/" TargetMode="External"/><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1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29D6B1E-37B2-AAA4-385B-C4956BE9B815}"/>
              </a:ext>
            </a:extLst>
          </p:cNvPr>
          <p:cNvSpPr/>
          <p:nvPr/>
        </p:nvSpPr>
        <p:spPr>
          <a:xfrm>
            <a:off x="0" y="79204"/>
            <a:ext cx="9144000" cy="5143500"/>
          </a:xfrm>
          <a:prstGeom prst="rect">
            <a:avLst/>
          </a:prstGeom>
          <a:solidFill>
            <a:srgbClr val="2E43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151F0BA4-BBE1-3CB7-63A7-0899768254D4}"/>
              </a:ext>
            </a:extLst>
          </p:cNvPr>
          <p:cNvSpPr txBox="1">
            <a:spLocks/>
          </p:cNvSpPr>
          <p:nvPr/>
        </p:nvSpPr>
        <p:spPr>
          <a:xfrm>
            <a:off x="311700" y="81225"/>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r>
              <a:rPr lang="en-US" sz="4000" b="1" dirty="0">
                <a:latin typeface="Tw Cen MT" panose="020B0602020104020603" pitchFamily="34" charset="0"/>
              </a:rPr>
              <a:t>Using This Template</a:t>
            </a:r>
          </a:p>
        </p:txBody>
      </p:sp>
      <p:sp>
        <p:nvSpPr>
          <p:cNvPr id="6" name="TextBox 5">
            <a:extLst>
              <a:ext uri="{FF2B5EF4-FFF2-40B4-BE49-F238E27FC236}">
                <a16:creationId xmlns:a16="http://schemas.microsoft.com/office/drawing/2014/main" id="{F9FB3391-46DF-7CC0-FCDB-856DEB5819E6}"/>
              </a:ext>
            </a:extLst>
          </p:cNvPr>
          <p:cNvSpPr txBox="1"/>
          <p:nvPr/>
        </p:nvSpPr>
        <p:spPr>
          <a:xfrm>
            <a:off x="2372263" y="909757"/>
            <a:ext cx="4494362" cy="3754874"/>
          </a:xfrm>
          <a:prstGeom prst="rect">
            <a:avLst/>
          </a:prstGeom>
          <a:noFill/>
        </p:spPr>
        <p:txBody>
          <a:bodyPr wrap="square" rtlCol="0">
            <a:spAutoFit/>
          </a:bodyPr>
          <a:lstStyle/>
          <a:p>
            <a:r>
              <a:rPr lang="en-US" dirty="0">
                <a:solidFill>
                  <a:srgbClr val="B4C7D6"/>
                </a:solidFill>
                <a:latin typeface="Tw Cen MT" panose="020B0602020104020603" pitchFamily="34" charset="0"/>
              </a:rPr>
              <a:t>This is a template with slides and speaker notes that you can add to, cut and adjust to fit your post-election audit. There are placeholders throughout for the name of your jurisdiction, your logo/seal, audit results, etc.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This is a version of The Elections Group’s </a:t>
            </a:r>
            <a:r>
              <a:rPr lang="en-US" dirty="0">
                <a:solidFill>
                  <a:schemeClr val="bg1"/>
                </a:solidFill>
                <a:latin typeface="Tw Cen MT" panose="020B0602020104020603" pitchFamily="34" charset="0"/>
                <a:hlinkClick r:id="rId2">
                  <a:extLst>
                    <a:ext uri="{A12FA001-AC4F-418D-AE19-62706E023703}">
                      <ahyp:hlinkClr xmlns:ahyp="http://schemas.microsoft.com/office/drawing/2018/hyperlinkcolor" val="tx"/>
                    </a:ext>
                  </a:extLst>
                </a:hlinkClick>
              </a:rPr>
              <a:t>fixed percentage audit report template</a:t>
            </a:r>
            <a:r>
              <a:rPr lang="en-US" dirty="0">
                <a:solidFill>
                  <a:srgbClr val="B4C7D6"/>
                </a:solidFill>
                <a:latin typeface="Tw Cen MT" panose="020B0602020104020603" pitchFamily="34" charset="0"/>
              </a:rPr>
              <a:t> and an additional way to share your audit results and process with the public.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The next slide has an icon library. Copy and paste the icons that help describe the steps of your audit process or your key takeaways. </a:t>
            </a:r>
          </a:p>
          <a:p>
            <a:endParaRPr lang="en-US" dirty="0">
              <a:solidFill>
                <a:srgbClr val="B4C7D6"/>
              </a:solidFill>
              <a:latin typeface="Tw Cen MT" panose="020B0602020104020603" pitchFamily="34" charset="0"/>
            </a:endParaRPr>
          </a:p>
          <a:p>
            <a:r>
              <a:rPr lang="en-US" dirty="0">
                <a:solidFill>
                  <a:srgbClr val="B4C7D6"/>
                </a:solidFill>
                <a:latin typeface="Tw Cen MT" panose="020B0602020104020603" pitchFamily="34" charset="0"/>
              </a:rPr>
              <a:t>If you would like assistance with this presentation, from additional icons to formatting your jurisdiction’s audit data, contact The Elections Group’s </a:t>
            </a:r>
            <a:r>
              <a:rPr lang="en-US" dirty="0">
                <a:solidFill>
                  <a:schemeClr val="bg1"/>
                </a:solidFill>
                <a:latin typeface="Tw Cen MT" panose="020B0602020104020603" pitchFamily="34" charset="0"/>
                <a:hlinkClick r:id="rId3">
                  <a:extLst>
                    <a:ext uri="{A12FA001-AC4F-418D-AE19-62706E023703}">
                      <ahyp:hlinkClr xmlns:ahyp="http://schemas.microsoft.com/office/drawing/2018/hyperlinkcolor" val="tx"/>
                    </a:ext>
                  </a:extLst>
                </a:hlinkClick>
              </a:rPr>
              <a:t>Communications Resource Desk </a:t>
            </a:r>
            <a:r>
              <a:rPr lang="en-US" dirty="0">
                <a:solidFill>
                  <a:srgbClr val="B4C7D6"/>
                </a:solidFill>
                <a:latin typeface="Tw Cen MT" panose="020B0602020104020603" pitchFamily="34" charset="0"/>
              </a:rPr>
              <a:t>team. We’re here to help!</a:t>
            </a:r>
          </a:p>
        </p:txBody>
      </p:sp>
      <p:cxnSp>
        <p:nvCxnSpPr>
          <p:cNvPr id="7" name="Straight Connector 6">
            <a:extLst>
              <a:ext uri="{FF2B5EF4-FFF2-40B4-BE49-F238E27FC236}">
                <a16:creationId xmlns:a16="http://schemas.microsoft.com/office/drawing/2014/main" id="{73627BFB-C345-4BD2-048A-A0618D2599BF}"/>
              </a:ext>
            </a:extLst>
          </p:cNvPr>
          <p:cNvCxnSpPr>
            <a:cxnSpLocks/>
          </p:cNvCxnSpPr>
          <p:nvPr/>
        </p:nvCxnSpPr>
        <p:spPr>
          <a:xfrm>
            <a:off x="311700" y="804716"/>
            <a:ext cx="8520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37CA6B5D-DE3C-8E14-17C0-96CC85050C7E}"/>
              </a:ext>
            </a:extLst>
          </p:cNvPr>
          <p:cNvSpPr/>
          <p:nvPr/>
        </p:nvSpPr>
        <p:spPr>
          <a:xfrm>
            <a:off x="311700" y="215664"/>
            <a:ext cx="1189296" cy="1188720"/>
          </a:xfrm>
          <a:prstGeom prst="ellipse">
            <a:avLst/>
          </a:prstGeom>
          <a:solidFill>
            <a:srgbClr val="EA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DC5C1A9-DE44-945D-5354-CEAA28E9E49B}"/>
              </a:ext>
            </a:extLst>
          </p:cNvPr>
          <p:cNvSpPr txBox="1"/>
          <p:nvPr/>
        </p:nvSpPr>
        <p:spPr>
          <a:xfrm>
            <a:off x="160163" y="430589"/>
            <a:ext cx="1492370" cy="812530"/>
          </a:xfrm>
          <a:prstGeom prst="rect">
            <a:avLst/>
          </a:prstGeom>
          <a:noFill/>
        </p:spPr>
        <p:txBody>
          <a:bodyPr wrap="square" rtlCol="0">
            <a:spAutoFit/>
          </a:bodyPr>
          <a:lstStyle/>
          <a:p>
            <a:pPr algn="ctr"/>
            <a:r>
              <a:rPr lang="en-US" b="1" dirty="0">
                <a:solidFill>
                  <a:schemeClr val="bg1"/>
                </a:solidFill>
                <a:latin typeface="Tw Cen MT" panose="020B0602020104020603" pitchFamily="34" charset="0"/>
              </a:rPr>
              <a:t>DELETE THIS SLIDE BEFORE PRESENTING</a:t>
            </a:r>
          </a:p>
        </p:txBody>
      </p:sp>
    </p:spTree>
    <p:extLst>
      <p:ext uri="{BB962C8B-B14F-4D97-AF65-F5344CB8AC3E}">
        <p14:creationId xmlns:p14="http://schemas.microsoft.com/office/powerpoint/2010/main" val="1973348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By the Numbers</a:t>
            </a:r>
          </a:p>
        </p:txBody>
      </p:sp>
      <p:sp>
        <p:nvSpPr>
          <p:cNvPr id="3" name="Google Shape;76;p16">
            <a:extLst>
              <a:ext uri="{FF2B5EF4-FFF2-40B4-BE49-F238E27FC236}">
                <a16:creationId xmlns:a16="http://schemas.microsoft.com/office/drawing/2014/main" id="{34D0558B-7D40-36ED-DB34-C33A8D8A2725}"/>
              </a:ext>
            </a:extLst>
          </p:cNvPr>
          <p:cNvSpPr txBox="1"/>
          <p:nvPr/>
        </p:nvSpPr>
        <p:spPr>
          <a:xfrm>
            <a:off x="457200" y="1371600"/>
            <a:ext cx="2550000" cy="27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a:t>
            </a:r>
            <a:endParaRPr sz="2400" b="1" dirty="0">
              <a:solidFill>
                <a:schemeClr val="bg1"/>
              </a:solidFill>
              <a:latin typeface="Tw Cen MT" panose="020B0602020104020603" pitchFamily="34" charset="77"/>
              <a:ea typeface="Montserrat"/>
              <a:cs typeface="Montserrat"/>
              <a:sym typeface="Montserrat"/>
            </a:endParaRPr>
          </a:p>
          <a:p>
            <a:pPr marL="0" lvl="0" indent="0" algn="l" rtl="0">
              <a:spcBef>
                <a:spcPts val="0"/>
              </a:spcBef>
              <a:spcAft>
                <a:spcPts val="0"/>
              </a:spcAft>
              <a:buNone/>
            </a:pPr>
            <a:r>
              <a:rPr lang="en" dirty="0">
                <a:solidFill>
                  <a:schemeClr val="bg1"/>
                </a:solidFill>
                <a:latin typeface="Cambria" panose="02040503050406030204" pitchFamily="18" charset="0"/>
                <a:ea typeface="Bitter Medium"/>
                <a:cs typeface="Bitter Medium"/>
                <a:sym typeface="Bitter Medium"/>
              </a:rPr>
              <a:t>mail ballots </a:t>
            </a:r>
            <a:r>
              <a:rPr lang="en" b="1" i="1" dirty="0">
                <a:solidFill>
                  <a:srgbClr val="B4C7D6"/>
                </a:solidFill>
                <a:latin typeface="Cambria" panose="02040503050406030204" pitchFamily="18" charset="0"/>
                <a:ea typeface="Bitter Medium"/>
                <a:cs typeface="Bitter Medium"/>
                <a:sym typeface="Bitter Medium"/>
              </a:rPr>
              <a:t>counted</a:t>
            </a:r>
            <a:endParaRPr b="1" i="1" dirty="0">
              <a:solidFill>
                <a:srgbClr val="B4C7D6"/>
              </a:solidFill>
              <a:latin typeface="Cambria" panose="02040503050406030204" pitchFamily="18" charset="0"/>
              <a:ea typeface="Bitter Medium"/>
              <a:cs typeface="Bitter Medium"/>
              <a:sym typeface="Bitter Medium"/>
            </a:endParaRPr>
          </a:p>
          <a:p>
            <a:pPr marL="0" lvl="0" indent="0" algn="l" rtl="0">
              <a:spcBef>
                <a:spcPts val="0"/>
              </a:spcBef>
              <a:spcAft>
                <a:spcPts val="0"/>
              </a:spcAft>
              <a:buNone/>
            </a:pPr>
            <a:endParaRPr dirty="0">
              <a:solidFill>
                <a:schemeClr val="bg1"/>
              </a:solidFill>
              <a:latin typeface="Bitter Medium"/>
              <a:ea typeface="Bitter Medium"/>
              <a:cs typeface="Bitter Medium"/>
              <a:sym typeface="Bitter Medium"/>
            </a:endParaRPr>
          </a:p>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a:t>
            </a: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in-person ballots </a:t>
            </a:r>
            <a:r>
              <a:rPr lang="en-US" b="1" i="1" dirty="0">
                <a:solidFill>
                  <a:srgbClr val="B4C7D6"/>
                </a:solidFill>
                <a:latin typeface="Cambria" panose="02040503050406030204" pitchFamily="18" charset="0"/>
                <a:ea typeface="Bitter Medium"/>
                <a:cs typeface="Bitter Medium"/>
                <a:sym typeface="Bitter Medium"/>
              </a:rPr>
              <a:t>counted</a:t>
            </a:r>
            <a:br>
              <a:rPr lang="en-US" dirty="0">
                <a:solidFill>
                  <a:schemeClr val="bg1"/>
                </a:solidFill>
                <a:latin typeface="Cambria" panose="02040503050406030204" pitchFamily="18" charset="0"/>
                <a:ea typeface="Bitter Medium"/>
                <a:cs typeface="Bitter Medium"/>
                <a:sym typeface="Bitter Medium"/>
              </a:rPr>
            </a:br>
            <a:endParaRPr lang="en-US" dirty="0">
              <a:solidFill>
                <a:schemeClr val="bg1"/>
              </a:solidFill>
              <a:latin typeface="Cambria" panose="02040503050406030204" pitchFamily="18" charset="0"/>
              <a:ea typeface="Bitter Medium"/>
              <a:cs typeface="Bitter Medium"/>
              <a:sym typeface="Bitter Medium"/>
            </a:endParaRPr>
          </a:p>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a:t>
            </a:r>
          </a:p>
          <a:p>
            <a:pPr marL="0" lvl="0" indent="0" algn="l" rtl="0">
              <a:spcBef>
                <a:spcPts val="0"/>
              </a:spcBef>
              <a:spcAft>
                <a:spcPts val="0"/>
              </a:spcAft>
              <a:buNone/>
            </a:pPr>
            <a:r>
              <a:rPr lang="en-US" b="1" i="1" dirty="0">
                <a:solidFill>
                  <a:srgbClr val="B4C7D6"/>
                </a:solidFill>
                <a:latin typeface="Cambria" panose="02040503050406030204" pitchFamily="18" charset="0"/>
                <a:ea typeface="Bitter Medium"/>
                <a:cs typeface="Bitter Medium"/>
                <a:sym typeface="Bitter Medium"/>
              </a:rPr>
              <a:t>total</a:t>
            </a:r>
            <a:r>
              <a:rPr lang="en-US" dirty="0">
                <a:solidFill>
                  <a:schemeClr val="bg1"/>
                </a:solidFill>
                <a:latin typeface="Cambria" panose="02040503050406030204" pitchFamily="18" charset="0"/>
                <a:ea typeface="Bitter Medium"/>
                <a:cs typeface="Bitter Medium"/>
                <a:sym typeface="Bitter Medium"/>
              </a:rPr>
              <a:t> ballots counted</a:t>
            </a:r>
          </a:p>
          <a:p>
            <a:pPr marL="0" lvl="0" indent="0" algn="l" rtl="0">
              <a:spcBef>
                <a:spcPts val="0"/>
              </a:spcBef>
              <a:spcAft>
                <a:spcPts val="0"/>
              </a:spcAft>
              <a:buNone/>
            </a:pPr>
            <a:endParaRPr dirty="0">
              <a:solidFill>
                <a:schemeClr val="bg1"/>
              </a:solidFill>
              <a:latin typeface="Bitter Medium"/>
              <a:ea typeface="Bitter Medium"/>
              <a:cs typeface="Bitter Medium"/>
              <a:sym typeface="Bitter Medium"/>
            </a:endParaRPr>
          </a:p>
          <a:p>
            <a:pPr marL="0" lvl="0" indent="0" algn="l" rtl="0">
              <a:spcBef>
                <a:spcPts val="0"/>
              </a:spcBef>
              <a:spcAft>
                <a:spcPts val="0"/>
              </a:spcAft>
              <a:buClr>
                <a:schemeClr val="dk1"/>
              </a:buClr>
              <a:buSzPts val="1100"/>
              <a:buFont typeface="Arial"/>
              <a:buNone/>
            </a:pPr>
            <a:endParaRPr dirty="0">
              <a:solidFill>
                <a:schemeClr val="bg1"/>
              </a:solidFill>
              <a:latin typeface="Bitter Medium"/>
              <a:ea typeface="Bitter Medium"/>
              <a:cs typeface="Bitter Medium"/>
              <a:sym typeface="Bitter Medium"/>
            </a:endParaRPr>
          </a:p>
        </p:txBody>
      </p:sp>
      <p:sp>
        <p:nvSpPr>
          <p:cNvPr id="5" name="Google Shape;76;p16">
            <a:extLst>
              <a:ext uri="{FF2B5EF4-FFF2-40B4-BE49-F238E27FC236}">
                <a16:creationId xmlns:a16="http://schemas.microsoft.com/office/drawing/2014/main" id="{35A1E31E-27A1-4726-B64A-FBECC35A9339}"/>
              </a:ext>
            </a:extLst>
          </p:cNvPr>
          <p:cNvSpPr txBox="1"/>
          <p:nvPr/>
        </p:nvSpPr>
        <p:spPr>
          <a:xfrm>
            <a:off x="2876478" y="1371600"/>
            <a:ext cx="2550000" cy="27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a:t>
            </a:r>
            <a:endParaRPr sz="2400" b="1" dirty="0">
              <a:solidFill>
                <a:schemeClr val="bg1"/>
              </a:solidFill>
              <a:latin typeface="Tw Cen MT" panose="020B0602020104020603" pitchFamily="34" charset="77"/>
              <a:ea typeface="Montserrat"/>
              <a:cs typeface="Montserrat"/>
              <a:sym typeface="Montserrat"/>
            </a:endParaRPr>
          </a:p>
          <a:p>
            <a:pPr marL="0" lvl="0" indent="0" algn="l" rtl="0">
              <a:spcBef>
                <a:spcPts val="0"/>
              </a:spcBef>
              <a:spcAft>
                <a:spcPts val="0"/>
              </a:spcAft>
              <a:buNone/>
            </a:pPr>
            <a:r>
              <a:rPr lang="en" dirty="0">
                <a:solidFill>
                  <a:schemeClr val="bg1"/>
                </a:solidFill>
                <a:latin typeface="Cambria" panose="02040503050406030204" pitchFamily="18" charset="0"/>
                <a:ea typeface="Bitter Medium"/>
                <a:cs typeface="Bitter Medium"/>
                <a:sym typeface="Bitter Medium"/>
              </a:rPr>
              <a:t>mail ballots </a:t>
            </a:r>
            <a:r>
              <a:rPr lang="en-US" b="1" i="1" dirty="0">
                <a:solidFill>
                  <a:srgbClr val="B4C7D6"/>
                </a:solidFill>
                <a:latin typeface="Cambria" panose="02040503050406030204" pitchFamily="18" charset="0"/>
                <a:ea typeface="Bitter Medium"/>
                <a:cs typeface="Bitter Medium"/>
                <a:sym typeface="Bitter Medium"/>
              </a:rPr>
              <a:t>audited</a:t>
            </a:r>
            <a:endParaRPr b="1" i="1" dirty="0">
              <a:solidFill>
                <a:srgbClr val="B4C7D6"/>
              </a:solidFill>
              <a:latin typeface="Cambria" panose="02040503050406030204" pitchFamily="18" charset="0"/>
              <a:ea typeface="Bitter Medium"/>
              <a:cs typeface="Bitter Medium"/>
              <a:sym typeface="Bitter Medium"/>
            </a:endParaRPr>
          </a:p>
          <a:p>
            <a:pPr marL="0" lvl="0" indent="0" algn="l" rtl="0">
              <a:spcBef>
                <a:spcPts val="0"/>
              </a:spcBef>
              <a:spcAft>
                <a:spcPts val="0"/>
              </a:spcAft>
              <a:buNone/>
            </a:pPr>
            <a:endParaRPr lang="en-US" dirty="0">
              <a:solidFill>
                <a:schemeClr val="bg1"/>
              </a:solidFill>
              <a:latin typeface="Bitter Medium"/>
              <a:ea typeface="Bitter Medium"/>
              <a:cs typeface="Bitter Medium"/>
              <a:sym typeface="Bitter Medium"/>
            </a:endParaRPr>
          </a:p>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a:t>
            </a: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in-person ballots </a:t>
            </a:r>
            <a:r>
              <a:rPr lang="en-US" b="1" i="1" dirty="0">
                <a:solidFill>
                  <a:srgbClr val="B4C7D6"/>
                </a:solidFill>
                <a:latin typeface="Cambria" panose="02040503050406030204" pitchFamily="18" charset="0"/>
                <a:ea typeface="Bitter Medium"/>
                <a:cs typeface="Bitter Medium"/>
                <a:sym typeface="Bitter Medium"/>
              </a:rPr>
              <a:t>audited</a:t>
            </a:r>
          </a:p>
          <a:p>
            <a:pPr marL="0" lvl="0" indent="0" algn="l" rtl="0">
              <a:spcBef>
                <a:spcPts val="0"/>
              </a:spcBef>
              <a:spcAft>
                <a:spcPts val="0"/>
              </a:spcAft>
              <a:buNone/>
            </a:pPr>
            <a:endParaRPr dirty="0">
              <a:solidFill>
                <a:schemeClr val="bg1"/>
              </a:solidFill>
              <a:latin typeface="Bitter Medium"/>
              <a:ea typeface="Bitter Medium"/>
              <a:cs typeface="Bitter Medium"/>
              <a:sym typeface="Bitter Medium"/>
            </a:endParaRPr>
          </a:p>
          <a:p>
            <a:pPr marL="0" lvl="0" indent="0" algn="l" rtl="0">
              <a:spcBef>
                <a:spcPts val="0"/>
              </a:spcBef>
              <a:spcAft>
                <a:spcPts val="0"/>
              </a:spcAft>
              <a:buNone/>
            </a:pPr>
            <a:r>
              <a:rPr lang="en" sz="2400" b="1" dirty="0">
                <a:solidFill>
                  <a:schemeClr val="bg1"/>
                </a:solidFill>
                <a:latin typeface="Tw Cen MT" panose="020B0602020104020603" pitchFamily="34" charset="77"/>
                <a:ea typeface="Montserrat"/>
                <a:cs typeface="Montserrat"/>
                <a:sym typeface="Montserrat"/>
              </a:rPr>
              <a:t>#,### ballots</a:t>
            </a:r>
          </a:p>
          <a:p>
            <a:pPr marL="0" lvl="0" indent="0" algn="l" rtl="0">
              <a:spcBef>
                <a:spcPts val="0"/>
              </a:spcBef>
              <a:spcAft>
                <a:spcPts val="0"/>
              </a:spcAft>
              <a:buNone/>
            </a:pPr>
            <a:r>
              <a:rPr lang="en-US" b="1" i="1" dirty="0">
                <a:solidFill>
                  <a:srgbClr val="B4C7D6"/>
                </a:solidFill>
                <a:latin typeface="Cambria" panose="02040503050406030204" pitchFamily="18" charset="0"/>
                <a:ea typeface="Bitter Medium"/>
                <a:cs typeface="Bitter Medium"/>
                <a:sym typeface="Bitter Medium"/>
              </a:rPr>
              <a:t>randomly selected </a:t>
            </a:r>
            <a:r>
              <a:rPr lang="en-US" dirty="0">
                <a:solidFill>
                  <a:schemeClr val="bg1"/>
                </a:solidFill>
                <a:latin typeface="Cambria" panose="02040503050406030204" pitchFamily="18" charset="0"/>
                <a:ea typeface="Bitter Medium"/>
                <a:cs typeface="Bitter Medium"/>
                <a:sym typeface="Bitter Medium"/>
              </a:rPr>
              <a:t>for audit</a:t>
            </a:r>
          </a:p>
          <a:p>
            <a:pPr marL="0" lvl="0" indent="0" algn="l" rtl="0">
              <a:spcBef>
                <a:spcPts val="0"/>
              </a:spcBef>
              <a:spcAft>
                <a:spcPts val="0"/>
              </a:spcAft>
              <a:buNone/>
            </a:pPr>
            <a:endParaRPr dirty="0">
              <a:solidFill>
                <a:schemeClr val="bg1"/>
              </a:solidFill>
              <a:latin typeface="Bitter Medium"/>
              <a:ea typeface="Bitter Medium"/>
              <a:cs typeface="Bitter Medium"/>
              <a:sym typeface="Bitter Medium"/>
            </a:endParaRPr>
          </a:p>
        </p:txBody>
      </p:sp>
      <p:sp>
        <p:nvSpPr>
          <p:cNvPr id="23" name="TextBox 22">
            <a:extLst>
              <a:ext uri="{FF2B5EF4-FFF2-40B4-BE49-F238E27FC236}">
                <a16:creationId xmlns:a16="http://schemas.microsoft.com/office/drawing/2014/main" id="{2FF39EE6-272B-F7D4-0650-3B21B93DE911}"/>
              </a:ext>
            </a:extLst>
          </p:cNvPr>
          <p:cNvSpPr txBox="1"/>
          <p:nvPr/>
        </p:nvSpPr>
        <p:spPr>
          <a:xfrm>
            <a:off x="5938529" y="977849"/>
            <a:ext cx="2895598" cy="954107"/>
          </a:xfrm>
          <a:prstGeom prst="rect">
            <a:avLst/>
          </a:prstGeom>
          <a:noFill/>
        </p:spPr>
        <p:txBody>
          <a:bodyPr wrap="square">
            <a:spAutoFit/>
          </a:bodyPr>
          <a:lstStyle/>
          <a:p>
            <a:pPr marL="0" lvl="0" indent="0" algn="l" rtl="0">
              <a:spcBef>
                <a:spcPts val="0"/>
              </a:spcBef>
              <a:spcAft>
                <a:spcPts val="0"/>
              </a:spcAft>
              <a:buNone/>
            </a:pPr>
            <a:r>
              <a:rPr lang="en-US" sz="2800" b="1" dirty="0">
                <a:solidFill>
                  <a:schemeClr val="bg1"/>
                </a:solidFill>
                <a:latin typeface="Tw Cen MT" panose="020B0602020104020603" pitchFamily="34" charset="77"/>
                <a:ea typeface="Montserrat"/>
                <a:cs typeface="Montserrat"/>
                <a:sym typeface="Montserrat"/>
              </a:rPr>
              <a:t># discrepancies</a:t>
            </a:r>
          </a:p>
          <a:p>
            <a:pPr marL="0" lvl="0" indent="0" algn="l" rtl="0">
              <a:spcBef>
                <a:spcPts val="0"/>
              </a:spcBef>
              <a:spcAft>
                <a:spcPts val="0"/>
              </a:spcAft>
              <a:buNone/>
            </a:pPr>
            <a:r>
              <a:rPr lang="en-US" dirty="0">
                <a:solidFill>
                  <a:schemeClr val="bg1"/>
                </a:solidFill>
                <a:latin typeface="Cambria" panose="02040503050406030204" pitchFamily="18" charset="0"/>
                <a:ea typeface="Cambria" panose="02040503050406030204" pitchFamily="18" charset="0"/>
                <a:cs typeface="Bitter Medium"/>
                <a:sym typeface="Bitter Medium"/>
              </a:rPr>
              <a:t>identified, investigated, and explained during audit</a:t>
            </a:r>
            <a:endParaRPr lang="en-US" sz="1800" b="1" dirty="0">
              <a:solidFill>
                <a:schemeClr val="bg1"/>
              </a:solidFill>
              <a:latin typeface="Cambria" panose="02040503050406030204" pitchFamily="18" charset="0"/>
              <a:ea typeface="Cambria" panose="02040503050406030204" pitchFamily="18" charset="0"/>
              <a:cs typeface="Montserrat"/>
              <a:sym typeface="Montserrat"/>
            </a:endParaRPr>
          </a:p>
        </p:txBody>
      </p:sp>
      <p:sp>
        <p:nvSpPr>
          <p:cNvPr id="24" name="TextBox 23">
            <a:extLst>
              <a:ext uri="{FF2B5EF4-FFF2-40B4-BE49-F238E27FC236}">
                <a16:creationId xmlns:a16="http://schemas.microsoft.com/office/drawing/2014/main" id="{40C308FF-135E-2845-BB02-64886479C95A}"/>
              </a:ext>
            </a:extLst>
          </p:cNvPr>
          <p:cNvSpPr txBox="1"/>
          <p:nvPr/>
        </p:nvSpPr>
        <p:spPr>
          <a:xfrm>
            <a:off x="5938528" y="2247428"/>
            <a:ext cx="2726365" cy="954107"/>
          </a:xfrm>
          <a:prstGeom prst="rect">
            <a:avLst/>
          </a:prstGeom>
          <a:noFill/>
        </p:spPr>
        <p:txBody>
          <a:bodyPr wrap="square">
            <a:spAutoFit/>
          </a:bodyPr>
          <a:lstStyle/>
          <a:p>
            <a:pPr marL="0" lvl="0" indent="0" algn="l" rtl="0">
              <a:spcBef>
                <a:spcPts val="0"/>
              </a:spcBef>
              <a:spcAft>
                <a:spcPts val="0"/>
              </a:spcAft>
              <a:buNone/>
            </a:pPr>
            <a:r>
              <a:rPr lang="en-US" sz="2800" b="1" dirty="0">
                <a:solidFill>
                  <a:schemeClr val="bg1"/>
                </a:solidFill>
                <a:latin typeface="Tw Cen MT" panose="020B0602020104020603" pitchFamily="34" charset="77"/>
                <a:ea typeface="Montserrat"/>
                <a:cs typeface="Montserrat"/>
                <a:sym typeface="Montserrat"/>
              </a:rPr>
              <a:t>99% confidence</a:t>
            </a: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highest possible confidence rate</a:t>
            </a:r>
            <a:br>
              <a:rPr lang="en-US" dirty="0">
                <a:solidFill>
                  <a:schemeClr val="bg1"/>
                </a:solidFill>
                <a:latin typeface="Cambria" panose="02040503050406030204" pitchFamily="18" charset="0"/>
                <a:ea typeface="Bitter Medium"/>
                <a:cs typeface="Bitter Medium"/>
                <a:sym typeface="Bitter Medium"/>
              </a:rPr>
            </a:br>
            <a:r>
              <a:rPr lang="en-US" dirty="0">
                <a:solidFill>
                  <a:schemeClr val="bg1"/>
                </a:solidFill>
                <a:latin typeface="Cambria" panose="02040503050406030204" pitchFamily="18" charset="0"/>
                <a:ea typeface="Bitter Medium"/>
                <a:cs typeface="Bitter Medium"/>
                <a:sym typeface="Bitter Medium"/>
              </a:rPr>
              <a:t>for an audit of this type</a:t>
            </a:r>
            <a:endParaRPr lang="en-US" sz="1800" b="1" dirty="0">
              <a:solidFill>
                <a:schemeClr val="bg1"/>
              </a:solidFill>
              <a:latin typeface="Cambria" panose="02040503050406030204" pitchFamily="18" charset="0"/>
              <a:ea typeface="Montserrat"/>
              <a:cs typeface="Montserrat"/>
              <a:sym typeface="Montserrat"/>
            </a:endParaRPr>
          </a:p>
        </p:txBody>
      </p:sp>
      <p:cxnSp>
        <p:nvCxnSpPr>
          <p:cNvPr id="7" name="Straight Connector 6">
            <a:extLst>
              <a:ext uri="{FF2B5EF4-FFF2-40B4-BE49-F238E27FC236}">
                <a16:creationId xmlns:a16="http://schemas.microsoft.com/office/drawing/2014/main" id="{10735C57-182C-5EFB-5D1D-7F1BCA1D53AD}"/>
              </a:ext>
            </a:extLst>
          </p:cNvPr>
          <p:cNvCxnSpPr/>
          <p:nvPr/>
        </p:nvCxnSpPr>
        <p:spPr>
          <a:xfrm>
            <a:off x="5431316" y="727113"/>
            <a:ext cx="0" cy="401029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5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5808872" cy="1425764"/>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1: </a:t>
            </a:r>
            <a:r>
              <a:rPr lang="en-US" sz="2400" dirty="0">
                <a:solidFill>
                  <a:schemeClr val="bg1"/>
                </a:solidFill>
                <a:latin typeface="Cambria" panose="02040503050406030204" pitchFamily="18" charset="0"/>
                <a:ea typeface="Bitter Medium"/>
                <a:cs typeface="Bitter Medium"/>
                <a:sym typeface="Bitter Medium"/>
              </a:rPr>
              <a:t>During the ballot scanning process, each ballot was given a unique identifier, and batches of scanned ballots were logged in a ballot manifest.</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4974113"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a:t>
            </a:r>
          </a:p>
        </p:txBody>
      </p:sp>
      <p:pic>
        <p:nvPicPr>
          <p:cNvPr id="13" name="Picture 12" descr="A white line drawing of a diagram&#10;&#10;Description automatically generated">
            <a:extLst>
              <a:ext uri="{FF2B5EF4-FFF2-40B4-BE49-F238E27FC236}">
                <a16:creationId xmlns:a16="http://schemas.microsoft.com/office/drawing/2014/main" id="{38E37862-1B18-D75C-D2C5-307E44B6F605}"/>
              </a:ext>
            </a:extLst>
          </p:cNvPr>
          <p:cNvPicPr>
            <a:picLocks noChangeAspect="1"/>
          </p:cNvPicPr>
          <p:nvPr/>
        </p:nvPicPr>
        <p:blipFill rotWithShape="1">
          <a:blip r:embed="rId3"/>
          <a:srcRect t="7610"/>
          <a:stretch/>
        </p:blipFill>
        <p:spPr>
          <a:xfrm>
            <a:off x="457200" y="1411602"/>
            <a:ext cx="1325753" cy="1267223"/>
          </a:xfrm>
          <a:prstGeom prst="rect">
            <a:avLst/>
          </a:prstGeom>
        </p:spPr>
      </p:pic>
    </p:spTree>
    <p:extLst>
      <p:ext uri="{BB962C8B-B14F-4D97-AF65-F5344CB8AC3E}">
        <p14:creationId xmlns:p14="http://schemas.microsoft.com/office/powerpoint/2010/main" val="168275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6" y="1315346"/>
            <a:ext cx="6133822" cy="1425764"/>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2: </a:t>
            </a:r>
            <a:r>
              <a:rPr lang="en-US" sz="2400" dirty="0">
                <a:solidFill>
                  <a:schemeClr val="bg1"/>
                </a:solidFill>
                <a:latin typeface="Cambria" panose="02040503050406030204" pitchFamily="18" charset="0"/>
                <a:ea typeface="Bitter Medium"/>
                <a:cs typeface="Bitter Medium"/>
                <a:sym typeface="Bitter Medium"/>
              </a:rPr>
              <a:t>After the election results report is made public, the ballot manifest and cast vote record (CVR) files from the voting system are uploaded into the audit software.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3" name="Picture 2" descr="A computer screen with check marks&#10;&#10;Description automatically generated">
            <a:extLst>
              <a:ext uri="{FF2B5EF4-FFF2-40B4-BE49-F238E27FC236}">
                <a16:creationId xmlns:a16="http://schemas.microsoft.com/office/drawing/2014/main" id="{837462F1-3FB9-61BB-C785-B9F8613D03BC}"/>
              </a:ext>
            </a:extLst>
          </p:cNvPr>
          <p:cNvPicPr>
            <a:picLocks noChangeAspect="1"/>
          </p:cNvPicPr>
          <p:nvPr/>
        </p:nvPicPr>
        <p:blipFill>
          <a:blip r:embed="rId3"/>
          <a:stretch>
            <a:fillRect/>
          </a:stretch>
        </p:blipFill>
        <p:spPr>
          <a:xfrm>
            <a:off x="345287" y="1400392"/>
            <a:ext cx="1475110" cy="1255672"/>
          </a:xfrm>
          <a:prstGeom prst="rect">
            <a:avLst/>
          </a:prstGeom>
        </p:spPr>
      </p:pic>
    </p:spTree>
    <p:extLst>
      <p:ext uri="{BB962C8B-B14F-4D97-AF65-F5344CB8AC3E}">
        <p14:creationId xmlns:p14="http://schemas.microsoft.com/office/powerpoint/2010/main" val="420452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00147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3: </a:t>
            </a:r>
            <a:r>
              <a:rPr lang="en-US" sz="2400" dirty="0">
                <a:solidFill>
                  <a:schemeClr val="bg1"/>
                </a:solidFill>
                <a:latin typeface="Cambria" panose="02040503050406030204" pitchFamily="18" charset="0"/>
                <a:ea typeface="Bitter Medium"/>
                <a:cs typeface="Bitter Medium"/>
                <a:sym typeface="Bitter Medium"/>
              </a:rPr>
              <a:t>The secretary of state rolls 20 </a:t>
            </a:r>
            <a:br>
              <a:rPr lang="en-US" sz="2400" dirty="0">
                <a:solidFill>
                  <a:schemeClr val="bg1"/>
                </a:solidFill>
                <a:latin typeface="Cambria" panose="02040503050406030204" pitchFamily="18" charset="0"/>
                <a:ea typeface="Bitter Medium"/>
                <a:cs typeface="Bitter Medium"/>
                <a:sym typeface="Bitter Medium"/>
              </a:rPr>
            </a:br>
            <a:r>
              <a:rPr lang="en-US" sz="2400" dirty="0">
                <a:solidFill>
                  <a:schemeClr val="bg1"/>
                </a:solidFill>
                <a:latin typeface="Cambria" panose="02040503050406030204" pitchFamily="18" charset="0"/>
                <a:ea typeface="Bitter Medium"/>
                <a:cs typeface="Bitter Medium"/>
                <a:sym typeface="Bitter Medium"/>
              </a:rPr>
              <a:t>10-sided dice to create a random 20-digit number or “seed,” which the audit software uses to select ballots from each county’s ballot manifest.</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4" name="Picture 3" descr="A white line drawing of a diamond&#10;&#10;Description automatically generated with medium confidence">
            <a:extLst>
              <a:ext uri="{FF2B5EF4-FFF2-40B4-BE49-F238E27FC236}">
                <a16:creationId xmlns:a16="http://schemas.microsoft.com/office/drawing/2014/main" id="{FC78E4D9-3156-69F9-CBA8-84AB39CCA7A7}"/>
              </a:ext>
            </a:extLst>
          </p:cNvPr>
          <p:cNvPicPr>
            <a:picLocks noChangeAspect="1"/>
          </p:cNvPicPr>
          <p:nvPr/>
        </p:nvPicPr>
        <p:blipFill>
          <a:blip r:embed="rId3"/>
          <a:stretch>
            <a:fillRect/>
          </a:stretch>
        </p:blipFill>
        <p:spPr>
          <a:xfrm>
            <a:off x="287380" y="1299000"/>
            <a:ext cx="1590924" cy="1529969"/>
          </a:xfrm>
          <a:prstGeom prst="rect">
            <a:avLst/>
          </a:prstGeom>
        </p:spPr>
      </p:pic>
    </p:spTree>
    <p:extLst>
      <p:ext uri="{BB962C8B-B14F-4D97-AF65-F5344CB8AC3E}">
        <p14:creationId xmlns:p14="http://schemas.microsoft.com/office/powerpoint/2010/main" val="115485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4485496"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4: </a:t>
            </a:r>
            <a:r>
              <a:rPr lang="en-US" sz="2400" dirty="0">
                <a:solidFill>
                  <a:schemeClr val="bg1"/>
                </a:solidFill>
                <a:latin typeface="Cambria" panose="02040503050406030204" pitchFamily="18" charset="0"/>
                <a:ea typeface="Bitter Medium"/>
                <a:cs typeface="Bitter Medium"/>
                <a:sym typeface="Bitter Medium"/>
              </a:rPr>
              <a:t>The selected ballots are then retrieved.</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3" name="Picture 2" descr="A white line drawing of a paper in an envelope&#10;&#10;Description automatically generated">
            <a:extLst>
              <a:ext uri="{FF2B5EF4-FFF2-40B4-BE49-F238E27FC236}">
                <a16:creationId xmlns:a16="http://schemas.microsoft.com/office/drawing/2014/main" id="{EF63BABB-D29E-3842-0BE7-36B5F874AD49}"/>
              </a:ext>
            </a:extLst>
          </p:cNvPr>
          <p:cNvPicPr>
            <a:picLocks noChangeAspect="1"/>
          </p:cNvPicPr>
          <p:nvPr/>
        </p:nvPicPr>
        <p:blipFill>
          <a:blip r:embed="rId3"/>
          <a:stretch>
            <a:fillRect/>
          </a:stretch>
        </p:blipFill>
        <p:spPr>
          <a:xfrm>
            <a:off x="391272" y="1299000"/>
            <a:ext cx="1536065" cy="1493396"/>
          </a:xfrm>
          <a:prstGeom prst="rect">
            <a:avLst/>
          </a:prstGeom>
        </p:spPr>
      </p:pic>
    </p:spTree>
    <p:extLst>
      <p:ext uri="{BB962C8B-B14F-4D97-AF65-F5344CB8AC3E}">
        <p14:creationId xmlns:p14="http://schemas.microsoft.com/office/powerpoint/2010/main" val="1963395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00147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5: </a:t>
            </a:r>
            <a:r>
              <a:rPr lang="en-US" sz="2400" dirty="0">
                <a:solidFill>
                  <a:schemeClr val="bg1"/>
                </a:solidFill>
                <a:latin typeface="Cambria" panose="02040503050406030204" pitchFamily="18" charset="0"/>
                <a:ea typeface="Bitter Medium"/>
                <a:cs typeface="Bitter Medium"/>
                <a:sym typeface="Bitter Medium"/>
              </a:rPr>
              <a:t>The audit teams verify they have the correct ballots by matching the unique identifiers on the ballots to those on the retrieval list.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4" name="Picture 3" descr="A white line drawing of a checklist&#10;&#10;Description automatically generated">
            <a:extLst>
              <a:ext uri="{FF2B5EF4-FFF2-40B4-BE49-F238E27FC236}">
                <a16:creationId xmlns:a16="http://schemas.microsoft.com/office/drawing/2014/main" id="{3B8377BE-D6DC-B513-1A0B-86A3AA3FEF36}"/>
              </a:ext>
            </a:extLst>
          </p:cNvPr>
          <p:cNvPicPr>
            <a:picLocks noChangeAspect="1"/>
          </p:cNvPicPr>
          <p:nvPr/>
        </p:nvPicPr>
        <p:blipFill>
          <a:blip r:embed="rId3"/>
          <a:stretch>
            <a:fillRect/>
          </a:stretch>
        </p:blipFill>
        <p:spPr>
          <a:xfrm>
            <a:off x="269362" y="1299000"/>
            <a:ext cx="1657975" cy="1414155"/>
          </a:xfrm>
          <a:prstGeom prst="rect">
            <a:avLst/>
          </a:prstGeom>
        </p:spPr>
      </p:pic>
    </p:spTree>
    <p:extLst>
      <p:ext uri="{BB962C8B-B14F-4D97-AF65-F5344CB8AC3E}">
        <p14:creationId xmlns:p14="http://schemas.microsoft.com/office/powerpoint/2010/main" val="1709952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00147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6: </a:t>
            </a:r>
            <a:r>
              <a:rPr lang="en-US" sz="2400" dirty="0">
                <a:solidFill>
                  <a:schemeClr val="bg1"/>
                </a:solidFill>
                <a:latin typeface="Cambria" panose="02040503050406030204" pitchFamily="18" charset="0"/>
                <a:ea typeface="Bitter Medium"/>
                <a:cs typeface="Bitter Medium"/>
                <a:sym typeface="Bitter Medium"/>
              </a:rPr>
              <a:t>Bipartisan audit board members examine each ballot and enter the voter’s choices exactly as they appear into the audit software.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3" name="Picture 2" descr="A white line drawing of a computer&#10;&#10;Description automatically generated">
            <a:extLst>
              <a:ext uri="{FF2B5EF4-FFF2-40B4-BE49-F238E27FC236}">
                <a16:creationId xmlns:a16="http://schemas.microsoft.com/office/drawing/2014/main" id="{B16CB603-8E1D-6F6B-6928-CB249565A252}"/>
              </a:ext>
            </a:extLst>
          </p:cNvPr>
          <p:cNvPicPr>
            <a:picLocks noChangeAspect="1"/>
          </p:cNvPicPr>
          <p:nvPr/>
        </p:nvPicPr>
        <p:blipFill>
          <a:blip r:embed="rId3"/>
          <a:stretch>
            <a:fillRect/>
          </a:stretch>
        </p:blipFill>
        <p:spPr>
          <a:xfrm>
            <a:off x="372986" y="1315346"/>
            <a:ext cx="1554351" cy="1225195"/>
          </a:xfrm>
          <a:prstGeom prst="rect">
            <a:avLst/>
          </a:prstGeom>
        </p:spPr>
      </p:pic>
    </p:spTree>
    <p:extLst>
      <p:ext uri="{BB962C8B-B14F-4D97-AF65-F5344CB8AC3E}">
        <p14:creationId xmlns:p14="http://schemas.microsoft.com/office/powerpoint/2010/main" val="2242468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1927337" y="1315346"/>
            <a:ext cx="6280484" cy="2101622"/>
          </a:xfrm>
          <a:prstGeom prst="rect">
            <a:avLst/>
          </a:prstGeom>
          <a:noFill/>
          <a:ln>
            <a:noFill/>
          </a:ln>
        </p:spPr>
        <p:txBody>
          <a:bodyPr spcFirstLastPara="1" wrap="square" lIns="91425" tIns="91425" rIns="91425" bIns="91425" anchor="t" anchorCtr="0">
            <a:noAutofit/>
          </a:bodyPr>
          <a:lstStyle/>
          <a:p>
            <a:pPr lvl="0" algn="l" rtl="0">
              <a:spcAft>
                <a:spcPts val="0"/>
              </a:spcAft>
              <a:buClr>
                <a:srgbClr val="E24E39"/>
              </a:buClr>
              <a:buSzPts val="1400"/>
            </a:pPr>
            <a:r>
              <a:rPr lang="en-US" sz="2400" b="1" dirty="0">
                <a:solidFill>
                  <a:srgbClr val="EA7F70"/>
                </a:solidFill>
                <a:latin typeface="Tw Cen MT" panose="020B0602020104020603" pitchFamily="34" charset="0"/>
                <a:ea typeface="Bitter Medium"/>
                <a:cs typeface="Bitter Medium"/>
                <a:sym typeface="Bitter Medium"/>
              </a:rPr>
              <a:t>STEP 7: </a:t>
            </a:r>
            <a:r>
              <a:rPr lang="en-US" sz="2400" dirty="0">
                <a:solidFill>
                  <a:schemeClr val="bg1"/>
                </a:solidFill>
                <a:latin typeface="Cambria" panose="02040503050406030204" pitchFamily="18" charset="0"/>
                <a:ea typeface="Bitter Medium"/>
                <a:cs typeface="Bitter Medium"/>
                <a:sym typeface="Bitter Medium"/>
              </a:rPr>
              <a:t>After all jurisdictions have completed the review and documentation process for their audited ballots, the audit software compares the recorded voter choices to the CVR, checking for any differences between </a:t>
            </a:r>
            <a:br>
              <a:rPr lang="en-US" sz="2400" dirty="0">
                <a:solidFill>
                  <a:schemeClr val="bg1"/>
                </a:solidFill>
                <a:latin typeface="Cambria" panose="02040503050406030204" pitchFamily="18" charset="0"/>
                <a:ea typeface="Bitter Medium"/>
                <a:cs typeface="Bitter Medium"/>
                <a:sym typeface="Bitter Medium"/>
              </a:rPr>
            </a:br>
            <a:r>
              <a:rPr lang="en-US" sz="2400" dirty="0">
                <a:solidFill>
                  <a:schemeClr val="bg1"/>
                </a:solidFill>
                <a:latin typeface="Cambria" panose="02040503050406030204" pitchFamily="18" charset="0"/>
                <a:ea typeface="Bitter Medium"/>
                <a:cs typeface="Bitter Medium"/>
                <a:sym typeface="Bitter Medium"/>
              </a:rPr>
              <a:t>the two.</a:t>
            </a:r>
          </a:p>
          <a:p>
            <a:pPr lvl="0" algn="l" rtl="0">
              <a:spcAft>
                <a:spcPts val="0"/>
              </a:spcAft>
              <a:buClr>
                <a:srgbClr val="E24E39"/>
              </a:buClr>
              <a:buSzPts val="1400"/>
            </a:pPr>
            <a:r>
              <a:rPr lang="en-US" sz="2400" dirty="0">
                <a:solidFill>
                  <a:schemeClr val="bg1"/>
                </a:solidFill>
                <a:latin typeface="Cambria" panose="02040503050406030204" pitchFamily="18" charset="0"/>
                <a:ea typeface="Bitter Medium"/>
                <a:cs typeface="Bitter Medium"/>
                <a:sym typeface="Bitter Medium"/>
              </a:rPr>
              <a:t> </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6280484"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Audit Process, continued</a:t>
            </a:r>
          </a:p>
        </p:txBody>
      </p:sp>
      <p:pic>
        <p:nvPicPr>
          <p:cNvPr id="4" name="Picture 3" descr="A white line with check marks&#10;&#10;Description automatically generated">
            <a:extLst>
              <a:ext uri="{FF2B5EF4-FFF2-40B4-BE49-F238E27FC236}">
                <a16:creationId xmlns:a16="http://schemas.microsoft.com/office/drawing/2014/main" id="{56FD61FF-552C-B416-3B82-7DB34D46E322}"/>
              </a:ext>
            </a:extLst>
          </p:cNvPr>
          <p:cNvPicPr>
            <a:picLocks noChangeAspect="1"/>
          </p:cNvPicPr>
          <p:nvPr/>
        </p:nvPicPr>
        <p:blipFill>
          <a:blip r:embed="rId3"/>
          <a:stretch>
            <a:fillRect/>
          </a:stretch>
        </p:blipFill>
        <p:spPr>
          <a:xfrm>
            <a:off x="457200" y="1315346"/>
            <a:ext cx="1551652" cy="1551652"/>
          </a:xfrm>
          <a:prstGeom prst="rect">
            <a:avLst/>
          </a:prstGeom>
        </p:spPr>
      </p:pic>
    </p:spTree>
    <p:extLst>
      <p:ext uri="{BB962C8B-B14F-4D97-AF65-F5344CB8AC3E}">
        <p14:creationId xmlns:p14="http://schemas.microsoft.com/office/powerpoint/2010/main" val="677423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line drawing of a box with a check mark and a lock&#10;&#10;Description automatically generated">
            <a:extLst>
              <a:ext uri="{FF2B5EF4-FFF2-40B4-BE49-F238E27FC236}">
                <a16:creationId xmlns:a16="http://schemas.microsoft.com/office/drawing/2014/main" id="{616A7381-2722-6F24-08D9-F0E4A6CF8B50}"/>
              </a:ext>
            </a:extLst>
          </p:cNvPr>
          <p:cNvPicPr>
            <a:picLocks noChangeAspect="1"/>
          </p:cNvPicPr>
          <p:nvPr/>
        </p:nvPicPr>
        <p:blipFill>
          <a:blip r:embed="rId3"/>
          <a:stretch>
            <a:fillRect/>
          </a:stretch>
        </p:blipFill>
        <p:spPr>
          <a:xfrm>
            <a:off x="26009704" y="123267"/>
            <a:ext cx="5122633" cy="5143500"/>
          </a:xfrm>
          <a:prstGeom prst="rect">
            <a:avLst/>
          </a:prstGeom>
        </p:spPr>
      </p:pic>
      <p:pic>
        <p:nvPicPr>
          <p:cNvPr id="10" name="Picture 9" descr="A white outline of a truck with a lock on the side&#10;&#10;Description automatically generated">
            <a:extLst>
              <a:ext uri="{FF2B5EF4-FFF2-40B4-BE49-F238E27FC236}">
                <a16:creationId xmlns:a16="http://schemas.microsoft.com/office/drawing/2014/main" id="{9E7FC1E1-D9CF-69E9-4F78-57C32EE27E48}"/>
              </a:ext>
            </a:extLst>
          </p:cNvPr>
          <p:cNvPicPr>
            <a:picLocks noChangeAspect="1"/>
          </p:cNvPicPr>
          <p:nvPr/>
        </p:nvPicPr>
        <p:blipFill>
          <a:blip r:embed="rId4"/>
          <a:stretch>
            <a:fillRect/>
          </a:stretch>
        </p:blipFill>
        <p:spPr>
          <a:xfrm>
            <a:off x="543631" y="2800143"/>
            <a:ext cx="951552" cy="640080"/>
          </a:xfrm>
          <a:prstGeom prst="rect">
            <a:avLst/>
          </a:prstGeom>
        </p:spPr>
      </p:pic>
      <p:pic>
        <p:nvPicPr>
          <p:cNvPr id="18" name="Picture 17" descr="A white line drawing of people with a magnifying glass&#10;&#10;Description automatically generated">
            <a:extLst>
              <a:ext uri="{FF2B5EF4-FFF2-40B4-BE49-F238E27FC236}">
                <a16:creationId xmlns:a16="http://schemas.microsoft.com/office/drawing/2014/main" id="{49EB0664-384D-7AD4-6B57-EB0EE0C163F8}"/>
              </a:ext>
            </a:extLst>
          </p:cNvPr>
          <p:cNvPicPr>
            <a:picLocks noChangeAspect="1"/>
          </p:cNvPicPr>
          <p:nvPr/>
        </p:nvPicPr>
        <p:blipFill>
          <a:blip r:embed="rId5"/>
          <a:stretch>
            <a:fillRect/>
          </a:stretch>
        </p:blipFill>
        <p:spPr>
          <a:xfrm>
            <a:off x="626126" y="1443518"/>
            <a:ext cx="730817" cy="822960"/>
          </a:xfrm>
          <a:prstGeom prst="rect">
            <a:avLst/>
          </a:prstGeom>
        </p:spPr>
      </p:pic>
      <p:sp>
        <p:nvSpPr>
          <p:cNvPr id="19" name="Title 1">
            <a:extLst>
              <a:ext uri="{FF2B5EF4-FFF2-40B4-BE49-F238E27FC236}">
                <a16:creationId xmlns:a16="http://schemas.microsoft.com/office/drawing/2014/main" id="{D7EBFCCF-F00B-90DB-918F-A2810376640E}"/>
              </a:ext>
            </a:extLst>
          </p:cNvPr>
          <p:cNvSpPr txBox="1">
            <a:spLocks/>
          </p:cNvSpPr>
          <p:nvPr/>
        </p:nvSpPr>
        <p:spPr>
          <a:xfrm>
            <a:off x="457200" y="457200"/>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Key Takeaways</a:t>
            </a:r>
          </a:p>
        </p:txBody>
      </p:sp>
      <p:sp>
        <p:nvSpPr>
          <p:cNvPr id="20" name="Google Shape;76;p16">
            <a:extLst>
              <a:ext uri="{FF2B5EF4-FFF2-40B4-BE49-F238E27FC236}">
                <a16:creationId xmlns:a16="http://schemas.microsoft.com/office/drawing/2014/main" id="{0095AA7D-B8FE-F855-EFFC-FDEAB98268D2}"/>
              </a:ext>
            </a:extLst>
          </p:cNvPr>
          <p:cNvSpPr txBox="1"/>
          <p:nvPr/>
        </p:nvSpPr>
        <p:spPr>
          <a:xfrm>
            <a:off x="1836918" y="1265366"/>
            <a:ext cx="6588490" cy="38163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Bipartisan teams </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Bitter Medium"/>
                <a:cs typeface="Bitter Medium"/>
                <a:sym typeface="Bitter Medium"/>
              </a:rPr>
              <a:t>All audit teams were made up of members from different political parties. This helped observers to recognize that audits are not political exercises. Audits are conducted to confirm that the equipment accurately counted votes and to verify the election results.</a:t>
            </a:r>
          </a:p>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Security</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Bitter Medium"/>
                <a:cs typeface="Bitter Medium"/>
                <a:sym typeface="Bitter Medium"/>
              </a:rPr>
              <a:t>All ballots were logged and in secure storage until the randomly selected ballots were retrieved for the audit. Only audit team members could access the selected ballots during the audit. As soon as the audit concluded, the selected ballots were returned to secure storage. Each step was logged and conducted in teams.</a:t>
            </a:r>
          </a:p>
          <a:p>
            <a:pPr marL="0" lvl="0" indent="0" algn="l" rtl="0">
              <a:spcBef>
                <a:spcPts val="0"/>
              </a:spcBef>
              <a:spcAft>
                <a:spcPts val="600"/>
              </a:spcAft>
              <a:buNone/>
            </a:pPr>
            <a:r>
              <a:rPr lang="en-US" sz="2400" b="1" dirty="0">
                <a:solidFill>
                  <a:schemeClr val="bg1"/>
                </a:solidFill>
                <a:latin typeface="Tw Cen MT" panose="020B0602020104020603" pitchFamily="34" charset="77"/>
                <a:ea typeface="Montserrat"/>
                <a:cs typeface="Montserrat"/>
                <a:sym typeface="Montserrat"/>
              </a:rPr>
              <a:t>Randomness</a:t>
            </a:r>
            <a:br>
              <a:rPr lang="en-US" sz="2400" b="1" dirty="0">
                <a:solidFill>
                  <a:schemeClr val="bg1"/>
                </a:solidFill>
                <a:latin typeface="Tw Cen MT" panose="020B0602020104020603" pitchFamily="34" charset="77"/>
                <a:ea typeface="Montserrat"/>
                <a:cs typeface="Montserrat"/>
                <a:sym typeface="Montserrat"/>
              </a:rPr>
            </a:br>
            <a:r>
              <a:rPr lang="en-US" dirty="0">
                <a:solidFill>
                  <a:schemeClr val="bg1"/>
                </a:solidFill>
                <a:latin typeface="Cambria" panose="02040503050406030204" pitchFamily="18" charset="0"/>
                <a:ea typeface="Cambria" panose="02040503050406030204" pitchFamily="18" charset="0"/>
                <a:cs typeface="Bitter Medium"/>
                <a:sym typeface="Bitter Medium"/>
              </a:rPr>
              <a:t>By rolling 20 different 10-sided dice to create a 20-digit “seed” and then tasking the computer to generate random sequences of numbers  from that stating point, the secretary of state ensured that the ballots selected for the audit were random. </a:t>
            </a:r>
            <a:endParaRPr dirty="0">
              <a:solidFill>
                <a:schemeClr val="bg1"/>
              </a:solidFill>
              <a:latin typeface="Cambria" panose="02040503050406030204" pitchFamily="18" charset="0"/>
              <a:ea typeface="Cambria" panose="02040503050406030204" pitchFamily="18" charset="0"/>
              <a:cs typeface="Bitter Medium"/>
              <a:sym typeface="Bitter Medium"/>
            </a:endParaRPr>
          </a:p>
          <a:p>
            <a:pPr marL="0" lvl="0" indent="0" algn="l" rtl="0">
              <a:spcBef>
                <a:spcPts val="0"/>
              </a:spcBef>
              <a:spcAft>
                <a:spcPts val="0"/>
              </a:spcAft>
              <a:buClr>
                <a:schemeClr val="dk1"/>
              </a:buClr>
              <a:buSzPts val="1100"/>
              <a:buFont typeface="Arial"/>
              <a:buNone/>
            </a:pPr>
            <a:endParaRPr dirty="0">
              <a:solidFill>
                <a:schemeClr val="bg1"/>
              </a:solidFill>
              <a:latin typeface="Bitter Medium"/>
              <a:ea typeface="Bitter Medium"/>
              <a:cs typeface="Bitter Medium"/>
              <a:sym typeface="Bitter Medium"/>
            </a:endParaRPr>
          </a:p>
        </p:txBody>
      </p:sp>
      <p:pic>
        <p:nvPicPr>
          <p:cNvPr id="22" name="Picture 21" descr="A group of dices with white dots&#10;&#10;Description automatically generated">
            <a:extLst>
              <a:ext uri="{FF2B5EF4-FFF2-40B4-BE49-F238E27FC236}">
                <a16:creationId xmlns:a16="http://schemas.microsoft.com/office/drawing/2014/main" id="{AA453E63-2ED6-A745-B484-801EF43B99D4}"/>
              </a:ext>
            </a:extLst>
          </p:cNvPr>
          <p:cNvPicPr>
            <a:picLocks noChangeAspect="1"/>
          </p:cNvPicPr>
          <p:nvPr/>
        </p:nvPicPr>
        <p:blipFill>
          <a:blip r:embed="rId6"/>
          <a:stretch>
            <a:fillRect/>
          </a:stretch>
        </p:blipFill>
        <p:spPr>
          <a:xfrm>
            <a:off x="636065" y="4017749"/>
            <a:ext cx="859117" cy="695744"/>
          </a:xfrm>
          <a:prstGeom prst="rect">
            <a:avLst/>
          </a:prstGeom>
        </p:spPr>
      </p:pic>
    </p:spTree>
    <p:extLst>
      <p:ext uri="{BB962C8B-B14F-4D97-AF65-F5344CB8AC3E}">
        <p14:creationId xmlns:p14="http://schemas.microsoft.com/office/powerpoint/2010/main" val="1168787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81ADD2-E0DB-280B-F2D0-210CD1585EB6}"/>
              </a:ext>
            </a:extLst>
          </p:cNvPr>
          <p:cNvSpPr txBox="1">
            <a:spLocks/>
          </p:cNvSpPr>
          <p:nvPr/>
        </p:nvSpPr>
        <p:spPr>
          <a:xfrm>
            <a:off x="457200" y="457200"/>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Questions?</a:t>
            </a:r>
          </a:p>
        </p:txBody>
      </p:sp>
      <p:sp>
        <p:nvSpPr>
          <p:cNvPr id="6" name="Google Shape;76;p16">
            <a:extLst>
              <a:ext uri="{FF2B5EF4-FFF2-40B4-BE49-F238E27FC236}">
                <a16:creationId xmlns:a16="http://schemas.microsoft.com/office/drawing/2014/main" id="{86D41CE5-0BC0-40AF-B3FF-C66CB52642AE}"/>
              </a:ext>
            </a:extLst>
          </p:cNvPr>
          <p:cNvSpPr txBox="1"/>
          <p:nvPr/>
        </p:nvSpPr>
        <p:spPr>
          <a:xfrm>
            <a:off x="457200" y="1371600"/>
            <a:ext cx="7751852" cy="1425764"/>
          </a:xfrm>
          <a:prstGeom prst="rect">
            <a:avLst/>
          </a:prstGeom>
          <a:noFill/>
          <a:ln>
            <a:noFill/>
          </a:ln>
        </p:spPr>
        <p:txBody>
          <a:bodyPr spcFirstLastPara="1" wrap="square" lIns="91425" tIns="91425" rIns="91425" bIns="91425" anchor="t" anchorCtr="0">
            <a:noAutofit/>
          </a:bodyPr>
          <a:lstStyle/>
          <a:p>
            <a:pPr marL="342900" lvl="0" indent="-342900" algn="l" rtl="0">
              <a:spcBef>
                <a:spcPts val="0"/>
              </a:spcBef>
              <a:spcAft>
                <a:spcPts val="800"/>
              </a:spcAft>
              <a:buClr>
                <a:srgbClr val="B4C7D6"/>
              </a:buClr>
              <a:buFont typeface="Arial" panose="020B0604020202020204" pitchFamily="34" charset="0"/>
              <a:buChar char="•"/>
            </a:pPr>
            <a:endParaRPr lang="en-US" sz="2400" dirty="0">
              <a:solidFill>
                <a:schemeClr val="bg1"/>
              </a:solidFill>
              <a:latin typeface="Cambria" panose="02040503050406030204" pitchFamily="18" charset="0"/>
              <a:ea typeface="Cambria" panose="02040503050406030204" pitchFamily="18" charset="0"/>
              <a:cs typeface="Montserrat"/>
              <a:sym typeface="Montserrat"/>
            </a:endParaRPr>
          </a:p>
          <a:p>
            <a:pPr marL="0" lvl="0" indent="0" algn="l" rtl="0">
              <a:spcBef>
                <a:spcPts val="0"/>
              </a:spcBef>
              <a:spcAft>
                <a:spcPts val="800"/>
              </a:spcAft>
              <a:buNone/>
            </a:pPr>
            <a:endParaRPr lang="en-US" sz="2400" b="1" dirty="0">
              <a:solidFill>
                <a:schemeClr val="bg1"/>
              </a:solidFill>
              <a:latin typeface="Tw Cen MT" panose="020B0602020104020603" pitchFamily="34" charset="77"/>
              <a:ea typeface="Bitter Medium"/>
              <a:cs typeface="Bitter Medium"/>
              <a:sym typeface="Montserrat"/>
            </a:endParaRPr>
          </a:p>
          <a:p>
            <a:pPr marL="0" lvl="0" indent="0" algn="l" rtl="0">
              <a:spcBef>
                <a:spcPts val="0"/>
              </a:spcBef>
              <a:spcAft>
                <a:spcPts val="800"/>
              </a:spcAft>
              <a:buNone/>
            </a:pPr>
            <a:endParaRPr lang="en-US" sz="2400" dirty="0">
              <a:solidFill>
                <a:schemeClr val="bg1"/>
              </a:solidFill>
              <a:latin typeface="Tw Cen MT" panose="020B0602020104020603" pitchFamily="34" charset="77"/>
              <a:ea typeface="Bitter Medium"/>
              <a:cs typeface="Bitter Medium"/>
              <a:sym typeface="Bitter Medium"/>
            </a:endParaRP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Tree>
    <p:extLst>
      <p:ext uri="{BB962C8B-B14F-4D97-AF65-F5344CB8AC3E}">
        <p14:creationId xmlns:p14="http://schemas.microsoft.com/office/powerpoint/2010/main" val="379301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0118F6-4B4E-3C55-FD5E-0BF301E96276}"/>
              </a:ext>
            </a:extLst>
          </p:cNvPr>
          <p:cNvSpPr/>
          <p:nvPr/>
        </p:nvSpPr>
        <p:spPr>
          <a:xfrm>
            <a:off x="0" y="0"/>
            <a:ext cx="9144000" cy="5143500"/>
          </a:xfrm>
          <a:prstGeom prst="rect">
            <a:avLst/>
          </a:prstGeom>
          <a:solidFill>
            <a:srgbClr val="2E43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C2FC5EF2-E513-7C4E-771A-E2C9E4033BB7}"/>
              </a:ext>
            </a:extLst>
          </p:cNvPr>
          <p:cNvSpPr txBox="1">
            <a:spLocks/>
          </p:cNvSpPr>
          <p:nvPr/>
        </p:nvSpPr>
        <p:spPr>
          <a:xfrm>
            <a:off x="311700" y="81225"/>
            <a:ext cx="8520600" cy="841800"/>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4000" b="1" dirty="0">
                <a:solidFill>
                  <a:schemeClr val="bg1"/>
                </a:solidFill>
                <a:latin typeface="Tw Cen MT" panose="020B0602020104020603" pitchFamily="34" charset="0"/>
              </a:rPr>
              <a:t>Icon Library</a:t>
            </a:r>
          </a:p>
        </p:txBody>
      </p:sp>
      <p:pic>
        <p:nvPicPr>
          <p:cNvPr id="4" name="Picture 3" descr="A white line drawing of a diagram&#10;&#10;Description automatically generated">
            <a:extLst>
              <a:ext uri="{FF2B5EF4-FFF2-40B4-BE49-F238E27FC236}">
                <a16:creationId xmlns:a16="http://schemas.microsoft.com/office/drawing/2014/main" id="{F4CAFC14-059A-E134-CD1C-12C3817F80F3}"/>
              </a:ext>
            </a:extLst>
          </p:cNvPr>
          <p:cNvPicPr>
            <a:picLocks noChangeAspect="1"/>
          </p:cNvPicPr>
          <p:nvPr/>
        </p:nvPicPr>
        <p:blipFill rotWithShape="1">
          <a:blip r:embed="rId2"/>
          <a:srcRect t="7610"/>
          <a:stretch/>
        </p:blipFill>
        <p:spPr>
          <a:xfrm>
            <a:off x="7208133" y="2521540"/>
            <a:ext cx="956634" cy="914400"/>
          </a:xfrm>
          <a:prstGeom prst="rect">
            <a:avLst/>
          </a:prstGeom>
        </p:spPr>
      </p:pic>
      <p:pic>
        <p:nvPicPr>
          <p:cNvPr id="5" name="Picture 4" descr="A white line drawing of a ballot box&#10;&#10;Description automatically generated">
            <a:extLst>
              <a:ext uri="{FF2B5EF4-FFF2-40B4-BE49-F238E27FC236}">
                <a16:creationId xmlns:a16="http://schemas.microsoft.com/office/drawing/2014/main" id="{C937A95B-84EF-3F78-3BA0-64D7F5C82BFC}"/>
              </a:ext>
            </a:extLst>
          </p:cNvPr>
          <p:cNvPicPr>
            <a:picLocks noChangeAspect="1"/>
          </p:cNvPicPr>
          <p:nvPr/>
        </p:nvPicPr>
        <p:blipFill>
          <a:blip r:embed="rId3"/>
          <a:srcRect r="1777" b="6244"/>
          <a:stretch/>
        </p:blipFill>
        <p:spPr>
          <a:xfrm>
            <a:off x="7350797" y="3831957"/>
            <a:ext cx="1108766" cy="914400"/>
          </a:xfrm>
          <a:prstGeom prst="rect">
            <a:avLst/>
          </a:prstGeom>
        </p:spPr>
      </p:pic>
      <p:pic>
        <p:nvPicPr>
          <p:cNvPr id="6" name="Picture 5" descr="A computer screen with check marks&#10;&#10;Description automatically generated">
            <a:extLst>
              <a:ext uri="{FF2B5EF4-FFF2-40B4-BE49-F238E27FC236}">
                <a16:creationId xmlns:a16="http://schemas.microsoft.com/office/drawing/2014/main" id="{7CA3FD09-A668-0E53-6377-929F092255A3}"/>
              </a:ext>
            </a:extLst>
          </p:cNvPr>
          <p:cNvPicPr>
            <a:picLocks noChangeAspect="1"/>
          </p:cNvPicPr>
          <p:nvPr/>
        </p:nvPicPr>
        <p:blipFill>
          <a:blip r:embed="rId4"/>
          <a:stretch>
            <a:fillRect/>
          </a:stretch>
        </p:blipFill>
        <p:spPr>
          <a:xfrm>
            <a:off x="1577868" y="2521540"/>
            <a:ext cx="1074198" cy="914400"/>
          </a:xfrm>
          <a:prstGeom prst="rect">
            <a:avLst/>
          </a:prstGeom>
        </p:spPr>
      </p:pic>
      <p:pic>
        <p:nvPicPr>
          <p:cNvPr id="7" name="Picture 6" descr="A white line drawing of a flag and a star&#10;&#10;Description automatically generated">
            <a:extLst>
              <a:ext uri="{FF2B5EF4-FFF2-40B4-BE49-F238E27FC236}">
                <a16:creationId xmlns:a16="http://schemas.microsoft.com/office/drawing/2014/main" id="{61A211BD-1936-8868-2BB5-B2D97DBB74DD}"/>
              </a:ext>
            </a:extLst>
          </p:cNvPr>
          <p:cNvPicPr>
            <a:picLocks noChangeAspect="1"/>
          </p:cNvPicPr>
          <p:nvPr/>
        </p:nvPicPr>
        <p:blipFill>
          <a:blip r:embed="rId5"/>
          <a:stretch>
            <a:fillRect/>
          </a:stretch>
        </p:blipFill>
        <p:spPr>
          <a:xfrm>
            <a:off x="226292" y="2498558"/>
            <a:ext cx="1019103" cy="914400"/>
          </a:xfrm>
          <a:prstGeom prst="rect">
            <a:avLst/>
          </a:prstGeom>
        </p:spPr>
      </p:pic>
      <p:pic>
        <p:nvPicPr>
          <p:cNvPr id="8" name="Picture 7" descr="A white line drawing of a diamond&#10;&#10;Description automatically generated with medium confidence">
            <a:extLst>
              <a:ext uri="{FF2B5EF4-FFF2-40B4-BE49-F238E27FC236}">
                <a16:creationId xmlns:a16="http://schemas.microsoft.com/office/drawing/2014/main" id="{E27E4C68-65FF-E476-0E1F-1EF3AD63B1CC}"/>
              </a:ext>
            </a:extLst>
          </p:cNvPr>
          <p:cNvPicPr>
            <a:picLocks noChangeAspect="1"/>
          </p:cNvPicPr>
          <p:nvPr/>
        </p:nvPicPr>
        <p:blipFill>
          <a:blip r:embed="rId6"/>
          <a:stretch>
            <a:fillRect/>
          </a:stretch>
        </p:blipFill>
        <p:spPr>
          <a:xfrm>
            <a:off x="2962083" y="1160384"/>
            <a:ext cx="950830" cy="914400"/>
          </a:xfrm>
          <a:prstGeom prst="rect">
            <a:avLst/>
          </a:prstGeom>
        </p:spPr>
      </p:pic>
      <p:pic>
        <p:nvPicPr>
          <p:cNvPr id="9" name="Picture 8" descr="A group of dices with white dots&#10;&#10;Description automatically generated">
            <a:extLst>
              <a:ext uri="{FF2B5EF4-FFF2-40B4-BE49-F238E27FC236}">
                <a16:creationId xmlns:a16="http://schemas.microsoft.com/office/drawing/2014/main" id="{C8D1CA02-6E2B-C69D-57A8-0A98FC52F922}"/>
              </a:ext>
            </a:extLst>
          </p:cNvPr>
          <p:cNvPicPr>
            <a:picLocks noChangeAspect="1"/>
          </p:cNvPicPr>
          <p:nvPr/>
        </p:nvPicPr>
        <p:blipFill>
          <a:blip r:embed="rId7"/>
          <a:stretch>
            <a:fillRect/>
          </a:stretch>
        </p:blipFill>
        <p:spPr>
          <a:xfrm>
            <a:off x="2962083" y="2606176"/>
            <a:ext cx="914400" cy="723677"/>
          </a:xfrm>
          <a:prstGeom prst="rect">
            <a:avLst/>
          </a:prstGeom>
        </p:spPr>
      </p:pic>
      <p:pic>
        <p:nvPicPr>
          <p:cNvPr id="10" name="Picture 9" descr="A white line drawing of a paper in an envelope&#10;&#10;Description automatically generated">
            <a:extLst>
              <a:ext uri="{FF2B5EF4-FFF2-40B4-BE49-F238E27FC236}">
                <a16:creationId xmlns:a16="http://schemas.microsoft.com/office/drawing/2014/main" id="{2C147E7B-5303-E99E-6D9C-5044DEF082FA}"/>
              </a:ext>
            </a:extLst>
          </p:cNvPr>
          <p:cNvPicPr>
            <a:picLocks noChangeAspect="1"/>
          </p:cNvPicPr>
          <p:nvPr/>
        </p:nvPicPr>
        <p:blipFill>
          <a:blip r:embed="rId8"/>
          <a:stretch>
            <a:fillRect/>
          </a:stretch>
        </p:blipFill>
        <p:spPr>
          <a:xfrm>
            <a:off x="4527002" y="1160384"/>
            <a:ext cx="940526" cy="914400"/>
          </a:xfrm>
          <a:prstGeom prst="rect">
            <a:avLst/>
          </a:prstGeom>
        </p:spPr>
      </p:pic>
      <p:pic>
        <p:nvPicPr>
          <p:cNvPr id="11" name="Picture 10" descr="A white line drawing of a checklist&#10;&#10;Description automatically generated">
            <a:extLst>
              <a:ext uri="{FF2B5EF4-FFF2-40B4-BE49-F238E27FC236}">
                <a16:creationId xmlns:a16="http://schemas.microsoft.com/office/drawing/2014/main" id="{F33FEC79-E588-7F58-8274-0D88CEEBCEDD}"/>
              </a:ext>
            </a:extLst>
          </p:cNvPr>
          <p:cNvPicPr>
            <a:picLocks noChangeAspect="1"/>
          </p:cNvPicPr>
          <p:nvPr/>
        </p:nvPicPr>
        <p:blipFill>
          <a:blip r:embed="rId9"/>
          <a:stretch>
            <a:fillRect/>
          </a:stretch>
        </p:blipFill>
        <p:spPr>
          <a:xfrm>
            <a:off x="226292" y="3836732"/>
            <a:ext cx="1072055" cy="914400"/>
          </a:xfrm>
          <a:prstGeom prst="rect">
            <a:avLst/>
          </a:prstGeom>
        </p:spPr>
      </p:pic>
      <p:pic>
        <p:nvPicPr>
          <p:cNvPr id="12" name="Picture 11" descr="A white outline of a truck with a lock on the side&#10;&#10;Description automatically generated">
            <a:extLst>
              <a:ext uri="{FF2B5EF4-FFF2-40B4-BE49-F238E27FC236}">
                <a16:creationId xmlns:a16="http://schemas.microsoft.com/office/drawing/2014/main" id="{0CF2C34A-B97D-413C-EDCC-25BD3344D226}"/>
              </a:ext>
            </a:extLst>
          </p:cNvPr>
          <p:cNvPicPr>
            <a:picLocks noChangeAspect="1"/>
          </p:cNvPicPr>
          <p:nvPr/>
        </p:nvPicPr>
        <p:blipFill>
          <a:blip r:embed="rId10"/>
          <a:stretch>
            <a:fillRect/>
          </a:stretch>
        </p:blipFill>
        <p:spPr>
          <a:xfrm>
            <a:off x="5888415" y="2660469"/>
            <a:ext cx="914400" cy="615089"/>
          </a:xfrm>
          <a:prstGeom prst="rect">
            <a:avLst/>
          </a:prstGeom>
        </p:spPr>
      </p:pic>
      <p:pic>
        <p:nvPicPr>
          <p:cNvPr id="13" name="Picture 12" descr="A white line drawing of people with a magnifying glass&#10;&#10;Description automatically generated">
            <a:extLst>
              <a:ext uri="{FF2B5EF4-FFF2-40B4-BE49-F238E27FC236}">
                <a16:creationId xmlns:a16="http://schemas.microsoft.com/office/drawing/2014/main" id="{CD959797-129C-E6E6-A083-1D36F3373221}"/>
              </a:ext>
            </a:extLst>
          </p:cNvPr>
          <p:cNvPicPr>
            <a:picLocks noChangeAspect="1"/>
          </p:cNvPicPr>
          <p:nvPr/>
        </p:nvPicPr>
        <p:blipFill>
          <a:blip r:embed="rId11"/>
          <a:stretch>
            <a:fillRect/>
          </a:stretch>
        </p:blipFill>
        <p:spPr>
          <a:xfrm>
            <a:off x="5888415" y="1160384"/>
            <a:ext cx="812019" cy="914400"/>
          </a:xfrm>
          <a:prstGeom prst="rect">
            <a:avLst/>
          </a:prstGeom>
        </p:spPr>
      </p:pic>
      <p:pic>
        <p:nvPicPr>
          <p:cNvPr id="14" name="Picture 13" descr="A white line drawing of a stack of papers&#10;&#10;Description automatically generated">
            <a:extLst>
              <a:ext uri="{FF2B5EF4-FFF2-40B4-BE49-F238E27FC236}">
                <a16:creationId xmlns:a16="http://schemas.microsoft.com/office/drawing/2014/main" id="{401CC031-713A-1F95-F92B-52639E2D68E5}"/>
              </a:ext>
            </a:extLst>
          </p:cNvPr>
          <p:cNvPicPr>
            <a:picLocks noChangeAspect="1"/>
          </p:cNvPicPr>
          <p:nvPr/>
        </p:nvPicPr>
        <p:blipFill>
          <a:blip r:embed="rId12"/>
          <a:stretch>
            <a:fillRect/>
          </a:stretch>
        </p:blipFill>
        <p:spPr>
          <a:xfrm>
            <a:off x="1577868" y="3882696"/>
            <a:ext cx="988599" cy="914400"/>
          </a:xfrm>
          <a:prstGeom prst="rect">
            <a:avLst/>
          </a:prstGeom>
        </p:spPr>
      </p:pic>
      <p:pic>
        <p:nvPicPr>
          <p:cNvPr id="15" name="Picture 14" descr="A white abacus with circles and dots&#10;&#10;Description automatically generated">
            <a:extLst>
              <a:ext uri="{FF2B5EF4-FFF2-40B4-BE49-F238E27FC236}">
                <a16:creationId xmlns:a16="http://schemas.microsoft.com/office/drawing/2014/main" id="{CC4A3335-32F5-81C2-C288-85512C5B0384}"/>
              </a:ext>
            </a:extLst>
          </p:cNvPr>
          <p:cNvPicPr>
            <a:picLocks noChangeAspect="1"/>
          </p:cNvPicPr>
          <p:nvPr/>
        </p:nvPicPr>
        <p:blipFill>
          <a:blip r:embed="rId13"/>
          <a:stretch>
            <a:fillRect/>
          </a:stretch>
        </p:blipFill>
        <p:spPr>
          <a:xfrm>
            <a:off x="4527002" y="2419170"/>
            <a:ext cx="914400" cy="1098125"/>
          </a:xfrm>
          <a:prstGeom prst="rect">
            <a:avLst/>
          </a:prstGeom>
        </p:spPr>
      </p:pic>
      <p:pic>
        <p:nvPicPr>
          <p:cNvPr id="16" name="Picture 15" descr="A white line drawing of a computer&#10;&#10;Description automatically generated">
            <a:extLst>
              <a:ext uri="{FF2B5EF4-FFF2-40B4-BE49-F238E27FC236}">
                <a16:creationId xmlns:a16="http://schemas.microsoft.com/office/drawing/2014/main" id="{CE1ED39D-BF7B-0146-914A-3E1B1465F6FC}"/>
              </a:ext>
            </a:extLst>
          </p:cNvPr>
          <p:cNvPicPr>
            <a:picLocks noChangeAspect="1"/>
          </p:cNvPicPr>
          <p:nvPr/>
        </p:nvPicPr>
        <p:blipFill>
          <a:blip r:embed="rId14"/>
          <a:stretch>
            <a:fillRect/>
          </a:stretch>
        </p:blipFill>
        <p:spPr>
          <a:xfrm>
            <a:off x="2962083" y="3858962"/>
            <a:ext cx="1160059" cy="914400"/>
          </a:xfrm>
          <a:prstGeom prst="rect">
            <a:avLst/>
          </a:prstGeom>
        </p:spPr>
      </p:pic>
      <p:pic>
        <p:nvPicPr>
          <p:cNvPr id="17" name="Picture 16" descr="A white outline of a magnifying glass and check marks&#10;&#10;Description automatically generated">
            <a:extLst>
              <a:ext uri="{FF2B5EF4-FFF2-40B4-BE49-F238E27FC236}">
                <a16:creationId xmlns:a16="http://schemas.microsoft.com/office/drawing/2014/main" id="{45024B0D-7BFB-CC42-FD46-E09221BB3373}"/>
              </a:ext>
            </a:extLst>
          </p:cNvPr>
          <p:cNvPicPr>
            <a:picLocks noChangeAspect="1"/>
          </p:cNvPicPr>
          <p:nvPr/>
        </p:nvPicPr>
        <p:blipFill>
          <a:blip r:embed="rId15"/>
          <a:stretch>
            <a:fillRect/>
          </a:stretch>
        </p:blipFill>
        <p:spPr>
          <a:xfrm>
            <a:off x="4527002" y="3836732"/>
            <a:ext cx="1056992" cy="914400"/>
          </a:xfrm>
          <a:prstGeom prst="rect">
            <a:avLst/>
          </a:prstGeom>
        </p:spPr>
      </p:pic>
      <p:pic>
        <p:nvPicPr>
          <p:cNvPr id="18" name="Picture 17" descr="A white line with check marks&#10;&#10;Description automatically generated">
            <a:extLst>
              <a:ext uri="{FF2B5EF4-FFF2-40B4-BE49-F238E27FC236}">
                <a16:creationId xmlns:a16="http://schemas.microsoft.com/office/drawing/2014/main" id="{E2EA14DB-A844-008F-501F-BEF7EEC59277}"/>
              </a:ext>
            </a:extLst>
          </p:cNvPr>
          <p:cNvPicPr>
            <a:picLocks noChangeAspect="1"/>
          </p:cNvPicPr>
          <p:nvPr/>
        </p:nvPicPr>
        <p:blipFill>
          <a:blip r:embed="rId16"/>
          <a:stretch>
            <a:fillRect/>
          </a:stretch>
        </p:blipFill>
        <p:spPr>
          <a:xfrm>
            <a:off x="7184065" y="1188488"/>
            <a:ext cx="914400" cy="914400"/>
          </a:xfrm>
          <a:prstGeom prst="rect">
            <a:avLst/>
          </a:prstGeom>
        </p:spPr>
      </p:pic>
      <p:pic>
        <p:nvPicPr>
          <p:cNvPr id="19" name="Picture 18" descr="A white line drawing of a pen and a paper&#10;&#10;Description automatically generated">
            <a:extLst>
              <a:ext uri="{FF2B5EF4-FFF2-40B4-BE49-F238E27FC236}">
                <a16:creationId xmlns:a16="http://schemas.microsoft.com/office/drawing/2014/main" id="{E0D5E7D1-73D4-E5FB-790E-372D5963D42F}"/>
              </a:ext>
            </a:extLst>
          </p:cNvPr>
          <p:cNvPicPr>
            <a:picLocks noChangeAspect="1"/>
          </p:cNvPicPr>
          <p:nvPr/>
        </p:nvPicPr>
        <p:blipFill>
          <a:blip r:embed="rId17"/>
          <a:stretch>
            <a:fillRect/>
          </a:stretch>
        </p:blipFill>
        <p:spPr>
          <a:xfrm>
            <a:off x="5755065" y="3882696"/>
            <a:ext cx="1188720" cy="863661"/>
          </a:xfrm>
          <a:prstGeom prst="rect">
            <a:avLst/>
          </a:prstGeom>
        </p:spPr>
      </p:pic>
      <p:sp>
        <p:nvSpPr>
          <p:cNvPr id="20" name="TextBox 19">
            <a:extLst>
              <a:ext uri="{FF2B5EF4-FFF2-40B4-BE49-F238E27FC236}">
                <a16:creationId xmlns:a16="http://schemas.microsoft.com/office/drawing/2014/main" id="{06BB989D-A7F4-BA36-50DD-7933EAE86726}"/>
              </a:ext>
            </a:extLst>
          </p:cNvPr>
          <p:cNvSpPr txBox="1"/>
          <p:nvPr/>
        </p:nvSpPr>
        <p:spPr>
          <a:xfrm>
            <a:off x="221186" y="1014742"/>
            <a:ext cx="2941114" cy="1384995"/>
          </a:xfrm>
          <a:prstGeom prst="rect">
            <a:avLst/>
          </a:prstGeom>
          <a:noFill/>
        </p:spPr>
        <p:txBody>
          <a:bodyPr wrap="square" rtlCol="0">
            <a:spAutoFit/>
          </a:bodyPr>
          <a:lstStyle/>
          <a:p>
            <a:r>
              <a:rPr lang="en-US" dirty="0">
                <a:solidFill>
                  <a:srgbClr val="B4C7D6"/>
                </a:solidFill>
                <a:latin typeface="Tw Cen MT" panose="020B0602020104020603" pitchFamily="34" charset="0"/>
              </a:rPr>
              <a:t>Use these icons to help describe each step of your audit and your key takeaways. If you need a different icon, contact The Elections Group’s </a:t>
            </a:r>
            <a:r>
              <a:rPr lang="en-US" dirty="0">
                <a:solidFill>
                  <a:schemeClr val="bg1"/>
                </a:solidFill>
                <a:latin typeface="Tw Cen MT" panose="020B0602020104020603" pitchFamily="34" charset="0"/>
                <a:hlinkClick r:id="rId18">
                  <a:extLst>
                    <a:ext uri="{A12FA001-AC4F-418D-AE19-62706E023703}">
                      <ahyp:hlinkClr xmlns:ahyp="http://schemas.microsoft.com/office/drawing/2018/hyperlinkcolor" val="tx"/>
                    </a:ext>
                  </a:extLst>
                </a:hlinkClick>
              </a:rPr>
              <a:t>Communications Resource Desk </a:t>
            </a:r>
            <a:r>
              <a:rPr lang="en-US" dirty="0">
                <a:solidFill>
                  <a:srgbClr val="B4C7D6"/>
                </a:solidFill>
                <a:latin typeface="Tw Cen MT" panose="020B0602020104020603" pitchFamily="34" charset="0"/>
              </a:rPr>
              <a:t>team. We’re here to help!</a:t>
            </a:r>
          </a:p>
        </p:txBody>
      </p:sp>
      <p:cxnSp>
        <p:nvCxnSpPr>
          <p:cNvPr id="21" name="Straight Connector 20">
            <a:extLst>
              <a:ext uri="{FF2B5EF4-FFF2-40B4-BE49-F238E27FC236}">
                <a16:creationId xmlns:a16="http://schemas.microsoft.com/office/drawing/2014/main" id="{7B9AD231-7752-6ECD-CEC2-B8FC56F62A04}"/>
              </a:ext>
            </a:extLst>
          </p:cNvPr>
          <p:cNvCxnSpPr/>
          <p:nvPr/>
        </p:nvCxnSpPr>
        <p:spPr>
          <a:xfrm>
            <a:off x="311700" y="804716"/>
            <a:ext cx="8520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B714EFD-C8C7-0BBB-90D3-4BA7028EA192}"/>
              </a:ext>
            </a:extLst>
          </p:cNvPr>
          <p:cNvSpPr/>
          <p:nvPr/>
        </p:nvSpPr>
        <p:spPr>
          <a:xfrm>
            <a:off x="7833911" y="215664"/>
            <a:ext cx="1189296" cy="1188720"/>
          </a:xfrm>
          <a:prstGeom prst="ellipse">
            <a:avLst/>
          </a:prstGeom>
          <a:solidFill>
            <a:srgbClr val="EA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FD842875-1C21-844E-1DE5-26274A706FEA}"/>
              </a:ext>
            </a:extLst>
          </p:cNvPr>
          <p:cNvSpPr txBox="1"/>
          <p:nvPr/>
        </p:nvSpPr>
        <p:spPr>
          <a:xfrm>
            <a:off x="7682374" y="430589"/>
            <a:ext cx="1492370" cy="812530"/>
          </a:xfrm>
          <a:prstGeom prst="rect">
            <a:avLst/>
          </a:prstGeom>
          <a:noFill/>
        </p:spPr>
        <p:txBody>
          <a:bodyPr wrap="square" rtlCol="0">
            <a:spAutoFit/>
          </a:bodyPr>
          <a:lstStyle/>
          <a:p>
            <a:pPr algn="ctr"/>
            <a:r>
              <a:rPr lang="en-US" b="1" dirty="0">
                <a:solidFill>
                  <a:schemeClr val="bg1"/>
                </a:solidFill>
                <a:latin typeface="Tw Cen MT" panose="020B0602020104020603" pitchFamily="34" charset="0"/>
              </a:rPr>
              <a:t>DELETE THIS SLIDE BEFORE PRESENTING</a:t>
            </a:r>
          </a:p>
        </p:txBody>
      </p:sp>
    </p:spTree>
    <p:extLst>
      <p:ext uri="{BB962C8B-B14F-4D97-AF65-F5344CB8AC3E}">
        <p14:creationId xmlns:p14="http://schemas.microsoft.com/office/powerpoint/2010/main" val="823906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6" name="Google Shape;56;p13"/>
          <p:cNvSpPr/>
          <p:nvPr/>
        </p:nvSpPr>
        <p:spPr>
          <a:xfrm>
            <a:off x="0" y="959005"/>
            <a:ext cx="9144000" cy="4184495"/>
          </a:xfrm>
          <a:prstGeom prst="rect">
            <a:avLst/>
          </a:prstGeom>
          <a:solidFill>
            <a:srgbClr val="E24E3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E24E39"/>
              </a:solidFill>
              <a:latin typeface="Arial"/>
              <a:ea typeface="Arial"/>
              <a:cs typeface="Arial"/>
              <a:sym typeface="Arial"/>
            </a:endParaRPr>
          </a:p>
        </p:txBody>
      </p:sp>
      <p:sp>
        <p:nvSpPr>
          <p:cNvPr id="58" name="Google Shape;58;p13"/>
          <p:cNvSpPr txBox="1"/>
          <p:nvPr/>
        </p:nvSpPr>
        <p:spPr>
          <a:xfrm>
            <a:off x="457200" y="1908276"/>
            <a:ext cx="7221000" cy="293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5400" b="1" dirty="0">
                <a:solidFill>
                  <a:schemeClr val="lt1"/>
                </a:solidFill>
                <a:latin typeface="Tw Cen MT" panose="020B0602020104020603" pitchFamily="34" charset="0"/>
              </a:rPr>
              <a:t>YOUR COUNTY </a:t>
            </a:r>
            <a:br>
              <a:rPr lang="en-US" sz="5400" b="1" dirty="0">
                <a:solidFill>
                  <a:schemeClr val="lt1"/>
                </a:solidFill>
                <a:latin typeface="Tw Cen MT" panose="020B0602020104020603" pitchFamily="34" charset="0"/>
              </a:rPr>
            </a:br>
            <a:r>
              <a:rPr lang="en-US" sz="5400" b="1" dirty="0">
                <a:solidFill>
                  <a:schemeClr val="lt1"/>
                </a:solidFill>
                <a:latin typeface="Tw Cen MT" panose="020B0602020104020603" pitchFamily="34" charset="0"/>
              </a:rPr>
              <a:t>AUDIT REPORT</a:t>
            </a:r>
          </a:p>
          <a:p>
            <a:pPr marL="0" lvl="0" indent="0" algn="l" rtl="0">
              <a:spcBef>
                <a:spcPts val="0"/>
              </a:spcBef>
              <a:spcAft>
                <a:spcPts val="0"/>
              </a:spcAft>
              <a:buNone/>
            </a:pPr>
            <a:r>
              <a:rPr lang="en-US" sz="3200" b="1" i="1" dirty="0">
                <a:solidFill>
                  <a:schemeClr val="lt1"/>
                </a:solidFill>
                <a:latin typeface="Cambria" panose="02040503050406030204" pitchFamily="18" charset="0"/>
                <a:ea typeface="Cambria" panose="02040503050406030204" pitchFamily="18" charset="0"/>
              </a:rPr>
              <a:t>2024 General Election</a:t>
            </a:r>
            <a:endParaRPr sz="1800" i="1" dirty="0">
              <a:solidFill>
                <a:schemeClr val="dk2"/>
              </a:solidFill>
              <a:latin typeface="Cambria" panose="02040503050406030204" pitchFamily="18" charset="0"/>
              <a:ea typeface="Cambria" panose="02040503050406030204" pitchFamily="18" charset="0"/>
            </a:endParaRPr>
          </a:p>
        </p:txBody>
      </p:sp>
      <p:pic>
        <p:nvPicPr>
          <p:cNvPr id="2" name="Google Shape;57;p13">
            <a:extLst>
              <a:ext uri="{FF2B5EF4-FFF2-40B4-BE49-F238E27FC236}">
                <a16:creationId xmlns:a16="http://schemas.microsoft.com/office/drawing/2014/main" id="{47D69796-0412-1DE6-7B3A-2FDF57576CE0}"/>
              </a:ext>
            </a:extLst>
          </p:cNvPr>
          <p:cNvPicPr preferRelativeResize="0"/>
          <p:nvPr/>
        </p:nvPicPr>
        <p:blipFill rotWithShape="1">
          <a:blip r:embed="rId3"/>
          <a:srcRect t="-2651" b="-8565"/>
          <a:stretch/>
        </p:blipFill>
        <p:spPr>
          <a:xfrm>
            <a:off x="2012215" y="180245"/>
            <a:ext cx="1440556" cy="1602123"/>
          </a:xfrm>
          <a:prstGeom prst="rect">
            <a:avLst/>
          </a:prstGeom>
          <a:noFill/>
          <a:ln>
            <a:noFill/>
          </a:ln>
        </p:spPr>
      </p:pic>
      <p:pic>
        <p:nvPicPr>
          <p:cNvPr id="3" name="Google Shape;57;p13">
            <a:extLst>
              <a:ext uri="{FF2B5EF4-FFF2-40B4-BE49-F238E27FC236}">
                <a16:creationId xmlns:a16="http://schemas.microsoft.com/office/drawing/2014/main" id="{73569F02-7200-13E4-FC6D-9B89BB149BCD}"/>
              </a:ext>
            </a:extLst>
          </p:cNvPr>
          <p:cNvPicPr preferRelativeResize="0"/>
          <p:nvPr/>
        </p:nvPicPr>
        <p:blipFill rotWithShape="1">
          <a:blip r:embed="rId3">
            <a:alphaModFix amt="16000"/>
          </a:blip>
          <a:srcRect t="-2651" r="43610" b="23377"/>
          <a:stretch/>
        </p:blipFill>
        <p:spPr>
          <a:xfrm>
            <a:off x="5018950" y="-55853"/>
            <a:ext cx="4125050" cy="57990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422CA1C-D0CB-8B0C-C556-B2EF88E88235}"/>
              </a:ext>
            </a:extLst>
          </p:cNvPr>
          <p:cNvSpPr>
            <a:spLocks noGrp="1"/>
          </p:cNvSpPr>
          <p:nvPr>
            <p:ph type="title"/>
          </p:nvPr>
        </p:nvSpPr>
        <p:spPr>
          <a:xfrm>
            <a:off x="457200" y="2150850"/>
            <a:ext cx="8520600" cy="841800"/>
          </a:xfrm>
        </p:spPr>
        <p:txBody>
          <a:bodyPr>
            <a:normAutofit/>
          </a:bodyPr>
          <a:lstStyle/>
          <a:p>
            <a:pPr algn="l"/>
            <a:r>
              <a:rPr lang="en-US" sz="4000" b="1" dirty="0">
                <a:latin typeface="Tw Cen MT" panose="020B0602020104020603" pitchFamily="34" charset="0"/>
              </a:rPr>
              <a:t>What is a risk-limiting audit?</a:t>
            </a:r>
            <a:endParaRPr lang="en-US" sz="4000" b="1" dirty="0">
              <a:solidFill>
                <a:schemeClr val="bg1"/>
              </a:solidFill>
              <a:latin typeface="Tw Cen MT" panose="020B0602020104020603" pitchFamily="34" charset="0"/>
            </a:endParaRPr>
          </a:p>
        </p:txBody>
      </p:sp>
    </p:spTree>
    <p:extLst>
      <p:ext uri="{BB962C8B-B14F-4D97-AF65-F5344CB8AC3E}">
        <p14:creationId xmlns:p14="http://schemas.microsoft.com/office/powerpoint/2010/main" val="293692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What is a risk-limiting audit? (RLA)</a:t>
            </a:r>
            <a:endParaRPr lang="en-US" sz="4000" b="1" dirty="0">
              <a:solidFill>
                <a:schemeClr val="bg1"/>
              </a:solidFill>
              <a:latin typeface="Tw Cen MT" panose="020B0602020104020603" pitchFamily="34" charset="0"/>
            </a:endParaRPr>
          </a:p>
        </p:txBody>
      </p:sp>
      <p:sp>
        <p:nvSpPr>
          <p:cNvPr id="4" name="TextBox 3">
            <a:extLst>
              <a:ext uri="{FF2B5EF4-FFF2-40B4-BE49-F238E27FC236}">
                <a16:creationId xmlns:a16="http://schemas.microsoft.com/office/drawing/2014/main" id="{38160F1B-EEA3-12B2-1A32-EB3682694AA9}"/>
              </a:ext>
            </a:extLst>
          </p:cNvPr>
          <p:cNvSpPr txBox="1"/>
          <p:nvPr/>
        </p:nvSpPr>
        <p:spPr>
          <a:xfrm>
            <a:off x="457200" y="1371600"/>
            <a:ext cx="5765180" cy="2523768"/>
          </a:xfrm>
          <a:prstGeom prst="rect">
            <a:avLst/>
          </a:prstGeom>
          <a:noFill/>
        </p:spPr>
        <p:txBody>
          <a:bodyPr wrap="square" rtlCol="0">
            <a:spAutoFit/>
          </a:bodyPr>
          <a:lstStyle/>
          <a:p>
            <a:r>
              <a:rPr lang="en-US" sz="2400" i="1" dirty="0">
                <a:solidFill>
                  <a:schemeClr val="lt1"/>
                </a:solidFill>
                <a:latin typeface="Cambria" panose="02040503050406030204" pitchFamily="18" charset="0"/>
                <a:ea typeface="Cambria" panose="02040503050406030204" pitchFamily="18" charset="0"/>
              </a:rPr>
              <a:t>A post-election audit where a random sample of voted ballots is manually reviewed to verify that the reported election results are correct. As the name suggests, an RLA reduces the risk of confirming the wrong winner.</a:t>
            </a:r>
          </a:p>
          <a:p>
            <a:endParaRPr lang="en-US" dirty="0"/>
          </a:p>
        </p:txBody>
      </p:sp>
    </p:spTree>
    <p:extLst>
      <p:ext uri="{BB962C8B-B14F-4D97-AF65-F5344CB8AC3E}">
        <p14:creationId xmlns:p14="http://schemas.microsoft.com/office/powerpoint/2010/main" val="2847177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62C5C9-0094-2131-BD5B-552B90CBC237}"/>
              </a:ext>
            </a:extLst>
          </p:cNvPr>
          <p:cNvSpPr txBox="1">
            <a:spLocks/>
          </p:cNvSpPr>
          <p:nvPr/>
        </p:nvSpPr>
        <p:spPr>
          <a:xfrm>
            <a:off x="469231" y="2150850"/>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Why do we conduct RLAs?</a:t>
            </a:r>
          </a:p>
        </p:txBody>
      </p:sp>
    </p:spTree>
    <p:extLst>
      <p:ext uri="{BB962C8B-B14F-4D97-AF65-F5344CB8AC3E}">
        <p14:creationId xmlns:p14="http://schemas.microsoft.com/office/powerpoint/2010/main" val="306062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9D85-007C-5576-D4D1-27B87ACC94E0}"/>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Why do we conduct RLAs?</a:t>
            </a:r>
          </a:p>
        </p:txBody>
      </p:sp>
      <p:sp>
        <p:nvSpPr>
          <p:cNvPr id="4" name="TextBox 3">
            <a:extLst>
              <a:ext uri="{FF2B5EF4-FFF2-40B4-BE49-F238E27FC236}">
                <a16:creationId xmlns:a16="http://schemas.microsoft.com/office/drawing/2014/main" id="{38160F1B-EEA3-12B2-1A32-EB3682694AA9}"/>
              </a:ext>
            </a:extLst>
          </p:cNvPr>
          <p:cNvSpPr txBox="1"/>
          <p:nvPr/>
        </p:nvSpPr>
        <p:spPr>
          <a:xfrm>
            <a:off x="457200" y="1371600"/>
            <a:ext cx="5312735" cy="3046988"/>
          </a:xfrm>
          <a:prstGeom prst="rect">
            <a:avLst/>
          </a:prstGeom>
          <a:noFill/>
        </p:spPr>
        <p:txBody>
          <a:bodyPr wrap="square" rtlCol="0">
            <a:spAutoFit/>
          </a:bodyPr>
          <a:lstStyle/>
          <a:p>
            <a:r>
              <a:rPr lang="en-US" sz="2400" dirty="0">
                <a:solidFill>
                  <a:schemeClr val="lt1"/>
                </a:solidFill>
                <a:latin typeface="Cambria" panose="02040503050406030204" pitchFamily="18" charset="0"/>
                <a:ea typeface="Cambria" panose="02040503050406030204" pitchFamily="18" charset="0"/>
              </a:rPr>
              <a:t>They are an </a:t>
            </a:r>
            <a:r>
              <a:rPr lang="en-US" sz="2400" b="1" i="1" dirty="0">
                <a:solidFill>
                  <a:schemeClr val="lt1"/>
                </a:solidFill>
                <a:latin typeface="Cambria" panose="02040503050406030204" pitchFamily="18" charset="0"/>
                <a:ea typeface="Cambria" panose="02040503050406030204" pitchFamily="18" charset="0"/>
              </a:rPr>
              <a:t>effective and efficient </a:t>
            </a:r>
            <a:r>
              <a:rPr lang="en-US" sz="2400" dirty="0">
                <a:solidFill>
                  <a:schemeClr val="lt1"/>
                </a:solidFill>
                <a:latin typeface="Cambria" panose="02040503050406030204" pitchFamily="18" charset="0"/>
                <a:ea typeface="Cambria" panose="02040503050406030204" pitchFamily="18" charset="0"/>
              </a:rPr>
              <a:t>way to check that ballots are counted accurately during an election. </a:t>
            </a:r>
          </a:p>
          <a:p>
            <a:endParaRPr lang="en-US" sz="2400" b="1" i="1" dirty="0">
              <a:solidFill>
                <a:schemeClr val="lt1"/>
              </a:solidFill>
              <a:latin typeface="Cambria" panose="02040503050406030204" pitchFamily="18" charset="0"/>
              <a:ea typeface="Cambria" panose="02040503050406030204" pitchFamily="18" charset="0"/>
            </a:endParaRPr>
          </a:p>
          <a:p>
            <a:r>
              <a:rPr kumimoji="0" lang="en" sz="2400" b="0" i="0" u="none" strike="noStrike" kern="0" cap="none" spc="0" normalizeH="0" baseline="0" noProof="0" dirty="0">
                <a:ln>
                  <a:noFill/>
                </a:ln>
                <a:solidFill>
                  <a:schemeClr val="bg1"/>
                </a:solidFill>
                <a:effectLst/>
                <a:uLnTx/>
                <a:uFillTx/>
                <a:latin typeface="Cambria" panose="02040503050406030204" pitchFamily="18" charset="0"/>
                <a:ea typeface="Bitter Medium"/>
                <a:cs typeface="Bitter Medium"/>
                <a:sym typeface="Bitter Medium"/>
              </a:rPr>
              <a:t>Thanks to statistics, if enough random ballots match the official machine count, we can trust the election results are </a:t>
            </a:r>
            <a:r>
              <a:rPr kumimoji="0" lang="en" sz="2400" b="1" i="1" u="none" strike="noStrike" kern="0" cap="none" spc="0" normalizeH="0" baseline="0" noProof="0" dirty="0">
                <a:ln>
                  <a:noFill/>
                </a:ln>
                <a:solidFill>
                  <a:schemeClr val="bg1"/>
                </a:solidFill>
                <a:effectLst/>
                <a:uLnTx/>
                <a:uFillTx/>
                <a:latin typeface="Cambria" panose="02040503050406030204" pitchFamily="18" charset="0"/>
                <a:ea typeface="Bitter Medium"/>
                <a:cs typeface="Bitter Medium"/>
                <a:sym typeface="Bitter Medium"/>
              </a:rPr>
              <a:t>accurate</a:t>
            </a:r>
            <a:r>
              <a:rPr kumimoji="0" lang="en" sz="2400" b="0" i="0" u="none" strike="noStrike" kern="0" cap="none" spc="0" normalizeH="0" baseline="0" noProof="0" dirty="0">
                <a:ln>
                  <a:noFill/>
                </a:ln>
                <a:solidFill>
                  <a:schemeClr val="bg1"/>
                </a:solidFill>
                <a:effectLst/>
                <a:uLnTx/>
                <a:uFillTx/>
                <a:latin typeface="Cambria" panose="02040503050406030204" pitchFamily="18" charset="0"/>
                <a:ea typeface="Bitter Medium"/>
                <a:cs typeface="Bitter Medium"/>
                <a:sym typeface="Bitter Medium"/>
              </a:rPr>
              <a:t>.</a:t>
            </a:r>
            <a:endParaRPr lang="en-US" sz="2400" dirty="0">
              <a:solidFill>
                <a:schemeClr val="bg1"/>
              </a:solidFill>
            </a:endParaRPr>
          </a:p>
        </p:txBody>
      </p:sp>
    </p:spTree>
    <p:extLst>
      <p:ext uri="{BB962C8B-B14F-4D97-AF65-F5344CB8AC3E}">
        <p14:creationId xmlns:p14="http://schemas.microsoft.com/office/powerpoint/2010/main" val="428055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62C5C9-0094-2131-BD5B-552B90CBC237}"/>
              </a:ext>
            </a:extLst>
          </p:cNvPr>
          <p:cNvSpPr txBox="1">
            <a:spLocks/>
          </p:cNvSpPr>
          <p:nvPr/>
        </p:nvSpPr>
        <p:spPr>
          <a:xfrm>
            <a:off x="457200" y="2612066"/>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endParaRPr lang="en-US" dirty="0">
              <a:latin typeface="Cambria" panose="02040503050406030204" pitchFamily="18" charset="0"/>
              <a:ea typeface="Cambria" panose="02040503050406030204" pitchFamily="18" charset="0"/>
            </a:endParaRPr>
          </a:p>
        </p:txBody>
      </p:sp>
      <p:sp>
        <p:nvSpPr>
          <p:cNvPr id="4" name="Title 1">
            <a:extLst>
              <a:ext uri="{FF2B5EF4-FFF2-40B4-BE49-F238E27FC236}">
                <a16:creationId xmlns:a16="http://schemas.microsoft.com/office/drawing/2014/main" id="{795AEC3B-31BD-21D0-9D5A-624313102E51}"/>
              </a:ext>
            </a:extLst>
          </p:cNvPr>
          <p:cNvSpPr txBox="1">
            <a:spLocks/>
          </p:cNvSpPr>
          <p:nvPr/>
        </p:nvSpPr>
        <p:spPr>
          <a:xfrm>
            <a:off x="457200" y="3448929"/>
            <a:ext cx="8520600" cy="8418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algn="l"/>
            <a:endParaRPr lang="en-US" dirty="0">
              <a:latin typeface="Cambria" panose="02040503050406030204" pitchFamily="18" charset="0"/>
              <a:ea typeface="Cambria" panose="02040503050406030204" pitchFamily="18" charset="0"/>
            </a:endParaRPr>
          </a:p>
        </p:txBody>
      </p:sp>
      <p:sp>
        <p:nvSpPr>
          <p:cNvPr id="5" name="Title 1">
            <a:extLst>
              <a:ext uri="{FF2B5EF4-FFF2-40B4-BE49-F238E27FC236}">
                <a16:creationId xmlns:a16="http://schemas.microsoft.com/office/drawing/2014/main" id="{A9680008-E398-F30A-F1F2-9E8856DE62B0}"/>
              </a:ext>
            </a:extLst>
          </p:cNvPr>
          <p:cNvSpPr txBox="1">
            <a:spLocks/>
          </p:cNvSpPr>
          <p:nvPr/>
        </p:nvSpPr>
        <p:spPr>
          <a:xfrm>
            <a:off x="457200" y="1371600"/>
            <a:ext cx="8520600" cy="199465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Arial"/>
              <a:buNone/>
              <a:defRPr sz="36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November #, 2024</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 bipartisan audit teams</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Risk-Limiting Audit</a:t>
            </a:r>
          </a:p>
          <a:p>
            <a:pPr marL="342900" indent="-342900" algn="l">
              <a:buClr>
                <a:schemeClr val="bg1"/>
              </a:buClr>
              <a:buSzPct val="100000"/>
              <a:buFont typeface="Arial" panose="020B0604020202020204" pitchFamily="34" charset="0"/>
              <a:buChar char="•"/>
            </a:pPr>
            <a:r>
              <a:rPr lang="en-US" sz="2400" dirty="0">
                <a:latin typeface="Cambria" panose="02040503050406030204" pitchFamily="18" charset="0"/>
                <a:ea typeface="Cambria" panose="02040503050406030204" pitchFamily="18" charset="0"/>
              </a:rPr>
              <a:t>Your County Election Office </a:t>
            </a:r>
          </a:p>
        </p:txBody>
      </p:sp>
      <p:sp>
        <p:nvSpPr>
          <p:cNvPr id="7" name="Title 1">
            <a:extLst>
              <a:ext uri="{FF2B5EF4-FFF2-40B4-BE49-F238E27FC236}">
                <a16:creationId xmlns:a16="http://schemas.microsoft.com/office/drawing/2014/main" id="{29622743-B13A-2FD8-4454-847F5465A14D}"/>
              </a:ext>
            </a:extLst>
          </p:cNvPr>
          <p:cNvSpPr>
            <a:spLocks noGrp="1"/>
          </p:cNvSpPr>
          <p:nvPr>
            <p:ph type="title"/>
          </p:nvPr>
        </p:nvSpPr>
        <p:spPr>
          <a:xfrm>
            <a:off x="457200" y="457200"/>
            <a:ext cx="8520600" cy="841800"/>
          </a:xfrm>
        </p:spPr>
        <p:txBody>
          <a:bodyPr>
            <a:normAutofit/>
          </a:bodyPr>
          <a:lstStyle/>
          <a:p>
            <a:pPr algn="l"/>
            <a:r>
              <a:rPr lang="en-US" sz="4000" b="1" dirty="0">
                <a:latin typeface="Tw Cen MT" panose="020B0602020104020603" pitchFamily="34" charset="0"/>
              </a:rPr>
              <a:t>The Basics</a:t>
            </a:r>
            <a:endParaRPr lang="en-US" sz="4000" b="1" dirty="0">
              <a:solidFill>
                <a:schemeClr val="bg1"/>
              </a:solidFill>
              <a:latin typeface="Tw Cen MT" panose="020B0602020104020603" pitchFamily="34" charset="0"/>
            </a:endParaRPr>
          </a:p>
        </p:txBody>
      </p:sp>
    </p:spTree>
    <p:extLst>
      <p:ext uri="{BB962C8B-B14F-4D97-AF65-F5344CB8AC3E}">
        <p14:creationId xmlns:p14="http://schemas.microsoft.com/office/powerpoint/2010/main" val="1111711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76;p16">
            <a:extLst>
              <a:ext uri="{FF2B5EF4-FFF2-40B4-BE49-F238E27FC236}">
                <a16:creationId xmlns:a16="http://schemas.microsoft.com/office/drawing/2014/main" id="{E5B184CE-1199-F0D9-8C9C-63C60C1CCDFD}"/>
              </a:ext>
            </a:extLst>
          </p:cNvPr>
          <p:cNvSpPr txBox="1"/>
          <p:nvPr/>
        </p:nvSpPr>
        <p:spPr>
          <a:xfrm>
            <a:off x="457200" y="1371600"/>
            <a:ext cx="4085151" cy="142576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800"/>
              </a:spcAft>
              <a:buNone/>
            </a:pPr>
            <a:r>
              <a:rPr lang="en-US" sz="2400" b="1" dirty="0">
                <a:solidFill>
                  <a:schemeClr val="bg1"/>
                </a:solidFill>
                <a:latin typeface="Tw Cen MT" panose="020B0602020104020603" pitchFamily="34" charset="77"/>
                <a:ea typeface="Montserrat"/>
                <a:cs typeface="Montserrat"/>
                <a:sym typeface="Montserrat"/>
              </a:rPr>
              <a:t>## total contests</a:t>
            </a:r>
            <a:endParaRPr lang="en-US" sz="2400" dirty="0">
              <a:solidFill>
                <a:schemeClr val="bg1"/>
              </a:solidFill>
              <a:latin typeface="Tw Cen MT" panose="020B0602020104020603" pitchFamily="34" charset="77"/>
              <a:ea typeface="Bitter Medium"/>
              <a:cs typeface="Bitter Medium"/>
              <a:sym typeface="Bitter Medium"/>
            </a:endParaRPr>
          </a:p>
          <a:p>
            <a:pPr marL="0" lvl="0" indent="0" algn="l" rtl="0">
              <a:spcBef>
                <a:spcPts val="0"/>
              </a:spcBef>
              <a:spcAft>
                <a:spcPts val="400"/>
              </a:spcAft>
              <a:buNone/>
            </a:pPr>
            <a:r>
              <a:rPr lang="en-US" sz="2400" b="1" dirty="0">
                <a:solidFill>
                  <a:schemeClr val="bg1"/>
                </a:solidFill>
                <a:latin typeface="Tw Cen MT" panose="020B0602020104020603" pitchFamily="34" charset="77"/>
                <a:ea typeface="Montserrat"/>
                <a:cs typeface="Montserrat"/>
                <a:sym typeface="Montserrat"/>
              </a:rPr>
              <a:t># contests selected for audit:</a:t>
            </a:r>
          </a:p>
          <a:p>
            <a:pPr marL="457200" lvl="0" indent="-457200" algn="l" rtl="0">
              <a:spcBef>
                <a:spcPts val="0"/>
              </a:spcBef>
              <a:spcAft>
                <a:spcPts val="400"/>
              </a:spcAft>
              <a:buClr>
                <a:srgbClr val="B4C7D6"/>
              </a:buClr>
              <a:buFont typeface="+mj-lt"/>
              <a:buAutoNum type="arabicPeriod"/>
            </a:pPr>
            <a:r>
              <a:rPr lang="en-US" b="1" dirty="0">
                <a:solidFill>
                  <a:schemeClr val="bg1"/>
                </a:solidFill>
                <a:latin typeface="Cambria" panose="02040503050406030204" pitchFamily="18" charset="0"/>
                <a:ea typeface="Montserrat"/>
                <a:cs typeface="Montserrat"/>
                <a:sym typeface="Montserrat"/>
              </a:rPr>
              <a:t>[Statewide]</a:t>
            </a:r>
            <a:r>
              <a:rPr lang="en-US" dirty="0">
                <a:solidFill>
                  <a:schemeClr val="bg1"/>
                </a:solidFill>
                <a:latin typeface="Cambria" panose="02040503050406030204" pitchFamily="18" charset="0"/>
                <a:ea typeface="Montserrat"/>
                <a:cs typeface="Montserrat"/>
                <a:sym typeface="Montserrat"/>
              </a:rPr>
              <a:t> Contest</a:t>
            </a:r>
          </a:p>
          <a:p>
            <a:pPr marL="457200" indent="-457200">
              <a:spcAft>
                <a:spcPts val="400"/>
              </a:spcAft>
              <a:buClr>
                <a:srgbClr val="B4C7D6"/>
              </a:buClr>
              <a:buFont typeface="+mj-lt"/>
              <a:buAutoNum type="arabicPeriod"/>
            </a:pPr>
            <a:r>
              <a:rPr lang="en-US" b="1" dirty="0">
                <a:solidFill>
                  <a:schemeClr val="bg1"/>
                </a:solidFill>
                <a:latin typeface="Cambria" panose="02040503050406030204" pitchFamily="18" charset="0"/>
                <a:ea typeface="Montserrat"/>
                <a:cs typeface="Montserrat"/>
                <a:sym typeface="Montserrat"/>
              </a:rPr>
              <a:t>[Countywide]</a:t>
            </a:r>
            <a:r>
              <a:rPr lang="en-US" dirty="0">
                <a:solidFill>
                  <a:schemeClr val="bg1"/>
                </a:solidFill>
                <a:latin typeface="Cambria" panose="02040503050406030204" pitchFamily="18" charset="0"/>
                <a:ea typeface="Montserrat"/>
                <a:cs typeface="Montserrat"/>
                <a:sym typeface="Montserrat"/>
              </a:rPr>
              <a:t> Contest</a:t>
            </a:r>
          </a:p>
          <a:p>
            <a:pPr marL="457200" lvl="0" indent="-457200" algn="l" rtl="0">
              <a:spcBef>
                <a:spcPts val="0"/>
              </a:spcBef>
              <a:spcAft>
                <a:spcPts val="800"/>
              </a:spcAft>
              <a:buFont typeface="+mj-lt"/>
              <a:buAutoNum type="arabicPeriod"/>
            </a:pPr>
            <a:endParaRPr lang="en-US" dirty="0">
              <a:solidFill>
                <a:srgbClr val="2E4355"/>
              </a:solidFill>
              <a:latin typeface="Bitter Medium" pitchFamily="2" charset="77"/>
              <a:ea typeface="Montserrat"/>
              <a:cs typeface="Montserrat"/>
              <a:sym typeface="Montserrat"/>
            </a:endParaRPr>
          </a:p>
        </p:txBody>
      </p:sp>
      <p:sp>
        <p:nvSpPr>
          <p:cNvPr id="21" name="Google Shape;76;p16">
            <a:extLst>
              <a:ext uri="{FF2B5EF4-FFF2-40B4-BE49-F238E27FC236}">
                <a16:creationId xmlns:a16="http://schemas.microsoft.com/office/drawing/2014/main" id="{8556FFF4-3046-0161-F06B-5C1A31696FFF}"/>
              </a:ext>
            </a:extLst>
          </p:cNvPr>
          <p:cNvSpPr txBox="1"/>
          <p:nvPr/>
        </p:nvSpPr>
        <p:spPr>
          <a:xfrm>
            <a:off x="457200" y="3173865"/>
            <a:ext cx="5863081" cy="915941"/>
          </a:xfrm>
          <a:prstGeom prst="rect">
            <a:avLst/>
          </a:prstGeom>
          <a:noFill/>
          <a:ln>
            <a:noFill/>
          </a:ln>
        </p:spPr>
        <p:txBody>
          <a:bodyPr spcFirstLastPara="1" wrap="square" lIns="91425" tIns="91425" rIns="91425" bIns="91425" anchor="t" anchorCtr="0">
            <a:noAutofit/>
          </a:bodyPr>
          <a:lstStyle/>
          <a:p>
            <a:pPr marL="0" lvl="0" indent="0" algn="l" rtl="0">
              <a:spcBef>
                <a:spcPts val="0"/>
              </a:spcBef>
              <a:buNone/>
            </a:pPr>
            <a:r>
              <a:rPr lang="en-US" sz="2400" b="1" dirty="0">
                <a:solidFill>
                  <a:schemeClr val="bg1"/>
                </a:solidFill>
                <a:latin typeface="Tw Cen MT" panose="020B0602020104020603" pitchFamily="34" charset="77"/>
                <a:ea typeface="Montserrat"/>
                <a:cs typeface="Montserrat"/>
                <a:sym typeface="Montserrat"/>
              </a:rPr>
              <a:t>## bipartisan audit board members</a:t>
            </a:r>
          </a:p>
          <a:p>
            <a:pPr>
              <a:spcAft>
                <a:spcPts val="800"/>
              </a:spcAft>
            </a:pPr>
            <a:r>
              <a:rPr lang="en-US" dirty="0">
                <a:solidFill>
                  <a:schemeClr val="bg1"/>
                </a:solidFill>
                <a:latin typeface="Cambria" panose="02040503050406030204" pitchFamily="18" charset="0"/>
                <a:ea typeface="Bitter Medium"/>
                <a:cs typeface="Bitter Medium"/>
                <a:sym typeface="Bitter Medium"/>
              </a:rPr>
              <a:t>retrieve randomly selected ballots, examine them and </a:t>
            </a:r>
            <a:br>
              <a:rPr lang="en-US" dirty="0">
                <a:solidFill>
                  <a:schemeClr val="bg1"/>
                </a:solidFill>
                <a:latin typeface="Cambria" panose="02040503050406030204" pitchFamily="18" charset="0"/>
                <a:ea typeface="Bitter Medium"/>
                <a:cs typeface="Bitter Medium"/>
                <a:sym typeface="Bitter Medium"/>
              </a:rPr>
            </a:br>
            <a:r>
              <a:rPr lang="en-US" dirty="0">
                <a:solidFill>
                  <a:schemeClr val="bg1"/>
                </a:solidFill>
                <a:latin typeface="Cambria" panose="02040503050406030204" pitchFamily="18" charset="0"/>
                <a:ea typeface="Bitter Medium"/>
                <a:cs typeface="Bitter Medium"/>
                <a:sym typeface="Bitter Medium"/>
              </a:rPr>
              <a:t>enter the selections in the audit software</a:t>
            </a:r>
            <a:endParaRPr lang="en-US" dirty="0">
              <a:solidFill>
                <a:schemeClr val="bg1"/>
              </a:solidFill>
              <a:latin typeface="Cambria" panose="02040503050406030204" pitchFamily="18" charset="0"/>
              <a:ea typeface="Montserrat"/>
              <a:cs typeface="Montserrat"/>
              <a:sym typeface="Montserrat"/>
            </a:endParaRPr>
          </a:p>
        </p:txBody>
      </p:sp>
      <p:sp>
        <p:nvSpPr>
          <p:cNvPr id="30" name="Title 1">
            <a:extLst>
              <a:ext uri="{FF2B5EF4-FFF2-40B4-BE49-F238E27FC236}">
                <a16:creationId xmlns:a16="http://schemas.microsoft.com/office/drawing/2014/main" id="{B48F6A12-47B5-D219-63AF-3F0B5F04AEAA}"/>
              </a:ext>
            </a:extLst>
          </p:cNvPr>
          <p:cNvSpPr txBox="1">
            <a:spLocks/>
          </p:cNvSpPr>
          <p:nvPr/>
        </p:nvSpPr>
        <p:spPr>
          <a:xfrm>
            <a:off x="457200" y="457200"/>
            <a:ext cx="4974113" cy="841800"/>
          </a:xfrm>
          <a:prstGeom prst="rect">
            <a:avLst/>
          </a:prstGeom>
          <a:noFill/>
          <a:ln>
            <a:noFill/>
          </a:ln>
        </p:spPr>
        <p:txBody>
          <a:bodyPr spcFirstLastPara="1" wrap="square" lIns="91425" tIns="91425" rIns="91425" bIns="91425" anchor="b"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bg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gn="l"/>
            <a:r>
              <a:rPr lang="en-US" sz="4000" b="1" dirty="0">
                <a:latin typeface="Tw Cen MT" panose="020B0602020104020603" pitchFamily="34" charset="0"/>
              </a:rPr>
              <a:t>By the Numbers</a:t>
            </a:r>
          </a:p>
        </p:txBody>
      </p:sp>
      <p:sp>
        <p:nvSpPr>
          <p:cNvPr id="37" name="TextBox 36">
            <a:extLst>
              <a:ext uri="{FF2B5EF4-FFF2-40B4-BE49-F238E27FC236}">
                <a16:creationId xmlns:a16="http://schemas.microsoft.com/office/drawing/2014/main" id="{4FD6C470-40E4-0A27-2563-4A5C6985ED69}"/>
              </a:ext>
            </a:extLst>
          </p:cNvPr>
          <p:cNvSpPr txBox="1"/>
          <p:nvPr/>
        </p:nvSpPr>
        <p:spPr>
          <a:xfrm>
            <a:off x="5815581" y="1415629"/>
            <a:ext cx="2220000" cy="677108"/>
          </a:xfrm>
          <a:prstGeom prst="rect">
            <a:avLst/>
          </a:prstGeom>
          <a:noFill/>
        </p:spPr>
        <p:txBody>
          <a:bodyPr wrap="square">
            <a:spAutoFit/>
          </a:bodyPr>
          <a:lstStyle/>
          <a:p>
            <a:pPr marL="0" lvl="0" indent="0" algn="l" rtl="0">
              <a:spcBef>
                <a:spcPts val="0"/>
              </a:spcBef>
              <a:spcAft>
                <a:spcPts val="0"/>
              </a:spcAft>
              <a:buNone/>
            </a:pPr>
            <a:r>
              <a:rPr lang="en-US" sz="2400" b="1" dirty="0">
                <a:solidFill>
                  <a:schemeClr val="bg1"/>
                </a:solidFill>
                <a:latin typeface="Tw Cen MT" panose="020B0602020104020603" pitchFamily="34" charset="77"/>
                <a:ea typeface="Montserrat"/>
                <a:cs typeface="Montserrat"/>
                <a:sym typeface="Montserrat"/>
              </a:rPr>
              <a:t>#% risk limit</a:t>
            </a:r>
          </a:p>
          <a:p>
            <a:pPr marL="0" lvl="0" indent="0" algn="l" rtl="0">
              <a:spcBef>
                <a:spcPts val="0"/>
              </a:spcBef>
              <a:spcAft>
                <a:spcPts val="0"/>
              </a:spcAft>
              <a:buNone/>
            </a:pPr>
            <a:r>
              <a:rPr lang="en-US" dirty="0">
                <a:solidFill>
                  <a:schemeClr val="bg1"/>
                </a:solidFill>
                <a:latin typeface="Cambria" panose="02040503050406030204" pitchFamily="18" charset="0"/>
                <a:ea typeface="Bitter Medium"/>
                <a:cs typeface="Bitter Medium"/>
                <a:sym typeface="Bitter Medium"/>
              </a:rPr>
              <a:t>set by [secretary of state]</a:t>
            </a:r>
            <a:endParaRPr lang="en-US" sz="1800" b="1" dirty="0">
              <a:solidFill>
                <a:schemeClr val="bg1"/>
              </a:solidFill>
              <a:latin typeface="Cambria" panose="02040503050406030204" pitchFamily="18" charset="0"/>
              <a:ea typeface="Montserrat"/>
              <a:cs typeface="Montserrat"/>
              <a:sym typeface="Montserrat"/>
            </a:endParaRPr>
          </a:p>
        </p:txBody>
      </p:sp>
      <p:cxnSp>
        <p:nvCxnSpPr>
          <p:cNvPr id="41" name="Straight Connector 40">
            <a:extLst>
              <a:ext uri="{FF2B5EF4-FFF2-40B4-BE49-F238E27FC236}">
                <a16:creationId xmlns:a16="http://schemas.microsoft.com/office/drawing/2014/main" id="{B670107A-5F75-DC8A-DFE6-F42378CE2A50}"/>
              </a:ext>
            </a:extLst>
          </p:cNvPr>
          <p:cNvCxnSpPr>
            <a:cxnSpLocks/>
          </p:cNvCxnSpPr>
          <p:nvPr/>
        </p:nvCxnSpPr>
        <p:spPr>
          <a:xfrm flipH="1">
            <a:off x="457200" y="2963291"/>
            <a:ext cx="484632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207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1875</Words>
  <Application>Microsoft Office PowerPoint</Application>
  <PresentationFormat>On-screen Show (16:9)</PresentationFormat>
  <Paragraphs>108</Paragraphs>
  <Slides>19</Slides>
  <Notes>17</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Bitter</vt:lpstr>
      <vt:lpstr>Bitter Medium</vt:lpstr>
      <vt:lpstr>Cambria</vt:lpstr>
      <vt:lpstr>Slack-Lato</vt:lpstr>
      <vt:lpstr>Tw Cen MT</vt:lpstr>
      <vt:lpstr>Simple Light</vt:lpstr>
      <vt:lpstr>PowerPoint Presentation</vt:lpstr>
      <vt:lpstr>PowerPoint Presentation</vt:lpstr>
      <vt:lpstr>PowerPoint Presentation</vt:lpstr>
      <vt:lpstr>What is a risk-limiting audit?</vt:lpstr>
      <vt:lpstr>What is a risk-limiting audit? (RLA)</vt:lpstr>
      <vt:lpstr>PowerPoint Presentation</vt:lpstr>
      <vt:lpstr>Why do we conduct RLAs?</vt:lpstr>
      <vt:lpstr>The Basics</vt:lpstr>
      <vt:lpstr>PowerPoint Presentation</vt:lpstr>
      <vt:lpstr>By the Numbers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2024-09-16T11:59:57Z</dcterms:modified>
</cp:coreProperties>
</file>