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7772400" cy="10058400"/>
  <p:notesSz cx="6858000" cy="9144000"/>
  <p:embeddedFontLst>
    <p:embeddedFont>
      <p:font typeface="Cambria" panose="02040503050406030204" pitchFamily="18" charset="0"/>
      <p:regular r:id="rId5"/>
      <p:bold r:id="rId6"/>
      <p:italic r:id="rId7"/>
      <p:boldItalic r:id="rId8"/>
    </p:embeddedFont>
    <p:embeddedFont>
      <p:font typeface="IBM Plex Sans" panose="020B0503050203000203" pitchFamily="34" charset="0"/>
      <p:regular r:id="rId9"/>
      <p:bold r:id="rId10"/>
      <p:italic r:id="rId11"/>
      <p:boldItalic r:id="rId12"/>
    </p:embeddedFont>
    <p:embeddedFont>
      <p:font typeface="Montserrat" panose="00000500000000000000" pitchFamily="50" charset="0"/>
      <p:regular r:id="rId13"/>
      <p:bold r:id="rId14"/>
    </p:embeddedFont>
    <p:embeddedFont>
      <p:font typeface="Montserrat Medium" panose="00000600000000000000" pitchFamily="2" charset="0"/>
      <p:regular r:id="rId15"/>
      <p:bold r:id="rId16"/>
      <p:italic r:id="rId17"/>
      <p:boldItalic r:id="rId18"/>
    </p:embeddedFont>
    <p:embeddedFont>
      <p:font typeface="Tw Cen MT" panose="020B06020201040206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4896">
          <p15:clr>
            <a:srgbClr val="747775"/>
          </p15:clr>
        </p15:guide>
        <p15:guide id="3" pos="136">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tuStMlYrLhH3zBlKCJX8Fwozpn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2100" y="20"/>
      </p:cViewPr>
      <p:guideLst>
        <p:guide orient="horz" pos="3168"/>
        <p:guide pos="4896"/>
        <p:guide pos="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commentAuthors" Target="commentAuthors.xml"/><Relationship Id="rId5" Type="http://schemas.openxmlformats.org/officeDocument/2006/relationships/font" Target="fonts/font1.fntdata"/><Relationship Id="rId15" Type="http://schemas.openxmlformats.org/officeDocument/2006/relationships/font" Target="fonts/font11.fntdata"/><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87084" y="324256"/>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200" b="1">
                <a:latin typeface="IBM Plex Sans"/>
                <a:ea typeface="IBM Plex Sans"/>
                <a:cs typeface="IBM Plex Sans"/>
                <a:sym typeface="IBM Plex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7"/>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
          <p:cNvSpPr txBox="1">
            <a:spLocks noGrp="1"/>
          </p:cNvSpPr>
          <p:nvPr>
            <p:ph type="body" idx="2"/>
          </p:nvPr>
        </p:nvSpPr>
        <p:spPr>
          <a:xfrm>
            <a:off x="4198575" y="1415969"/>
            <a:ext cx="3261600" cy="7226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Google Shape;54;p1"/>
          <p:cNvGrpSpPr/>
          <p:nvPr/>
        </p:nvGrpSpPr>
        <p:grpSpPr>
          <a:xfrm>
            <a:off x="139361" y="3983516"/>
            <a:ext cx="1131632" cy="1131632"/>
            <a:chOff x="139361" y="3964466"/>
            <a:chExt cx="1131632" cy="1131632"/>
          </a:xfrm>
        </p:grpSpPr>
        <p:sp>
          <p:nvSpPr>
            <p:cNvPr id="55" name="Google Shape;55;p1"/>
            <p:cNvSpPr/>
            <p:nvPr/>
          </p:nvSpPr>
          <p:spPr>
            <a:xfrm>
              <a:off x="247891" y="4069435"/>
              <a:ext cx="968904" cy="1000115"/>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6" name="Google Shape;56;p1" descr="A black and white picture of a mailbox&#10;&#10;Description automatically generated"/>
            <p:cNvPicPr preferRelativeResize="0"/>
            <p:nvPr/>
          </p:nvPicPr>
          <p:blipFill rotWithShape="1">
            <a:blip r:embed="rId3">
              <a:alphaModFix/>
            </a:blip>
            <a:srcRect/>
            <a:stretch/>
          </p:blipFill>
          <p:spPr>
            <a:xfrm>
              <a:off x="139361" y="3964466"/>
              <a:ext cx="1131632" cy="1131632"/>
            </a:xfrm>
            <a:prstGeom prst="rect">
              <a:avLst/>
            </a:prstGeom>
            <a:noFill/>
            <a:ln>
              <a:noFill/>
            </a:ln>
          </p:spPr>
        </p:pic>
      </p:grpSp>
      <p:grpSp>
        <p:nvGrpSpPr>
          <p:cNvPr id="57" name="Google Shape;57;p1"/>
          <p:cNvGrpSpPr/>
          <p:nvPr/>
        </p:nvGrpSpPr>
        <p:grpSpPr>
          <a:xfrm>
            <a:off x="158911" y="2161167"/>
            <a:ext cx="1110813" cy="1110813"/>
            <a:chOff x="13436146" y="1581894"/>
            <a:chExt cx="1828800" cy="1828800"/>
          </a:xfrm>
        </p:grpSpPr>
        <p:sp>
          <p:nvSpPr>
            <p:cNvPr id="58" name="Google Shape;58;p1"/>
            <p:cNvSpPr/>
            <p:nvPr/>
          </p:nvSpPr>
          <p:spPr>
            <a:xfrm>
              <a:off x="13657634" y="1789889"/>
              <a:ext cx="1383510" cy="1323480"/>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9" name="Google Shape;59;p1" descr="A black and white icon of an envelope with a check mark&#10;&#10;Description automatically generated"/>
            <p:cNvPicPr preferRelativeResize="0"/>
            <p:nvPr/>
          </p:nvPicPr>
          <p:blipFill rotWithShape="1">
            <a:blip r:embed="rId4">
              <a:alphaModFix/>
            </a:blip>
            <a:srcRect/>
            <a:stretch/>
          </p:blipFill>
          <p:spPr>
            <a:xfrm>
              <a:off x="13436146" y="1581894"/>
              <a:ext cx="1828800" cy="1828800"/>
            </a:xfrm>
            <a:prstGeom prst="rect">
              <a:avLst/>
            </a:prstGeom>
            <a:noFill/>
            <a:ln>
              <a:noFill/>
            </a:ln>
          </p:spPr>
        </p:pic>
      </p:grpSp>
      <p:sp>
        <p:nvSpPr>
          <p:cNvPr id="60" name="Google Shape;60;p1"/>
          <p:cNvSpPr/>
          <p:nvPr/>
        </p:nvSpPr>
        <p:spPr>
          <a:xfrm>
            <a:off x="-11400" y="9595636"/>
            <a:ext cx="7795200" cy="4572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
          <p:cNvSpPr txBox="1"/>
          <p:nvPr/>
        </p:nvSpPr>
        <p:spPr>
          <a:xfrm>
            <a:off x="288506" y="371114"/>
            <a:ext cx="6998350" cy="47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MAIL BALLOT VALIDATION AUDIT</a:t>
            </a:r>
            <a:endParaRPr sz="3400" b="1" i="0" u="none" strike="noStrike" cap="none" dirty="0">
              <a:solidFill>
                <a:srgbClr val="445E8A"/>
              </a:solidFill>
              <a:latin typeface="Tw Cen MT" panose="020B0602020104020603" pitchFamily="34" charset="0"/>
              <a:ea typeface="Twentieth Century"/>
              <a:cs typeface="Twentieth Century"/>
              <a:sym typeface="Twentieth Century"/>
            </a:endParaRPr>
          </a:p>
        </p:txBody>
      </p:sp>
      <p:sp>
        <p:nvSpPr>
          <p:cNvPr id="62" name="Google Shape;62;p1"/>
          <p:cNvSpPr txBox="1"/>
          <p:nvPr/>
        </p:nvSpPr>
        <p:spPr>
          <a:xfrm>
            <a:off x="252775" y="9326156"/>
            <a:ext cx="3018746" cy="5821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400" b="1" i="0" u="none" strike="noStrike" cap="none" dirty="0">
                <a:solidFill>
                  <a:srgbClr val="445E8A"/>
                </a:solidFill>
                <a:latin typeface="Tw Cen MT" panose="020B0602020104020603" pitchFamily="34" charset="0"/>
                <a:ea typeface="Twentieth Century"/>
                <a:cs typeface="Twentieth Century"/>
                <a:sym typeface="Twentieth Century"/>
              </a:rPr>
              <a:t>YOUR COUNTY ELECTIONS OFFICE</a:t>
            </a:r>
            <a:br>
              <a:rPr lang="en-US" sz="1400" b="1" i="0" u="none" strike="noStrike" cap="none" dirty="0">
                <a:solidFill>
                  <a:srgbClr val="445E8A"/>
                </a:solidFill>
                <a:latin typeface="Tw Cen MT" panose="020B0602020104020603" pitchFamily="34" charset="0"/>
                <a:ea typeface="Twentieth Century"/>
                <a:cs typeface="Twentieth Century"/>
                <a:sym typeface="Twentieth Century"/>
              </a:rPr>
            </a:br>
            <a:r>
              <a:rPr lang="en-US" sz="1400" b="0" i="1" u="none" strike="noStrike" cap="none" dirty="0">
                <a:solidFill>
                  <a:schemeClr val="lt1"/>
                </a:solidFill>
                <a:latin typeface="Tw Cen MT" panose="020B0602020104020603" pitchFamily="34" charset="0"/>
                <a:ea typeface="Twentieth Century"/>
                <a:cs typeface="Twentieth Century"/>
                <a:sym typeface="Twentieth Century"/>
              </a:rPr>
              <a:t>YOURCOUNTYVOTES.GOV </a:t>
            </a:r>
            <a:r>
              <a:rPr lang="en-US" sz="1400" b="1" i="0" u="none" strike="noStrike" cap="none" dirty="0">
                <a:solidFill>
                  <a:srgbClr val="445E8A"/>
                </a:solidFill>
                <a:latin typeface="Tw Cen MT" panose="020B0602020104020603" pitchFamily="34" charset="0"/>
                <a:ea typeface="Twentieth Century"/>
                <a:cs typeface="Twentieth Century"/>
                <a:sym typeface="Twentieth Century"/>
              </a:rPr>
              <a:t>	</a:t>
            </a:r>
            <a:r>
              <a:rPr lang="en-US" sz="1400" b="0" i="0" u="none" strike="noStrike" cap="none" dirty="0">
                <a:solidFill>
                  <a:schemeClr val="dk1"/>
                </a:solidFill>
                <a:latin typeface="Tw Cen MT" panose="020B0602020104020603" pitchFamily="34" charset="0"/>
                <a:ea typeface="Twentieth Century"/>
                <a:cs typeface="Twentieth Century"/>
                <a:sym typeface="Twentieth Century"/>
              </a:rPr>
              <a:t>		    	</a:t>
            </a:r>
            <a:br>
              <a:rPr lang="en-US" sz="1400" b="0" i="0" u="none" strike="noStrike" cap="none" dirty="0">
                <a:solidFill>
                  <a:schemeClr val="dk1"/>
                </a:solidFill>
                <a:latin typeface="Tw Cen MT" panose="020B0602020104020603" pitchFamily="34" charset="0"/>
                <a:ea typeface="Twentieth Century"/>
                <a:cs typeface="Twentieth Century"/>
                <a:sym typeface="Twentieth Century"/>
              </a:rPr>
            </a:br>
            <a:endParaRPr sz="1400" b="0" i="1" u="none" strike="noStrike" cap="none" dirty="0">
              <a:solidFill>
                <a:schemeClr val="lt1"/>
              </a:solidFill>
              <a:latin typeface="Tw Cen MT" panose="020B0602020104020603" pitchFamily="34" charset="0"/>
              <a:ea typeface="Twentieth Century"/>
              <a:cs typeface="Twentieth Century"/>
              <a:sym typeface="Twentieth Century"/>
            </a:endParaRPr>
          </a:p>
        </p:txBody>
      </p:sp>
      <p:sp>
        <p:nvSpPr>
          <p:cNvPr id="63" name="Google Shape;63;p1"/>
          <p:cNvSpPr txBox="1"/>
          <p:nvPr/>
        </p:nvSpPr>
        <p:spPr>
          <a:xfrm>
            <a:off x="288506" y="1360359"/>
            <a:ext cx="7195388" cy="918694"/>
          </a:xfrm>
          <a:prstGeom prst="rect">
            <a:avLst/>
          </a:prstGeom>
          <a:noFill/>
          <a:ln>
            <a:noFill/>
          </a:ln>
        </p:spPr>
        <p:txBody>
          <a:bodyPr spcFirstLastPara="1" wrap="square" lIns="91425" tIns="91425" rIns="91425" bIns="91425" anchor="t" anchorCtr="0">
            <a:noAutofit/>
          </a:bodyPr>
          <a:lstStyle/>
          <a:p>
            <a:pPr marL="0" marR="0" lvl="0" indent="0" algn="l" rtl="0">
              <a:lnSpc>
                <a:spcPts val="1800"/>
              </a:lnSpc>
              <a:spcBef>
                <a:spcPts val="0"/>
              </a:spcBef>
              <a:spcAft>
                <a:spcPts val="0"/>
              </a:spcAft>
              <a:buClr>
                <a:srgbClr val="000000"/>
              </a:buClr>
              <a:buSzPts val="1250"/>
              <a:buFont typeface="Arial"/>
              <a:buNone/>
            </a:pPr>
            <a:r>
              <a:rPr lang="en-US" sz="1800" b="1" i="0" u="none" strike="noStrike" cap="none" dirty="0">
                <a:solidFill>
                  <a:srgbClr val="445E8A"/>
                </a:solidFill>
                <a:latin typeface="Tw Cen MT" panose="020B0602020104020603" pitchFamily="34" charset="0"/>
                <a:ea typeface="Twentieth Century"/>
                <a:cs typeface="Twentieth Century"/>
                <a:sym typeface="Twentieth Century"/>
              </a:rPr>
              <a:t>A mail ballot validation audit reviews the decisions made by </a:t>
            </a:r>
            <a:br>
              <a:rPr lang="en-US" sz="1800" b="1" i="0" u="none" strike="noStrike" cap="none" dirty="0">
                <a:solidFill>
                  <a:srgbClr val="445E8A"/>
                </a:solidFill>
                <a:latin typeface="Tw Cen MT" panose="020B0602020104020603" pitchFamily="34" charset="0"/>
                <a:ea typeface="Twentieth Century"/>
                <a:cs typeface="Twentieth Century"/>
                <a:sym typeface="Twentieth Century"/>
              </a:rPr>
            </a:br>
            <a:r>
              <a:rPr lang="en-US" sz="1800" b="1" i="0" u="none" strike="noStrike" cap="none" dirty="0">
                <a:solidFill>
                  <a:srgbClr val="445E8A"/>
                </a:solidFill>
                <a:latin typeface="Tw Cen MT" panose="020B0602020104020603" pitchFamily="34" charset="0"/>
                <a:ea typeface="Twentieth Century"/>
                <a:cs typeface="Twentieth Century"/>
                <a:sym typeface="Twentieth Century"/>
              </a:rPr>
              <a:t>signature verifiers to accept or challenge the signature on a voter’s returned mail ballot.</a:t>
            </a:r>
            <a:endParaRPr sz="1800" b="0" i="0" u="none" strike="noStrike" cap="none" dirty="0">
              <a:solidFill>
                <a:schemeClr val="dk1"/>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250"/>
              <a:buFont typeface="Arial"/>
              <a:buNone/>
            </a:pPr>
            <a:endParaRPr sz="1250" b="0" i="0" u="none" strike="noStrike" cap="none" dirty="0">
              <a:solidFill>
                <a:srgbClr val="00596E"/>
              </a:solidFill>
              <a:latin typeface="Montserrat Medium"/>
              <a:ea typeface="Montserrat Medium"/>
              <a:cs typeface="Montserrat Medium"/>
              <a:sym typeface="Montserrat Medium"/>
            </a:endParaRPr>
          </a:p>
        </p:txBody>
      </p:sp>
      <p:pic>
        <p:nvPicPr>
          <p:cNvPr id="64" name="Google Shape;64;p1"/>
          <p:cNvPicPr preferRelativeResize="0"/>
          <p:nvPr/>
        </p:nvPicPr>
        <p:blipFill rotWithShape="1">
          <a:blip r:embed="rId5">
            <a:alphaModFix/>
          </a:blip>
          <a:srcRect t="-2651" b="-8565"/>
          <a:stretch/>
        </p:blipFill>
        <p:spPr>
          <a:xfrm>
            <a:off x="6663433" y="9235837"/>
            <a:ext cx="640080" cy="731520"/>
          </a:xfrm>
          <a:prstGeom prst="rect">
            <a:avLst/>
          </a:prstGeom>
          <a:noFill/>
          <a:ln>
            <a:noFill/>
          </a:ln>
        </p:spPr>
      </p:pic>
      <p:grpSp>
        <p:nvGrpSpPr>
          <p:cNvPr id="65" name="Google Shape;65;p1"/>
          <p:cNvGrpSpPr/>
          <p:nvPr/>
        </p:nvGrpSpPr>
        <p:grpSpPr>
          <a:xfrm>
            <a:off x="-78871" y="6827588"/>
            <a:ext cx="1212690" cy="1076525"/>
            <a:chOff x="-171061" y="7196273"/>
            <a:chExt cx="1337846" cy="1187628"/>
          </a:xfrm>
        </p:grpSpPr>
        <p:sp>
          <p:nvSpPr>
            <p:cNvPr id="66" name="Google Shape;66;p1"/>
            <p:cNvSpPr/>
            <p:nvPr/>
          </p:nvSpPr>
          <p:spPr>
            <a:xfrm>
              <a:off x="70754" y="7263489"/>
              <a:ext cx="1087755" cy="1053196"/>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7" name="Google Shape;67;p1" descr="A black and white icon with check marks&#10;&#10;Description automatically generated"/>
            <p:cNvPicPr preferRelativeResize="0"/>
            <p:nvPr/>
          </p:nvPicPr>
          <p:blipFill rotWithShape="1">
            <a:blip r:embed="rId6">
              <a:alphaModFix/>
            </a:blip>
            <a:srcRect l="-12648"/>
            <a:stretch/>
          </p:blipFill>
          <p:spPr>
            <a:xfrm>
              <a:off x="-171061" y="7196273"/>
              <a:ext cx="1337846" cy="1187628"/>
            </a:xfrm>
            <a:prstGeom prst="rect">
              <a:avLst/>
            </a:prstGeom>
            <a:noFill/>
            <a:ln>
              <a:noFill/>
            </a:ln>
          </p:spPr>
        </p:pic>
      </p:grpSp>
      <p:sp>
        <p:nvSpPr>
          <p:cNvPr id="68" name="Google Shape;68;p1"/>
          <p:cNvSpPr/>
          <p:nvPr/>
        </p:nvSpPr>
        <p:spPr>
          <a:xfrm>
            <a:off x="-11400" y="-51795"/>
            <a:ext cx="7795200" cy="4572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
          <p:cNvSpPr txBox="1"/>
          <p:nvPr/>
        </p:nvSpPr>
        <p:spPr>
          <a:xfrm>
            <a:off x="1216797" y="2226234"/>
            <a:ext cx="6171439" cy="20522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600"/>
              </a:spcAft>
              <a:buClr>
                <a:schemeClr val="dk1"/>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is mail ballot validation?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The processes that states use to validate that the individual who receives a mail-in ballot is the same individual who completes that ballot. The most common method of mail ballot validation is the signature verification process. Often, jurisdictions verify signatures by comparing the signature on a voter’s return ballot envelope to one or more reference signatures for that voter: usually a signature from the department of motor vehicles, the voter registration database or other government records. Verifiers are typically trained using statewide protocols and guides.</a:t>
            </a:r>
            <a:endParaRPr sz="1300" b="0" i="0" u="none" strike="noStrike" cap="none" dirty="0">
              <a:solidFill>
                <a:schemeClr val="dk1"/>
              </a:solidFill>
              <a:latin typeface="Cambria"/>
              <a:ea typeface="Cambria"/>
              <a:cs typeface="Cambria"/>
              <a:sym typeface="Cambria"/>
            </a:endParaRPr>
          </a:p>
        </p:txBody>
      </p:sp>
      <p:sp>
        <p:nvSpPr>
          <p:cNvPr id="70" name="Google Shape;70;p1"/>
          <p:cNvSpPr txBox="1"/>
          <p:nvPr/>
        </p:nvSpPr>
        <p:spPr>
          <a:xfrm>
            <a:off x="1216797" y="5577932"/>
            <a:ext cx="62064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Who conducts a mail ballot validation audit?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rgbClr val="000000"/>
                </a:solidFill>
                <a:latin typeface="Cambria"/>
                <a:ea typeface="Cambria"/>
                <a:cs typeface="Cambria"/>
                <a:sym typeface="Cambria"/>
              </a:rPr>
              <a:t>Experienced signature verifiers who did not perform the original mail ballot validation conduct the audit. The timing is based on the volume of ballots returned and the availability of signature verifiers, but jurisdictions aim to </a:t>
            </a:r>
            <a:r>
              <a:rPr lang="en-US" sz="1300" b="0" i="0" u="none" strike="noStrike" cap="none" dirty="0">
                <a:solidFill>
                  <a:srgbClr val="000000"/>
                </a:solidFill>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regularly conduct mail ballot validation audits throughout the election.</a:t>
            </a:r>
            <a:endParaRPr sz="13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300"/>
              <a:buFont typeface="Arial"/>
              <a:buNone/>
            </a:pPr>
            <a:br>
              <a:rPr lang="en-US" sz="1300" b="0" i="0" u="none" strike="noStrike" cap="none" dirty="0">
                <a:solidFill>
                  <a:srgbClr val="000000"/>
                </a:solidFill>
                <a:latin typeface="Cambria"/>
                <a:ea typeface="Cambria"/>
                <a:cs typeface="Cambria"/>
                <a:sym typeface="Cambria"/>
              </a:rPr>
            </a:br>
            <a:endParaRPr sz="1300" b="0" i="0" u="none" strike="noStrike" cap="none" dirty="0">
              <a:solidFill>
                <a:schemeClr val="dk1"/>
              </a:solidFill>
              <a:latin typeface="Cambria"/>
              <a:ea typeface="Cambria"/>
              <a:cs typeface="Cambria"/>
              <a:sym typeface="Cambria"/>
            </a:endParaRPr>
          </a:p>
        </p:txBody>
      </p:sp>
      <p:grpSp>
        <p:nvGrpSpPr>
          <p:cNvPr id="71" name="Google Shape;71;p1"/>
          <p:cNvGrpSpPr/>
          <p:nvPr/>
        </p:nvGrpSpPr>
        <p:grpSpPr>
          <a:xfrm>
            <a:off x="148505" y="5437891"/>
            <a:ext cx="1131632" cy="1075063"/>
            <a:chOff x="-2353130" y="6410751"/>
            <a:chExt cx="966907" cy="966907"/>
          </a:xfrm>
        </p:grpSpPr>
        <p:sp>
          <p:nvSpPr>
            <p:cNvPr id="72" name="Google Shape;72;p1"/>
            <p:cNvSpPr/>
            <p:nvPr/>
          </p:nvSpPr>
          <p:spPr>
            <a:xfrm>
              <a:off x="-2232352" y="6525248"/>
              <a:ext cx="725350" cy="737911"/>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3" name="Google Shape;73;p1"/>
            <p:cNvPicPr preferRelativeResize="0"/>
            <p:nvPr/>
          </p:nvPicPr>
          <p:blipFill rotWithShape="1">
            <a:blip r:embed="rId7">
              <a:alphaModFix/>
            </a:blip>
            <a:srcRect/>
            <a:stretch/>
          </p:blipFill>
          <p:spPr>
            <a:xfrm>
              <a:off x="-2353130" y="6410751"/>
              <a:ext cx="966907" cy="966907"/>
            </a:xfrm>
            <a:prstGeom prst="rect">
              <a:avLst/>
            </a:prstGeom>
            <a:noFill/>
            <a:ln>
              <a:noFill/>
            </a:ln>
          </p:spPr>
        </p:pic>
      </p:grpSp>
      <p:sp>
        <p:nvSpPr>
          <p:cNvPr id="74" name="Google Shape;74;p1"/>
          <p:cNvSpPr txBox="1"/>
          <p:nvPr/>
        </p:nvSpPr>
        <p:spPr>
          <a:xfrm>
            <a:off x="1216797" y="4219863"/>
            <a:ext cx="6171441" cy="1246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rgbClr val="000000"/>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Why conduct a mail ballot validation audit?</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A mail ballot validation audit increases trust by showing how often auditors and signature verifiers reach the same decisions when it comes to matching signatures. It provides an opportunity to see if verifiers are consistently following procedures or if there is a need for additional training.</a:t>
            </a:r>
            <a:endParaRPr sz="1400" b="0" i="0" u="none" strike="noStrike" cap="none" dirty="0">
              <a:solidFill>
                <a:srgbClr val="000000"/>
              </a:solidFill>
              <a:latin typeface="Arial"/>
              <a:ea typeface="Arial"/>
              <a:cs typeface="Arial"/>
              <a:sym typeface="Arial"/>
            </a:endParaRPr>
          </a:p>
        </p:txBody>
      </p:sp>
      <p:sp>
        <p:nvSpPr>
          <p:cNvPr id="75" name="Google Shape;75;p1"/>
          <p:cNvSpPr txBox="1"/>
          <p:nvPr/>
        </p:nvSpPr>
        <p:spPr>
          <a:xfrm>
            <a:off x="1216797" y="6938224"/>
            <a:ext cx="6178200" cy="1846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When should the audit take place? </a:t>
            </a:r>
            <a:br>
              <a:rPr lang="en-US" sz="1300" b="1" i="0" u="none" strike="noStrike" cap="none" dirty="0">
                <a:solidFill>
                  <a:schemeClr val="dk2"/>
                </a:solidFill>
                <a:latin typeface="Cambria"/>
                <a:ea typeface="Cambria"/>
                <a:cs typeface="Cambria"/>
                <a:sym typeface="Cambria"/>
              </a:rPr>
            </a:br>
            <a:r>
              <a:rPr lang="en-US" sz="1300" b="0" i="0" u="none" strike="noStrike" cap="none" dirty="0">
                <a:solidFill>
                  <a:schemeClr val="dk1"/>
                </a:solidFill>
                <a:latin typeface="Cambria"/>
                <a:ea typeface="Cambria"/>
                <a:cs typeface="Cambria"/>
                <a:sym typeface="Cambria"/>
              </a:rPr>
              <a:t>The audit should be performed while election officials still have access to voter affidavits with signatures. Auditing should begin once mail ballot validation is underway and continue as practicable through Election Day, so it is completed prior to the canvass. </a:t>
            </a:r>
            <a:endParaRPr sz="1300" b="0" i="0" u="none" strike="noStrike" cap="none" dirty="0">
              <a:solidFill>
                <a:schemeClr val="dk1"/>
              </a:solidFill>
              <a:latin typeface="Cambria"/>
              <a:ea typeface="Cambria"/>
              <a:cs typeface="Cambria"/>
              <a:sym typeface="Cambria"/>
            </a:endParaRPr>
          </a:p>
          <a:p>
            <a:pPr marL="0" marR="0" lvl="0" indent="0" algn="l" rtl="0">
              <a:lnSpc>
                <a:spcPct val="100000"/>
              </a:lnSpc>
              <a:spcBef>
                <a:spcPts val="600"/>
              </a:spcBef>
              <a:spcAft>
                <a:spcPts val="0"/>
              </a:spcAft>
              <a:buClr>
                <a:schemeClr val="dk1"/>
              </a:buClr>
              <a:buSzPts val="1100"/>
              <a:buFont typeface="Arial"/>
              <a:buNone/>
            </a:pPr>
            <a:r>
              <a:rPr lang="en-US" sz="1300" b="0" i="0" u="none" strike="noStrike" cap="none" dirty="0">
                <a:solidFill>
                  <a:schemeClr val="dk1"/>
                </a:solidFill>
                <a:latin typeface="Cambria"/>
                <a:ea typeface="Cambria"/>
                <a:cs typeface="Cambria"/>
                <a:sym typeface="Cambria"/>
              </a:rPr>
              <a:t>If the audit is performed by the local canvassing board, then the audit should be performed at a time when it is legally permissible for the board to have signed mail ballot envelopes in their custody for review.</a:t>
            </a:r>
            <a:endParaRPr sz="1400" b="0" i="0" u="none" strike="noStrike" cap="none" dirty="0">
              <a:solidFill>
                <a:srgbClr val="000000"/>
              </a:solidFill>
              <a:latin typeface="Arial"/>
              <a:ea typeface="Arial"/>
              <a:cs typeface="Arial"/>
              <a:sym typeface="Arial"/>
            </a:endParaRPr>
          </a:p>
        </p:txBody>
      </p:sp>
      <p:sp>
        <p:nvSpPr>
          <p:cNvPr id="76" name="Google Shape;76;p1"/>
          <p:cNvSpPr txBox="1"/>
          <p:nvPr/>
        </p:nvSpPr>
        <p:spPr>
          <a:xfrm>
            <a:off x="288506" y="816872"/>
            <a:ext cx="56268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1" i="1" u="none" strike="noStrike" cap="none">
                <a:solidFill>
                  <a:srgbClr val="E24E39"/>
                </a:solidFill>
                <a:latin typeface="Cambria"/>
                <a:ea typeface="Cambria"/>
                <a:cs typeface="Cambria"/>
                <a:sym typeface="Cambria"/>
              </a:rPr>
              <a:t>Election Fact Sheet</a:t>
            </a:r>
            <a:endParaRPr sz="2000" b="1" i="1" u="none" strike="noStrike" cap="none">
              <a:solidFill>
                <a:srgbClr val="E24E39"/>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p:nvPr/>
        </p:nvSpPr>
        <p:spPr>
          <a:xfrm>
            <a:off x="-22800" y="9632196"/>
            <a:ext cx="7795200" cy="436461"/>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
          <p:cNvSpPr txBox="1"/>
          <p:nvPr/>
        </p:nvSpPr>
        <p:spPr>
          <a:xfrm>
            <a:off x="252774" y="9329499"/>
            <a:ext cx="7106167" cy="52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400" b="1" i="0" u="none" strike="noStrike" cap="none" dirty="0">
                <a:solidFill>
                  <a:srgbClr val="445E8A"/>
                </a:solidFill>
                <a:latin typeface="Tw Cen MT" panose="020B0602020104020603" pitchFamily="34" charset="0"/>
                <a:ea typeface="Twentieth Century"/>
                <a:cs typeface="Twentieth Century"/>
                <a:sym typeface="Twentieth Century"/>
              </a:rPr>
              <a:t>YOUR COUNTY ELECTIONS OFFICE	</a:t>
            </a:r>
            <a:r>
              <a:rPr lang="en-US" sz="1400" b="0" i="0" u="none" strike="noStrike" cap="none" dirty="0">
                <a:solidFill>
                  <a:schemeClr val="dk1"/>
                </a:solidFill>
                <a:latin typeface="Tw Cen MT" panose="020B0602020104020603" pitchFamily="34" charset="0"/>
                <a:ea typeface="Twentieth Century"/>
                <a:cs typeface="Twentieth Century"/>
                <a:sym typeface="Twentieth Century"/>
              </a:rPr>
              <a:t>		    	</a:t>
            </a:r>
            <a:br>
              <a:rPr lang="en-US" sz="1400" b="0" i="0" u="none" strike="noStrike" cap="none" dirty="0">
                <a:solidFill>
                  <a:schemeClr val="dk1"/>
                </a:solidFill>
                <a:latin typeface="Tw Cen MT" panose="020B0602020104020603" pitchFamily="34" charset="0"/>
                <a:ea typeface="Twentieth Century"/>
                <a:cs typeface="Twentieth Century"/>
                <a:sym typeface="Twentieth Century"/>
              </a:rPr>
            </a:br>
            <a:r>
              <a:rPr lang="en-US" sz="1400" b="0" i="1" u="none" strike="noStrike" cap="none" dirty="0">
                <a:solidFill>
                  <a:schemeClr val="lt1"/>
                </a:solidFill>
                <a:latin typeface="Tw Cen MT" panose="020B0602020104020603" pitchFamily="34" charset="0"/>
                <a:ea typeface="Twentieth Century"/>
                <a:cs typeface="Twentieth Century"/>
                <a:sym typeface="Twentieth Century"/>
              </a:rPr>
              <a:t>YOURCOUNTY.GOV</a:t>
            </a:r>
            <a:endParaRPr sz="1400" b="0" i="1" u="none" strike="noStrike" cap="none" dirty="0">
              <a:solidFill>
                <a:schemeClr val="lt1"/>
              </a:solidFill>
              <a:latin typeface="Tw Cen MT" panose="020B0602020104020603" pitchFamily="34" charset="0"/>
              <a:ea typeface="Twentieth Century"/>
              <a:cs typeface="Twentieth Century"/>
              <a:sym typeface="Twentieth Century"/>
            </a:endParaRPr>
          </a:p>
        </p:txBody>
      </p:sp>
      <p:sp>
        <p:nvSpPr>
          <p:cNvPr id="83" name="Google Shape;83;p2"/>
          <p:cNvSpPr txBox="1"/>
          <p:nvPr/>
        </p:nvSpPr>
        <p:spPr>
          <a:xfrm>
            <a:off x="1308723" y="4502500"/>
            <a:ext cx="6126300" cy="170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happens if an error or discrepancy is discovered during the audit? </a:t>
            </a:r>
            <a:endParaRPr sz="1800" b="1" i="0" u="none" strike="noStrike" cap="none" dirty="0">
              <a:solidFill>
                <a:srgbClr val="E24E39"/>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a:solidFill>
                  <a:schemeClr val="dk1"/>
                </a:solidFill>
                <a:latin typeface="Cambria"/>
                <a:ea typeface="Cambria"/>
                <a:cs typeface="Cambria"/>
                <a:sym typeface="Cambria"/>
              </a:rPr>
              <a:t>Auditors do not have the authority to reverse determinations made by the original validation teams. In other words, their findings do not change the number of ballots accepted and tallied. Instead, audit findings are used to determine if additional training is needed and to identify potential anomalies such as verifiers who accept or reject signatures at unusually high rates.</a:t>
            </a:r>
            <a:endParaRPr sz="1400" b="0" i="0" u="none" strike="noStrike" cap="none" dirty="0">
              <a:solidFill>
                <a:srgbClr val="000000"/>
              </a:solidFill>
              <a:latin typeface="Arial"/>
              <a:ea typeface="Arial"/>
              <a:cs typeface="Arial"/>
              <a:sym typeface="Arial"/>
            </a:endParaRPr>
          </a:p>
        </p:txBody>
      </p:sp>
      <p:grpSp>
        <p:nvGrpSpPr>
          <p:cNvPr id="84" name="Google Shape;84;p2"/>
          <p:cNvGrpSpPr/>
          <p:nvPr/>
        </p:nvGrpSpPr>
        <p:grpSpPr>
          <a:xfrm>
            <a:off x="350254" y="4451389"/>
            <a:ext cx="845108" cy="845108"/>
            <a:chOff x="-2068456" y="5352734"/>
            <a:chExt cx="932688" cy="932688"/>
          </a:xfrm>
        </p:grpSpPr>
        <p:sp>
          <p:nvSpPr>
            <p:cNvPr id="85" name="Google Shape;85;p2"/>
            <p:cNvSpPr/>
            <p:nvPr/>
          </p:nvSpPr>
          <p:spPr>
            <a:xfrm>
              <a:off x="-2007496" y="5440680"/>
              <a:ext cx="767510" cy="799022"/>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6" name="Google Shape;86;p2" descr="A black and white diagram&#10;&#10;Description automatically generated"/>
            <p:cNvPicPr preferRelativeResize="0"/>
            <p:nvPr/>
          </p:nvPicPr>
          <p:blipFill rotWithShape="1">
            <a:blip r:embed="rId3">
              <a:alphaModFix/>
            </a:blip>
            <a:srcRect/>
            <a:stretch/>
          </p:blipFill>
          <p:spPr>
            <a:xfrm>
              <a:off x="-2068456" y="5352734"/>
              <a:ext cx="932688" cy="932688"/>
            </a:xfrm>
            <a:prstGeom prst="rect">
              <a:avLst/>
            </a:prstGeom>
            <a:noFill/>
            <a:ln>
              <a:noFill/>
            </a:ln>
          </p:spPr>
        </p:pic>
      </p:grpSp>
      <p:sp>
        <p:nvSpPr>
          <p:cNvPr id="87" name="Google Shape;87;p2"/>
          <p:cNvSpPr txBox="1"/>
          <p:nvPr/>
        </p:nvSpPr>
        <p:spPr>
          <a:xfrm>
            <a:off x="1308723" y="6329849"/>
            <a:ext cx="5970715" cy="23490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can I expect to see in the audit report?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300" b="0" i="0" u="none" strike="noStrike" cap="none" dirty="0">
                <a:solidFill>
                  <a:schemeClr val="dk1"/>
                </a:solidFill>
                <a:latin typeface="Cambria"/>
                <a:ea typeface="Cambria"/>
                <a:cs typeface="Cambria"/>
                <a:sym typeface="Cambria"/>
              </a:rPr>
              <a:t>A public-facing audit report will include:</a:t>
            </a:r>
            <a:endParaRPr sz="1300" b="0" i="0" u="none" strike="noStrike" cap="none" dirty="0">
              <a:solidFill>
                <a:schemeClr val="dk1"/>
              </a:solidFill>
              <a:latin typeface="Cambria"/>
              <a:ea typeface="Cambria"/>
              <a:cs typeface="Cambria"/>
              <a:sym typeface="Cambria"/>
            </a:endParaRPr>
          </a:p>
          <a:p>
            <a:pPr marL="233363" marR="0" lvl="0" indent="-233363" algn="l" rtl="0">
              <a:lnSpc>
                <a:spcPct val="100000"/>
              </a:lnSpc>
              <a:spcBef>
                <a:spcPts val="60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Date and timeline for the audit</a:t>
            </a:r>
            <a:endParaRPr sz="1300" b="0" i="0" u="none" strike="noStrike" cap="none" dirty="0">
              <a:solidFill>
                <a:schemeClr val="dk1"/>
              </a:solidFill>
              <a:latin typeface="Cambria"/>
              <a:ea typeface="Cambria"/>
              <a:cs typeface="Cambria"/>
              <a:sym typeface="Cambria"/>
            </a:endParaRPr>
          </a:p>
          <a:p>
            <a:pPr marL="233363" marR="0" lvl="0" indent="-233363"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Who conducted the audit</a:t>
            </a:r>
            <a:endParaRPr sz="1300" b="0" i="0" u="none" strike="noStrike" cap="none" dirty="0">
              <a:solidFill>
                <a:schemeClr val="dk1"/>
              </a:solidFill>
              <a:latin typeface="Cambria"/>
              <a:ea typeface="Cambria"/>
              <a:cs typeface="Cambria"/>
              <a:sym typeface="Cambria"/>
            </a:endParaRPr>
          </a:p>
          <a:p>
            <a:pPr marL="233363" marR="0" lvl="0" indent="-233363"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Methods used for conducting the audit</a:t>
            </a:r>
            <a:endParaRPr sz="1300" b="0" i="0" u="none" strike="noStrike" cap="none" dirty="0">
              <a:solidFill>
                <a:schemeClr val="dk1"/>
              </a:solidFill>
              <a:latin typeface="Cambria"/>
              <a:ea typeface="Cambria"/>
              <a:cs typeface="Cambria"/>
              <a:sym typeface="Cambria"/>
            </a:endParaRPr>
          </a:p>
          <a:p>
            <a:pPr marL="233363" marR="0" lvl="0" indent="-233363"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Sample size of signatures reviewed</a:t>
            </a:r>
            <a:endParaRPr sz="1300" b="0" i="0" u="none" strike="noStrike" cap="none" dirty="0">
              <a:solidFill>
                <a:schemeClr val="dk1"/>
              </a:solidFill>
              <a:latin typeface="Cambria"/>
              <a:ea typeface="Cambria"/>
              <a:cs typeface="Cambria"/>
              <a:sym typeface="Cambria"/>
            </a:endParaRPr>
          </a:p>
          <a:p>
            <a:pPr marL="233363" marR="0" lvl="0" indent="-233363"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Findings, including recommended improvements to procedures</a:t>
            </a:r>
            <a:endParaRPr sz="1300" b="0" i="0" u="none" strike="noStrike" cap="none" dirty="0">
              <a:solidFill>
                <a:schemeClr val="dk1"/>
              </a:solidFill>
              <a:latin typeface="Cambria"/>
              <a:ea typeface="Cambria"/>
              <a:cs typeface="Cambria"/>
              <a:sym typeface="Cambria"/>
            </a:endParaRPr>
          </a:p>
          <a:p>
            <a:pPr marL="233363" marR="0" lvl="0" indent="-233363"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Any discrepancies between the auditors’ review of signatures and the original signature verifier may include a narrative with relevant context and explanation</a:t>
            </a:r>
            <a:endParaRPr sz="1300" b="0" i="0" u="none" strike="noStrike" cap="none" dirty="0">
              <a:solidFill>
                <a:schemeClr val="dk1"/>
              </a:solidFill>
              <a:latin typeface="Cambria"/>
              <a:ea typeface="Cambria"/>
              <a:cs typeface="Cambria"/>
              <a:sym typeface="Cambria"/>
            </a:endParaRPr>
          </a:p>
        </p:txBody>
      </p:sp>
      <p:sp>
        <p:nvSpPr>
          <p:cNvPr id="88" name="Google Shape;88;p2"/>
          <p:cNvSpPr txBox="1"/>
          <p:nvPr/>
        </p:nvSpPr>
        <p:spPr>
          <a:xfrm>
            <a:off x="1308723" y="589770"/>
            <a:ext cx="5970600" cy="3724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How is the mail ballot validation process audited?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dirty="0">
                <a:solidFill>
                  <a:schemeClr val="dk1"/>
                </a:solidFill>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a:t>
            </a:r>
            <a:r>
              <a:rPr lang="en-US" sz="1300" b="0" i="0" u="none" strike="noStrike" cap="none" dirty="0">
                <a:solidFill>
                  <a:schemeClr val="dk1"/>
                </a:solidFill>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fficials create a database to capture information from the official validation process; there is a record for each returned mail ballot. Database</a:t>
            </a:r>
            <a:r>
              <a:rPr lang="en-US" sz="1300" dirty="0">
                <a:solidFill>
                  <a:schemeClr val="dk1"/>
                </a:solidFill>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fi</a:t>
            </a:r>
            <a:r>
              <a:rPr lang="en-US" sz="1300" b="0" i="0" u="none" strike="noStrike" cap="none" dirty="0">
                <a:solidFill>
                  <a:schemeClr val="dk1"/>
                </a:solidFill>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elds may include the voter ID, mail ballot tracking number, ballot envelope signature, the original verifier and the determination of whether the signature was accepted or rejected. The auditors receive a </a:t>
            </a:r>
            <a:r>
              <a:rPr lang="en-US" sz="1300" dirty="0">
                <a:solidFill>
                  <a:schemeClr val="dk1"/>
                </a:solidFill>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random sample of records from the database. The sample records contain the </a:t>
            </a:r>
            <a:r>
              <a:rPr lang="en-US" sz="1300" b="0" i="0" u="none" strike="noStrike" cap="none" dirty="0">
                <a:solidFill>
                  <a:schemeClr val="dk1"/>
                </a:solidFill>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same data, but the original determination (accepted or rejected) is redacted. </a:t>
            </a:r>
            <a:r>
              <a:rPr lang="en-US" sz="1300" b="0" i="0" u="none" strike="noStrike" cap="none" dirty="0">
                <a:solidFill>
                  <a:schemeClr val="dk1"/>
                </a:solidFill>
                <a:latin typeface="Cambria"/>
                <a:ea typeface="Cambria"/>
                <a:cs typeface="Cambria"/>
                <a:sym typeface="Cambria"/>
              </a:rPr>
              <a:t>This ensures the auditors will not be influenced by the original worker’s decision.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100"/>
              <a:buFont typeface="Arial"/>
              <a:buNone/>
            </a:pPr>
            <a:r>
              <a:rPr lang="en-US" sz="1300" b="0" i="0" u="none" strike="noStrike" cap="none" dirty="0">
                <a:solidFill>
                  <a:schemeClr val="dk1"/>
                </a:solidFill>
                <a:latin typeface="Cambria"/>
                <a:ea typeface="Cambria"/>
                <a:cs typeface="Cambria"/>
                <a:sym typeface="Cambria"/>
              </a:rPr>
              <a:t>Working in bipartisan teams, the auditors review the ballot envelope signature in the sample data and compare it to a signature on file. They make a signature determination: Is it a match that they accept? Or do they reject it because it does not match? They record each determination in the database.</a:t>
            </a:r>
            <a:endParaRPr sz="1300" b="0" i="0" u="none" strike="noStrike" cap="none" dirty="0">
              <a:solidFill>
                <a:schemeClr val="dk1"/>
              </a:solidFill>
              <a:latin typeface="Cambria"/>
              <a:ea typeface="Cambria"/>
              <a:cs typeface="Cambria"/>
              <a:sym typeface="Cambria"/>
            </a:endParaRPr>
          </a:p>
          <a:p>
            <a:pPr marL="0" marR="0" lvl="0" indent="0" algn="l" rtl="0">
              <a:lnSpc>
                <a:spcPct val="100000"/>
              </a:lnSpc>
              <a:spcBef>
                <a:spcPts val="600"/>
              </a:spcBef>
              <a:spcAft>
                <a:spcPts val="0"/>
              </a:spcAft>
              <a:buClr>
                <a:schemeClr val="dk1"/>
              </a:buClr>
              <a:buSzPts val="1100"/>
              <a:buFont typeface="Arial"/>
              <a:buNone/>
            </a:pPr>
            <a:r>
              <a:rPr lang="en-US" sz="1300" b="0" i="0" u="none" strike="noStrike" cap="none" dirty="0">
                <a:solidFill>
                  <a:schemeClr val="dk1"/>
                </a:solidFill>
                <a:latin typeface="Cambria"/>
                <a:ea typeface="Cambria"/>
                <a:cs typeface="Cambria"/>
                <a:sym typeface="Cambria"/>
              </a:rPr>
              <a:t>Next, the determinations made by the original verifiers and the auditors are compared. Officials review the determinations to see if there are discrepancies. Validation is a human process, so some discrepancies are expected. Officials investigate outliers in case a verifier team misinterpreted a validation procedure.</a:t>
            </a:r>
            <a:endParaRPr sz="1400" b="0" i="0" u="none" strike="noStrike" cap="none" dirty="0">
              <a:solidFill>
                <a:srgbClr val="000000"/>
              </a:solidFill>
              <a:latin typeface="Arial"/>
              <a:ea typeface="Arial"/>
              <a:cs typeface="Arial"/>
              <a:sym typeface="Arial"/>
            </a:endParaRPr>
          </a:p>
        </p:txBody>
      </p:sp>
      <p:grpSp>
        <p:nvGrpSpPr>
          <p:cNvPr id="89" name="Google Shape;89;p2"/>
          <p:cNvGrpSpPr/>
          <p:nvPr/>
        </p:nvGrpSpPr>
        <p:grpSpPr>
          <a:xfrm>
            <a:off x="306464" y="551136"/>
            <a:ext cx="932688" cy="932688"/>
            <a:chOff x="306464" y="551136"/>
            <a:chExt cx="932688" cy="932688"/>
          </a:xfrm>
        </p:grpSpPr>
        <p:sp>
          <p:nvSpPr>
            <p:cNvPr id="90" name="Google Shape;90;p2"/>
            <p:cNvSpPr/>
            <p:nvPr/>
          </p:nvSpPr>
          <p:spPr>
            <a:xfrm>
              <a:off x="402581" y="665825"/>
              <a:ext cx="748032" cy="698587"/>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1" name="Google Shape;91;p2" descr="A black and white computer icon&#10;&#10;Description automatically generated"/>
            <p:cNvPicPr preferRelativeResize="0"/>
            <p:nvPr/>
          </p:nvPicPr>
          <p:blipFill rotWithShape="1">
            <a:blip r:embed="rId4">
              <a:alphaModFix/>
            </a:blip>
            <a:srcRect/>
            <a:stretch/>
          </p:blipFill>
          <p:spPr>
            <a:xfrm>
              <a:off x="306464" y="551136"/>
              <a:ext cx="932688" cy="932688"/>
            </a:xfrm>
            <a:prstGeom prst="rect">
              <a:avLst/>
            </a:prstGeom>
            <a:noFill/>
            <a:ln>
              <a:noFill/>
            </a:ln>
          </p:spPr>
        </p:pic>
      </p:grpSp>
      <p:grpSp>
        <p:nvGrpSpPr>
          <p:cNvPr id="92" name="Google Shape;92;p2"/>
          <p:cNvGrpSpPr/>
          <p:nvPr/>
        </p:nvGrpSpPr>
        <p:grpSpPr>
          <a:xfrm>
            <a:off x="423416" y="6407331"/>
            <a:ext cx="698784" cy="555108"/>
            <a:chOff x="346638" y="6178518"/>
            <a:chExt cx="845108" cy="671347"/>
          </a:xfrm>
        </p:grpSpPr>
        <p:sp>
          <p:nvSpPr>
            <p:cNvPr id="93" name="Google Shape;93;p2"/>
            <p:cNvSpPr/>
            <p:nvPr/>
          </p:nvSpPr>
          <p:spPr>
            <a:xfrm>
              <a:off x="384825" y="6234077"/>
              <a:ext cx="796398" cy="597268"/>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4" name="Google Shape;94;p2" descr="A black and white drawing of a book&#10;&#10;Description automatically generated"/>
            <p:cNvPicPr preferRelativeResize="0"/>
            <p:nvPr/>
          </p:nvPicPr>
          <p:blipFill rotWithShape="1">
            <a:blip r:embed="rId5">
              <a:alphaModFix/>
            </a:blip>
            <a:srcRect/>
            <a:stretch/>
          </p:blipFill>
          <p:spPr>
            <a:xfrm>
              <a:off x="346638" y="6178518"/>
              <a:ext cx="845108" cy="671347"/>
            </a:xfrm>
            <a:prstGeom prst="rect">
              <a:avLst/>
            </a:prstGeom>
            <a:noFill/>
            <a:ln>
              <a:noFill/>
            </a:ln>
          </p:spPr>
        </p:pic>
      </p:grpSp>
    </p:spTree>
  </p:cSld>
  <p:clrMapOvr>
    <a:masterClrMapping/>
  </p:clrMapOvr>
</p:sld>
</file>

<file path=ppt/theme/theme1.xml><?xml version="1.0" encoding="utf-8"?>
<a:theme xmlns:a="http://schemas.openxmlformats.org/drawingml/2006/main" name="Simple Light">
  <a:themeElements>
    <a:clrScheme name="ObserverResources">
      <a:dk1>
        <a:srgbClr val="000000"/>
      </a:dk1>
      <a:lt1>
        <a:srgbClr val="FFFFFF"/>
      </a:lt1>
      <a:dk2>
        <a:srgbClr val="039094"/>
      </a:dk2>
      <a:lt2>
        <a:srgbClr val="039094"/>
      </a:lt2>
      <a:accent1>
        <a:srgbClr val="E69424"/>
      </a:accent1>
      <a:accent2>
        <a:srgbClr val="212121"/>
      </a:accent2>
      <a:accent3>
        <a:srgbClr val="0097A7"/>
      </a:accent3>
      <a:accent4>
        <a:srgbClr val="039094"/>
      </a:accent4>
      <a:accent5>
        <a:srgbClr val="E69424"/>
      </a:accent5>
      <a:accent6>
        <a:srgbClr val="0097A7"/>
      </a:accent6>
      <a:hlink>
        <a:srgbClr val="0097A7"/>
      </a:hlink>
      <a:folHlink>
        <a:srgbClr val="E694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729</Words>
  <Application>Microsoft Office PowerPoint</Application>
  <PresentationFormat>Custom</PresentationFormat>
  <Paragraphs>25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IBM Plex Sans</vt:lpstr>
      <vt:lpstr>Montserrat Medium</vt:lpstr>
      <vt:lpstr>Montserrat</vt:lpstr>
      <vt:lpstr>Arial</vt:lpstr>
      <vt:lpstr>Cambria</vt:lpstr>
      <vt:lpstr>Tw Cen MT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2024-09-24T12:36:10Z</dcterms:modified>
</cp:coreProperties>
</file>