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7772400" cy="10058400"/>
  <p:notesSz cx="6858000" cy="9144000"/>
  <p:embeddedFontLst>
    <p:embeddedFont>
      <p:font typeface="Bitter" pitchFamily="2" charset="0"/>
      <p:regular r:id="rId17"/>
      <p:bold r:id="rId18"/>
      <p:italic r:id="rId19"/>
      <p:boldItalic r:id="rId20"/>
    </p:embeddedFont>
    <p:embeddedFont>
      <p:font typeface="Bitter Medium" pitchFamily="2" charset="0"/>
      <p:regular r:id="rId21"/>
      <p:bold r:id="rId22"/>
      <p:italic r:id="rId23"/>
      <p:boldItalic r:id="rId24"/>
    </p:embeddedFont>
    <p:embeddedFont>
      <p:font typeface="Cambria" panose="02040503050406030204" pitchFamily="18" charset="0"/>
      <p:regular r:id="rId25"/>
      <p:bold r:id="rId26"/>
      <p:italic r:id="rId27"/>
      <p:boldItalic r:id="rId28"/>
    </p:embeddedFont>
    <p:embeddedFont>
      <p:font typeface="DM Sans" pitchFamily="2" charset="0"/>
      <p:regular r:id="rId29"/>
      <p:bold r:id="rId30"/>
      <p:italic r:id="rId31"/>
      <p:boldItalic r:id="rId32"/>
    </p:embeddedFont>
    <p:embeddedFont>
      <p:font typeface="Montserrat" panose="00000500000000000000" pitchFamily="2" charset="0"/>
      <p:regular r:id="rId33"/>
      <p:bold r:id="rId34"/>
      <p:italic r:id="rId35"/>
      <p:boldItalic r:id="rId36"/>
    </p:embeddedFont>
    <p:embeddedFont>
      <p:font typeface="Tw Cen MT" panose="020B0602020104020603"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747775"/>
          </p15:clr>
        </p15:guide>
        <p15:guide id="2" pos="2448">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iT1tgXM6OUy42u3plQXo4OKCvD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E8A"/>
    <a:srgbClr val="E24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B54B0-EE52-4657-B8E8-C07E2E1FB16E}">
  <a:tblStyle styleId="{8CEB54B0-EE52-4657-B8E8-C07E2E1FB16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2192" y="56"/>
      </p:cViewPr>
      <p:guideLst>
        <p:guide orient="horz" pos="3168"/>
        <p:guide pos="2448"/>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20" Type="http://schemas.openxmlformats.org/officeDocument/2006/relationships/font" Target="fonts/font4.fntdata"/><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1: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16"/>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 name="Google Shape;12;p16"/>
          <p:cNvSpPr txBox="1">
            <a:spLocks noGrp="1"/>
          </p:cNvSpPr>
          <p:nvPr>
            <p:ph type="sldNum" idx="12"/>
          </p:nvPr>
        </p:nvSpPr>
        <p:spPr>
          <a:xfrm>
            <a:off x="175" y="9465925"/>
            <a:ext cx="7668000" cy="3261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1pPr>
            <a:lvl2pPr marL="0" marR="0" lvl="1"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2pPr>
            <a:lvl3pPr marL="0" marR="0" lvl="2"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3pPr>
            <a:lvl4pPr marL="0" marR="0" lvl="3"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4pPr>
            <a:lvl5pPr marL="0" marR="0" lvl="4"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5pPr>
            <a:lvl6pPr marL="0" marR="0" lvl="5"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6pPr>
            <a:lvl7pPr marL="0" marR="0" lvl="6"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7pPr>
            <a:lvl8pPr marL="0" marR="0" lvl="7"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8pPr>
            <a:lvl9pPr marL="0" marR="0" lvl="8"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5"/>
          <p:cNvSpPr txBox="1">
            <a:spLocks noGrp="1"/>
          </p:cNvSpPr>
          <p:nvPr>
            <p:ph type="title" hasCustomPrompt="1"/>
          </p:nvPr>
        </p:nvSpPr>
        <p:spPr>
          <a:xfrm>
            <a:off x="264945" y="2163089"/>
            <a:ext cx="7242600" cy="3839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5"/>
          <p:cNvSpPr txBox="1">
            <a:spLocks noGrp="1"/>
          </p:cNvSpPr>
          <p:nvPr>
            <p:ph type="body" idx="1"/>
          </p:nvPr>
        </p:nvSpPr>
        <p:spPr>
          <a:xfrm>
            <a:off x="264945" y="6164351"/>
            <a:ext cx="7242600" cy="25437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7"/>
          <p:cNvSpPr txBox="1">
            <a:spLocks noGrp="1"/>
          </p:cNvSpPr>
          <p:nvPr>
            <p:ph type="ctrTitle"/>
          </p:nvPr>
        </p:nvSpPr>
        <p:spPr>
          <a:xfrm>
            <a:off x="264952" y="1456058"/>
            <a:ext cx="7242600" cy="4014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17"/>
          <p:cNvSpPr txBox="1">
            <a:spLocks noGrp="1"/>
          </p:cNvSpPr>
          <p:nvPr>
            <p:ph type="subTitle" idx="1"/>
          </p:nvPr>
        </p:nvSpPr>
        <p:spPr>
          <a:xfrm>
            <a:off x="264945" y="5542289"/>
            <a:ext cx="7242600" cy="1550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1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264945" y="4206107"/>
            <a:ext cx="7242600" cy="1646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9"/>
          <p:cNvSpPr txBox="1">
            <a:spLocks noGrp="1"/>
          </p:cNvSpPr>
          <p:nvPr>
            <p:ph type="body" idx="1"/>
          </p:nvPr>
        </p:nvSpPr>
        <p:spPr>
          <a:xfrm>
            <a:off x="264945"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9"/>
          <p:cNvSpPr txBox="1">
            <a:spLocks noGrp="1"/>
          </p:cNvSpPr>
          <p:nvPr>
            <p:ph type="body" idx="2"/>
          </p:nvPr>
        </p:nvSpPr>
        <p:spPr>
          <a:xfrm>
            <a:off x="4107540"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1"/>
          <p:cNvSpPr txBox="1">
            <a:spLocks noGrp="1"/>
          </p:cNvSpPr>
          <p:nvPr>
            <p:ph type="title"/>
          </p:nvPr>
        </p:nvSpPr>
        <p:spPr>
          <a:xfrm>
            <a:off x="264945" y="1086507"/>
            <a:ext cx="2386800" cy="1477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1"/>
          <p:cNvSpPr txBox="1">
            <a:spLocks noGrp="1"/>
          </p:cNvSpPr>
          <p:nvPr>
            <p:ph type="body" idx="1"/>
          </p:nvPr>
        </p:nvSpPr>
        <p:spPr>
          <a:xfrm>
            <a:off x="264945" y="2717440"/>
            <a:ext cx="2386800" cy="62175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2"/>
          <p:cNvSpPr txBox="1">
            <a:spLocks noGrp="1"/>
          </p:cNvSpPr>
          <p:nvPr>
            <p:ph type="title"/>
          </p:nvPr>
        </p:nvSpPr>
        <p:spPr>
          <a:xfrm>
            <a:off x="416713" y="880293"/>
            <a:ext cx="5412600" cy="7999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3"/>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3"/>
          <p:cNvSpPr txBox="1">
            <a:spLocks noGrp="1"/>
          </p:cNvSpPr>
          <p:nvPr>
            <p:ph type="title"/>
          </p:nvPr>
        </p:nvSpPr>
        <p:spPr>
          <a:xfrm>
            <a:off x="225675" y="2411542"/>
            <a:ext cx="3438300" cy="2898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3"/>
          <p:cNvSpPr txBox="1">
            <a:spLocks noGrp="1"/>
          </p:cNvSpPr>
          <p:nvPr>
            <p:ph type="subTitle" idx="1"/>
          </p:nvPr>
        </p:nvSpPr>
        <p:spPr>
          <a:xfrm>
            <a:off x="225675" y="5481569"/>
            <a:ext cx="3438300" cy="2415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3"/>
          <p:cNvSpPr txBox="1">
            <a:spLocks noGrp="1"/>
          </p:cNvSpPr>
          <p:nvPr>
            <p:ph type="body" idx="2"/>
          </p:nvPr>
        </p:nvSpPr>
        <p:spPr>
          <a:xfrm>
            <a:off x="4198575" y="1415969"/>
            <a:ext cx="3261600" cy="7226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4"/>
          <p:cNvSpPr txBox="1">
            <a:spLocks noGrp="1"/>
          </p:cNvSpPr>
          <p:nvPr>
            <p:ph type="body" idx="1"/>
          </p:nvPr>
        </p:nvSpPr>
        <p:spPr>
          <a:xfrm>
            <a:off x="264945" y="8273124"/>
            <a:ext cx="5099100" cy="11832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14.xml"/><Relationship Id="rId7" Type="http://schemas.openxmlformats.org/officeDocument/2006/relationships/hyperlink" Target="https://electionsgroup.com/resour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electionsgroup.com/" TargetMode="External"/><Relationship Id="rId5" Type="http://schemas.openxmlformats.org/officeDocument/2006/relationships/slide" Target="slide2.xml"/><Relationship Id="rId4" Type="http://schemas.openxmlformats.org/officeDocument/2006/relationships/hyperlink" Target="https://electionsgroup.com/commsdes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 Target="slide2.xml"/><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hyperlink" Target="https://www.voting.works/risk-limiting-audit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34" Type="http://schemas.openxmlformats.org/officeDocument/2006/relationships/hyperlink" Target="https://electionsgroup.com/commsdesk/" TargetMode="Externa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slide" Target="slide1.xml"/><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1.png"/><Relationship Id="rId8"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6.xml"/><Relationship Id="rId7"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8.xml"/><Relationship Id="rId10" Type="http://schemas.openxmlformats.org/officeDocument/2006/relationships/slide" Target="slide14.xml"/><Relationship Id="rId4" Type="http://schemas.openxmlformats.org/officeDocument/2006/relationships/slide" Target="slide9.xml"/><Relationship Id="rId9"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slide" Target="slide14.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 Target="slide14.xml"/><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53"/>
        <p:cNvGrpSpPr/>
        <p:nvPr/>
      </p:nvGrpSpPr>
      <p:grpSpPr>
        <a:xfrm>
          <a:off x="0" y="0"/>
          <a:ext cx="0" cy="0"/>
          <a:chOff x="0" y="0"/>
          <a:chExt cx="0" cy="0"/>
        </a:xfrm>
      </p:grpSpPr>
      <p:sp>
        <p:nvSpPr>
          <p:cNvPr id="54" name="Google Shape;54;p1"/>
          <p:cNvSpPr txBox="1">
            <a:spLocks noGrp="1"/>
          </p:cNvSpPr>
          <p:nvPr>
            <p:ph type="title"/>
          </p:nvPr>
        </p:nvSpPr>
        <p:spPr>
          <a:xfrm>
            <a:off x="228600" y="572377"/>
            <a:ext cx="7315200" cy="45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100" b="1" dirty="0">
                <a:solidFill>
                  <a:srgbClr val="19392C"/>
                </a:solidFill>
                <a:latin typeface="Arial"/>
                <a:ea typeface="Arial"/>
                <a:cs typeface="Arial"/>
                <a:sym typeface="Arial"/>
              </a:rPr>
              <a:t>RECOMMENDATIONS FOR USING THIS RESOURCE</a:t>
            </a:r>
            <a:endParaRPr sz="2500" dirty="0"/>
          </a:p>
        </p:txBody>
      </p:sp>
      <p:sp>
        <p:nvSpPr>
          <p:cNvPr id="55" name="Google Shape;55;p1"/>
          <p:cNvSpPr txBox="1"/>
          <p:nvPr/>
        </p:nvSpPr>
        <p:spPr>
          <a:xfrm>
            <a:off x="228600" y="930006"/>
            <a:ext cx="7543800" cy="816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chemeClr val="dk2"/>
              </a:buClr>
              <a:buSzPts val="1800"/>
              <a:buFont typeface="Arial"/>
              <a:buNone/>
            </a:pPr>
            <a:r>
              <a:rPr lang="en-US" sz="1200" b="1" i="0" u="none" strike="noStrike" cap="none" dirty="0">
                <a:solidFill>
                  <a:srgbClr val="26613B"/>
                </a:solidFill>
                <a:highlight>
                  <a:srgbClr val="26613B"/>
                </a:highlight>
                <a:latin typeface="Arial"/>
                <a:ea typeface="Arial"/>
                <a:cs typeface="Arial"/>
                <a:sym typeface="Arial"/>
              </a:rPr>
              <a:t>.</a:t>
            </a:r>
            <a:r>
              <a:rPr lang="en-US" sz="1200" b="1" i="0" u="none" strike="noStrike" cap="none" dirty="0">
                <a:solidFill>
                  <a:schemeClr val="lt1"/>
                </a:solidFill>
                <a:highlight>
                  <a:srgbClr val="26613B"/>
                </a:highlight>
                <a:latin typeface="Arial"/>
                <a:ea typeface="Arial"/>
                <a:cs typeface="Arial"/>
                <a:sym typeface="Arial"/>
              </a:rPr>
              <a:t>ADJUST THE CONTENT TO MEET YOUR NEEDS</a:t>
            </a:r>
            <a:r>
              <a:rPr lang="en-US" sz="1200" b="1" i="0" u="none" strike="noStrike" cap="none" dirty="0">
                <a:solidFill>
                  <a:srgbClr val="26613B"/>
                </a:solidFill>
                <a:highlight>
                  <a:srgbClr val="26613B"/>
                </a:highlight>
                <a:latin typeface="Arial"/>
                <a:ea typeface="Arial"/>
                <a:cs typeface="Arial"/>
                <a:sym typeface="Arial"/>
              </a:rPr>
              <a:t> .</a:t>
            </a:r>
            <a:br>
              <a:rPr lang="en-US" sz="1200" b="1" i="0" u="none" strike="noStrike" cap="none" dirty="0">
                <a:solidFill>
                  <a:srgbClr val="19392C"/>
                </a:solidFill>
                <a:latin typeface="Arial"/>
                <a:ea typeface="Arial"/>
                <a:cs typeface="Arial"/>
                <a:sym typeface="Arial"/>
              </a:rPr>
            </a:br>
            <a:r>
              <a:rPr lang="en-US" sz="1200" b="0" i="0" u="none" strike="noStrike" cap="none" dirty="0">
                <a:solidFill>
                  <a:srgbClr val="19392C"/>
                </a:solidFill>
                <a:latin typeface="Arial"/>
                <a:ea typeface="Arial"/>
                <a:cs typeface="Arial"/>
                <a:sym typeface="Arial"/>
              </a:rPr>
              <a:t>Every audit is unique, and practices differ everywhere. This template has placeholder numbers (#), [bracketed text] and prompt questions throughout to help you build a clear and easy-to-follow audit report.</a:t>
            </a:r>
            <a:endParaRPr dirty="0"/>
          </a:p>
          <a:p>
            <a:pPr marL="171450" marR="0" lvl="0" indent="-171450" algn="l" rtl="0">
              <a:lnSpc>
                <a:spcPct val="100000"/>
              </a:lnSpc>
              <a:spcBef>
                <a:spcPts val="300"/>
              </a:spcBef>
              <a:spcAft>
                <a:spcPts val="0"/>
              </a:spcAft>
              <a:buClr>
                <a:schemeClr val="dk2"/>
              </a:buClr>
              <a:buSzPts val="1200"/>
              <a:buFont typeface="Arial"/>
              <a:buChar char="●"/>
            </a:pPr>
            <a:r>
              <a:rPr lang="en-US" sz="1200" b="0" i="0" u="none" strike="noStrike" cap="none" dirty="0">
                <a:solidFill>
                  <a:srgbClr val="19392C"/>
                </a:solidFill>
                <a:latin typeface="Arial"/>
                <a:ea typeface="Arial"/>
                <a:cs typeface="Arial"/>
                <a:sym typeface="Arial"/>
              </a:rPr>
              <a:t>Consider keeping your report as brief as this template or shorter for readability. </a:t>
            </a:r>
            <a:endParaRPr dirty="0"/>
          </a:p>
          <a:p>
            <a:pPr marL="171450" marR="0" lvl="0" indent="-171450" algn="l" rtl="0">
              <a:lnSpc>
                <a:spcPct val="100000"/>
              </a:lnSpc>
              <a:spcBef>
                <a:spcPts val="300"/>
              </a:spcBef>
              <a:spcAft>
                <a:spcPts val="0"/>
              </a:spcAft>
              <a:buClr>
                <a:schemeClr val="dk2"/>
              </a:buClr>
              <a:buSzPts val="1200"/>
              <a:buFont typeface="Arial"/>
              <a:buChar char="●"/>
            </a:pPr>
            <a:r>
              <a:rPr lang="en-US" sz="1200" b="0" i="0" u="none" strike="noStrike" cap="none" dirty="0">
                <a:solidFill>
                  <a:srgbClr val="19392C"/>
                </a:solidFill>
                <a:latin typeface="Arial"/>
                <a:ea typeface="Arial"/>
                <a:cs typeface="Arial"/>
                <a:sym typeface="Arial"/>
              </a:rPr>
              <a:t>Be sure to define election and audit terms that may be unfamiliar to the public in the </a:t>
            </a:r>
            <a:r>
              <a:rPr lang="en-US" sz="1200" b="0" i="0" u="sng" strike="noStrike" cap="none" dirty="0">
                <a:solidFill>
                  <a:srgbClr val="25613B"/>
                </a:solid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Glossary</a:t>
            </a:r>
            <a:r>
              <a:rPr lang="en-US" sz="1200" b="0" i="0" u="none" strike="noStrike" cap="none" dirty="0">
                <a:solidFill>
                  <a:srgbClr val="19392C"/>
                </a:solidFill>
                <a:latin typeface="Arial"/>
                <a:ea typeface="Arial"/>
                <a:cs typeface="Arial"/>
                <a:sym typeface="Arial"/>
              </a:rPr>
              <a:t> and add links so readers can quickly look them up. Once you define the term in the Glossary, insert a link where the term is first used. In PowerPoint, go to Insert&gt;Link&gt;Insert Link and then select Place in This Document before choosing the Glossary slide. There is a preview to show you’re linking to the correct page.</a:t>
            </a:r>
            <a:endParaRPr dirty="0"/>
          </a:p>
          <a:p>
            <a:pPr marL="171450" marR="0" lvl="0" indent="-171450" algn="l" rtl="0">
              <a:lnSpc>
                <a:spcPct val="100000"/>
              </a:lnSpc>
              <a:spcBef>
                <a:spcPts val="300"/>
              </a:spcBef>
              <a:spcAft>
                <a:spcPts val="0"/>
              </a:spcAft>
              <a:buClr>
                <a:schemeClr val="dk2"/>
              </a:buClr>
              <a:buSzPts val="1200"/>
              <a:buFont typeface="Arial"/>
              <a:buChar char="●"/>
            </a:pPr>
            <a:r>
              <a:rPr lang="en-US" sz="1200" b="0" i="0" u="none" strike="noStrike" cap="none" dirty="0">
                <a:solidFill>
                  <a:srgbClr val="19392C"/>
                </a:solidFill>
                <a:latin typeface="Arial"/>
                <a:ea typeface="Arial"/>
                <a:cs typeface="Arial"/>
                <a:sym typeface="Arial"/>
              </a:rPr>
              <a:t>If The Elections Group can help with summaries, breaking your audit process down into basic steps, formatting , adding images and more. </a:t>
            </a:r>
            <a:r>
              <a:rPr lang="en-US" sz="1200" b="0" i="0" u="sng" strike="noStrike" cap="none" dirty="0">
                <a:solidFill>
                  <a:srgbClr val="25613B"/>
                </a:solidFill>
                <a:latin typeface="Arial"/>
                <a:ea typeface="Arial"/>
                <a:cs typeface="Arial"/>
                <a:sym typeface="Arial"/>
                <a:hlinkClick r:id="rId4">
                  <a:extLst>
                    <a:ext uri="{A12FA001-AC4F-418D-AE19-62706E023703}">
                      <ahyp:hlinkClr xmlns:ahyp="http://schemas.microsoft.com/office/drawing/2018/hyperlinkcolor" val="tx"/>
                    </a:ext>
                  </a:extLst>
                </a:hlinkClick>
              </a:rPr>
              <a:t>Send us a note</a:t>
            </a:r>
            <a:r>
              <a:rPr lang="en-US" sz="1200" b="0" i="0" u="none" strike="noStrike" cap="none" dirty="0">
                <a:solidFill>
                  <a:srgbClr val="19392C"/>
                </a:solidFill>
                <a:latin typeface="Arial"/>
                <a:ea typeface="Arial"/>
                <a:cs typeface="Arial"/>
                <a:sym typeface="Arial"/>
              </a:rPr>
              <a:t> and we’ll be in touch to see how we can assist you.</a:t>
            </a:r>
            <a:endParaRPr dirty="0"/>
          </a:p>
          <a:p>
            <a:pPr marL="0" marR="0" lvl="0" indent="0" algn="l" rtl="0">
              <a:lnSpc>
                <a:spcPct val="100000"/>
              </a:lnSpc>
              <a:spcBef>
                <a:spcPts val="600"/>
              </a:spcBef>
              <a:spcAft>
                <a:spcPts val="0"/>
              </a:spcAft>
              <a:buClr>
                <a:schemeClr val="dk2"/>
              </a:buClr>
              <a:buSzPts val="1800"/>
              <a:buFont typeface="Arial"/>
              <a:buNone/>
            </a:pPr>
            <a:r>
              <a:rPr lang="en-US" sz="1200" b="1" i="0" u="none" strike="noStrike" cap="none" dirty="0">
                <a:solidFill>
                  <a:schemeClr val="lt1"/>
                </a:solidFill>
                <a:highlight>
                  <a:srgbClr val="26613B"/>
                </a:highlight>
                <a:latin typeface="Arial"/>
                <a:ea typeface="Arial"/>
                <a:cs typeface="Arial"/>
                <a:sym typeface="Arial"/>
              </a:rPr>
              <a:t> CHANGE FONTS TO MEET REQUIREMENTS AND COMMUNICATE AUTHORITY</a:t>
            </a:r>
            <a:br>
              <a:rPr lang="en-US" sz="1200" b="1" i="0" u="none" strike="noStrike" cap="none" dirty="0">
                <a:solidFill>
                  <a:srgbClr val="19392C"/>
                </a:solidFill>
                <a:latin typeface="Arial"/>
                <a:ea typeface="Arial"/>
                <a:cs typeface="Arial"/>
                <a:sym typeface="Arial"/>
              </a:rPr>
            </a:br>
            <a:r>
              <a:rPr lang="en-US" sz="1200" b="0" i="0" u="none" strike="noStrike" cap="none" dirty="0">
                <a:solidFill>
                  <a:srgbClr val="19392C"/>
                </a:solidFill>
                <a:latin typeface="Arial"/>
                <a:ea typeface="Arial"/>
                <a:cs typeface="Arial"/>
                <a:sym typeface="Arial"/>
              </a:rPr>
              <a:t>This document uses system standard fonts that come pre-installed on all computers. If your office uses a particular font in external communications, such as your website or public-facing reports, we recommend using that font for branding and to communicate authority.</a:t>
            </a:r>
            <a:endParaRPr dirty="0"/>
          </a:p>
          <a:p>
            <a:pPr marL="0" marR="0" lvl="0" indent="0" algn="l" rtl="0">
              <a:lnSpc>
                <a:spcPct val="100000"/>
              </a:lnSpc>
              <a:spcBef>
                <a:spcPts val="600"/>
              </a:spcBef>
              <a:spcAft>
                <a:spcPts val="0"/>
              </a:spcAft>
              <a:buClr>
                <a:schemeClr val="dk2"/>
              </a:buClr>
              <a:buSzPts val="1800"/>
              <a:buFont typeface="Arial"/>
              <a:buNone/>
            </a:pPr>
            <a:r>
              <a:rPr lang="en-US" sz="1200" b="0" i="0" u="none" strike="noStrike" cap="none" dirty="0">
                <a:solidFill>
                  <a:srgbClr val="19392C"/>
                </a:solidFill>
                <a:latin typeface="Arial"/>
                <a:ea typeface="Arial"/>
                <a:cs typeface="Arial"/>
                <a:sym typeface="Arial"/>
              </a:rPr>
              <a:t>While we recommend using your own fonts, consider preserving the existing text sizes, weights and capitalizations to help maintain a clear hierarchy of information. This makes the information easier to follow and more accessible. Also, consider using two fonts throughout for both readability and professional appearance. This resource uses TW Cen MT as a “display” font for headers, and Cambria as a “body” font for sub-headers and body text. </a:t>
            </a:r>
            <a:endParaRPr dirty="0"/>
          </a:p>
          <a:p>
            <a:pPr marL="0" marR="0" lvl="0" indent="0" algn="l" rtl="0">
              <a:lnSpc>
                <a:spcPct val="100000"/>
              </a:lnSpc>
              <a:spcBef>
                <a:spcPts val="600"/>
              </a:spcBef>
              <a:spcAft>
                <a:spcPts val="0"/>
              </a:spcAft>
              <a:buClr>
                <a:schemeClr val="dk2"/>
              </a:buClr>
              <a:buSzPts val="1800"/>
              <a:buFont typeface="Arial"/>
              <a:buNone/>
            </a:pPr>
            <a:r>
              <a:rPr lang="en-US" sz="1200" b="1" i="0" u="none" strike="noStrike" cap="none" dirty="0">
                <a:solidFill>
                  <a:schemeClr val="lt1"/>
                </a:solidFill>
                <a:highlight>
                  <a:srgbClr val="25613B"/>
                </a:highlight>
                <a:latin typeface="Arial"/>
                <a:ea typeface="Arial"/>
                <a:cs typeface="Arial"/>
                <a:sym typeface="Arial"/>
              </a:rPr>
              <a:t> CUSTOMIZE COLORS + ICONS</a:t>
            </a:r>
            <a:r>
              <a:rPr lang="en-US" sz="1200" b="1" i="0" u="none" strike="noStrike" cap="none" dirty="0">
                <a:solidFill>
                  <a:srgbClr val="26613B"/>
                </a:solidFill>
                <a:highlight>
                  <a:srgbClr val="25613B"/>
                </a:highlight>
                <a:latin typeface="Arial"/>
                <a:ea typeface="Arial"/>
                <a:cs typeface="Arial"/>
                <a:sym typeface="Arial"/>
              </a:rPr>
              <a:t> .</a:t>
            </a:r>
            <a:r>
              <a:rPr lang="en-US" sz="1200" b="1" i="0" u="none" strike="noStrike" cap="none" dirty="0">
                <a:solidFill>
                  <a:schemeClr val="lt1"/>
                </a:solidFill>
                <a:highlight>
                  <a:srgbClr val="25613B"/>
                </a:highlight>
                <a:latin typeface="Arial"/>
                <a:ea typeface="Arial"/>
                <a:cs typeface="Arial"/>
                <a:sym typeface="Arial"/>
              </a:rPr>
              <a:t> </a:t>
            </a:r>
            <a:br>
              <a:rPr lang="en-US" sz="1200" b="1" i="0" u="none" strike="noStrike" cap="none" dirty="0">
                <a:solidFill>
                  <a:srgbClr val="19392C"/>
                </a:solidFill>
                <a:latin typeface="Arial"/>
                <a:ea typeface="Arial"/>
                <a:cs typeface="Arial"/>
                <a:sym typeface="Arial"/>
              </a:rPr>
            </a:br>
            <a:r>
              <a:rPr lang="en-US" sz="1200" b="0" i="0" u="none" strike="noStrike" cap="none" dirty="0">
                <a:solidFill>
                  <a:srgbClr val="19392C"/>
                </a:solidFill>
                <a:latin typeface="Arial"/>
                <a:ea typeface="Arial"/>
                <a:cs typeface="Arial"/>
                <a:sym typeface="Arial"/>
              </a:rPr>
              <a:t>Similarly, the colors used in this resource are placeholders for the colors that are representative of your jurisdiction. Replacing the red and blue used here with two of your own colors will support your branding. On the By the Numbers, Audit Process and Key Takeaways pages, you can easily change icons or the color of the icons used. </a:t>
            </a:r>
            <a:endParaRPr dirty="0"/>
          </a:p>
          <a:p>
            <a:pPr marL="0" marR="0" lvl="0" indent="0" algn="l" rtl="0">
              <a:lnSpc>
                <a:spcPct val="100000"/>
              </a:lnSpc>
              <a:spcBef>
                <a:spcPts val="0"/>
              </a:spcBef>
              <a:spcAft>
                <a:spcPts val="0"/>
              </a:spcAft>
              <a:buClr>
                <a:schemeClr val="dk2"/>
              </a:buClr>
              <a:buSzPts val="1800"/>
              <a:buFont typeface="Arial"/>
              <a:buNone/>
            </a:pPr>
            <a:r>
              <a:rPr lang="en-US" sz="1200" b="1" i="0" u="none" strike="noStrike" cap="none" dirty="0">
                <a:solidFill>
                  <a:srgbClr val="19392C"/>
                </a:solidFill>
                <a:latin typeface="Arial"/>
                <a:ea typeface="Arial"/>
                <a:cs typeface="Arial"/>
                <a:sym typeface="Arial"/>
              </a:rPr>
              <a:t>To change the color of an icon: </a:t>
            </a:r>
            <a:endParaRPr dirty="0"/>
          </a:p>
          <a:p>
            <a:pPr marL="228600" marR="0" lvl="0" indent="-228600" algn="l" rtl="0">
              <a:lnSpc>
                <a:spcPct val="100000"/>
              </a:lnSpc>
              <a:spcBef>
                <a:spcPts val="0"/>
              </a:spcBef>
              <a:spcAft>
                <a:spcPts val="0"/>
              </a:spcAft>
              <a:buClr>
                <a:srgbClr val="19392C"/>
              </a:buClr>
              <a:buSzPts val="1200"/>
              <a:buFont typeface="Arial"/>
              <a:buAutoNum type="arabicPeriod"/>
            </a:pPr>
            <a:r>
              <a:rPr lang="en-US" sz="1200" b="0" i="0" u="none" strike="noStrike" cap="none" dirty="0">
                <a:solidFill>
                  <a:srgbClr val="19392C"/>
                </a:solidFill>
                <a:latin typeface="Arial"/>
                <a:ea typeface="Arial"/>
                <a:cs typeface="Arial"/>
                <a:sym typeface="Arial"/>
              </a:rPr>
              <a:t>Click (hold your mouse button down) and drag a box over an icon. This selects the front white “mask” image and the rectangle of color behind it. </a:t>
            </a:r>
            <a:endParaRPr dirty="0"/>
          </a:p>
          <a:p>
            <a:pPr marL="228600" marR="0" lvl="0" indent="-228600" algn="l" rtl="0">
              <a:lnSpc>
                <a:spcPct val="100000"/>
              </a:lnSpc>
              <a:spcBef>
                <a:spcPts val="0"/>
              </a:spcBef>
              <a:spcAft>
                <a:spcPts val="0"/>
              </a:spcAft>
              <a:buClr>
                <a:srgbClr val="19392C"/>
              </a:buClr>
              <a:buSzPts val="1200"/>
              <a:buFont typeface="Arial"/>
              <a:buAutoNum type="arabicPeriod"/>
            </a:pPr>
            <a:r>
              <a:rPr lang="en-US" sz="1200" b="0" i="0" u="none" strike="noStrike" cap="none" dirty="0">
                <a:solidFill>
                  <a:srgbClr val="19392C"/>
                </a:solidFill>
                <a:latin typeface="Arial"/>
                <a:ea typeface="Arial"/>
                <a:cs typeface="Arial"/>
                <a:sym typeface="Arial"/>
              </a:rPr>
              <a:t>Hold Shift and click the icon to deselect the white mask; this leaves only the rectangle of color behind it selected. </a:t>
            </a:r>
            <a:endParaRPr dirty="0"/>
          </a:p>
          <a:p>
            <a:pPr marL="228600" marR="0" lvl="0" indent="-228600" algn="l" rtl="0">
              <a:lnSpc>
                <a:spcPct val="100000"/>
              </a:lnSpc>
              <a:spcBef>
                <a:spcPts val="0"/>
              </a:spcBef>
              <a:spcAft>
                <a:spcPts val="0"/>
              </a:spcAft>
              <a:buClr>
                <a:srgbClr val="19392C"/>
              </a:buClr>
              <a:buSzPts val="1200"/>
              <a:buFont typeface="Arial"/>
              <a:buAutoNum type="arabicPeriod"/>
            </a:pPr>
            <a:r>
              <a:rPr lang="en-US" sz="1200" b="0" i="0" u="none" strike="noStrike" cap="none" dirty="0">
                <a:solidFill>
                  <a:srgbClr val="19392C"/>
                </a:solidFill>
                <a:latin typeface="Arial"/>
                <a:ea typeface="Arial"/>
                <a:cs typeface="Arial"/>
                <a:sym typeface="Arial"/>
              </a:rPr>
              <a:t>Go to Shape Format&gt;Shape Fill to adjust the fill color to match one of your brand colors. </a:t>
            </a:r>
            <a:endParaRPr dirty="0"/>
          </a:p>
          <a:p>
            <a:pPr marL="0" marR="0" lvl="0" indent="0" algn="l" rtl="0">
              <a:lnSpc>
                <a:spcPct val="100000"/>
              </a:lnSpc>
              <a:spcBef>
                <a:spcPts val="0"/>
              </a:spcBef>
              <a:spcAft>
                <a:spcPts val="0"/>
              </a:spcAft>
              <a:buClr>
                <a:schemeClr val="dk2"/>
              </a:buClr>
              <a:buSzPts val="1800"/>
              <a:buFont typeface="Arial"/>
              <a:buNone/>
            </a:pPr>
            <a:br>
              <a:rPr lang="en-US" sz="400" b="1" i="0" u="none" strike="noStrike" cap="none" dirty="0">
                <a:solidFill>
                  <a:srgbClr val="19392C"/>
                </a:solidFill>
                <a:latin typeface="Arial"/>
                <a:ea typeface="Arial"/>
                <a:cs typeface="Arial"/>
                <a:sym typeface="Arial"/>
              </a:rPr>
            </a:br>
            <a:r>
              <a:rPr lang="en-US" sz="1200" b="1" i="0" u="none" strike="noStrike" cap="none" dirty="0">
                <a:solidFill>
                  <a:srgbClr val="19392C"/>
                </a:solidFill>
                <a:latin typeface="Arial"/>
                <a:ea typeface="Arial"/>
                <a:cs typeface="Arial"/>
                <a:sym typeface="Arial"/>
              </a:rPr>
              <a:t>To add or replace an icon:</a:t>
            </a:r>
            <a:endParaRPr dirty="0"/>
          </a:p>
          <a:p>
            <a:pPr marL="228600" marR="0" lvl="0" indent="-228600" algn="l" rtl="0">
              <a:lnSpc>
                <a:spcPct val="100000"/>
              </a:lnSpc>
              <a:spcBef>
                <a:spcPts val="0"/>
              </a:spcBef>
              <a:spcAft>
                <a:spcPts val="0"/>
              </a:spcAft>
              <a:buClr>
                <a:srgbClr val="19392C"/>
              </a:buClr>
              <a:buSzPts val="1200"/>
              <a:buFont typeface="Arial"/>
              <a:buAutoNum type="arabicPeriod"/>
            </a:pPr>
            <a:r>
              <a:rPr lang="en-US" sz="1200" b="0" i="0" u="none" strike="noStrike" cap="none" dirty="0">
                <a:solidFill>
                  <a:srgbClr val="19392C"/>
                </a:solidFill>
                <a:latin typeface="Arial"/>
                <a:ea typeface="Arial"/>
                <a:cs typeface="Arial"/>
                <a:sym typeface="Arial"/>
              </a:rPr>
              <a:t>Insert a square filled with the color for the icon. Go to Insert&gt;Shapes and select the rectangle. Hold the mouse down to draw a 1.1” square. With the square selected, click Shape Fill to choose your color and select No Outline under Shape Outline.</a:t>
            </a:r>
            <a:endParaRPr dirty="0"/>
          </a:p>
          <a:p>
            <a:pPr marL="228600" marR="0" lvl="0" indent="-228600" algn="l" rtl="0">
              <a:lnSpc>
                <a:spcPct val="100000"/>
              </a:lnSpc>
              <a:spcBef>
                <a:spcPts val="0"/>
              </a:spcBef>
              <a:spcAft>
                <a:spcPts val="0"/>
              </a:spcAft>
              <a:buClr>
                <a:srgbClr val="19392C"/>
              </a:buClr>
              <a:buSzPts val="1200"/>
              <a:buFont typeface="Arial"/>
              <a:buAutoNum type="arabicPeriod"/>
            </a:pPr>
            <a:r>
              <a:rPr lang="en-US" sz="1200" b="0" i="0" u="none" strike="noStrike" cap="none" dirty="0">
                <a:solidFill>
                  <a:srgbClr val="19392C"/>
                </a:solidFill>
                <a:latin typeface="Arial"/>
                <a:ea typeface="Arial"/>
                <a:cs typeface="Arial"/>
                <a:sym typeface="Arial"/>
              </a:rPr>
              <a:t>Choose a new icon from the </a:t>
            </a:r>
            <a:r>
              <a:rPr lang="en-US" sz="1200" b="0" i="0" u="sng" strike="noStrike" cap="none" dirty="0">
                <a:solidFill>
                  <a:srgbClr val="25613B"/>
                </a:solidFill>
                <a:latin typeface="Arial"/>
                <a:ea typeface="Arial"/>
                <a:cs typeface="Arial"/>
                <a:sym typeface="Arial"/>
                <a:hlinkClick r:id="rId5" action="ppaction://hlinksldjump">
                  <a:extLst>
                    <a:ext uri="{A12FA001-AC4F-418D-AE19-62706E023703}">
                      <ahyp:hlinkClr xmlns:ahyp="http://schemas.microsoft.com/office/drawing/2018/hyperlinkcolor" val="tx"/>
                    </a:ext>
                  </a:extLst>
                </a:hlinkClick>
              </a:rPr>
              <a:t>Customizable Icon Library</a:t>
            </a:r>
            <a:r>
              <a:rPr lang="en-US" sz="1200" b="0" i="0" u="none" strike="noStrike" cap="none" dirty="0">
                <a:solidFill>
                  <a:srgbClr val="19392C"/>
                </a:solidFill>
                <a:latin typeface="Arial"/>
                <a:ea typeface="Arial"/>
                <a:cs typeface="Arial"/>
                <a:sym typeface="Arial"/>
              </a:rPr>
              <a:t>. </a:t>
            </a:r>
            <a:endParaRPr dirty="0"/>
          </a:p>
          <a:p>
            <a:pPr marL="228600" marR="0" lvl="0" indent="-228600" algn="l" rtl="0">
              <a:lnSpc>
                <a:spcPct val="100000"/>
              </a:lnSpc>
              <a:spcBef>
                <a:spcPts val="0"/>
              </a:spcBef>
              <a:spcAft>
                <a:spcPts val="0"/>
              </a:spcAft>
              <a:buClr>
                <a:srgbClr val="19392C"/>
              </a:buClr>
              <a:buSzPts val="1200"/>
              <a:buFont typeface="Arial"/>
              <a:buAutoNum type="arabicPeriod"/>
            </a:pPr>
            <a:r>
              <a:rPr lang="en-US" sz="1200" b="0" i="0" u="none" strike="noStrike" cap="none" dirty="0">
                <a:solidFill>
                  <a:srgbClr val="19392C"/>
                </a:solidFill>
                <a:latin typeface="Arial"/>
                <a:ea typeface="Arial"/>
                <a:cs typeface="Arial"/>
                <a:sym typeface="Arial"/>
              </a:rPr>
              <a:t>Copy and paste it on the color-filled square you drew. Your color will show through the white icon “mask.” Adjust the spacing as needed. Adjust the size and spacing as needed.</a:t>
            </a:r>
            <a:endParaRPr dirty="0"/>
          </a:p>
          <a:p>
            <a:pPr marL="0" marR="0" lvl="0" indent="0" algn="l" rtl="0">
              <a:lnSpc>
                <a:spcPct val="100000"/>
              </a:lnSpc>
              <a:spcBef>
                <a:spcPts val="600"/>
              </a:spcBef>
              <a:spcAft>
                <a:spcPts val="0"/>
              </a:spcAft>
              <a:buClr>
                <a:schemeClr val="dk2"/>
              </a:buClr>
              <a:buSzPts val="1800"/>
              <a:buFont typeface="Arial"/>
              <a:buNone/>
            </a:pPr>
            <a:r>
              <a:rPr lang="en-US" sz="1200" b="1" i="0" u="none" strike="noStrike" cap="none" dirty="0">
                <a:solidFill>
                  <a:srgbClr val="26613B"/>
                </a:solidFill>
                <a:highlight>
                  <a:srgbClr val="25613B"/>
                </a:highlight>
                <a:latin typeface="Arial"/>
                <a:ea typeface="Arial"/>
                <a:cs typeface="Arial"/>
                <a:sym typeface="Arial"/>
              </a:rPr>
              <a:t>. </a:t>
            </a:r>
            <a:r>
              <a:rPr lang="en-US" sz="1200" b="1" i="0" u="none" strike="noStrike" cap="none" dirty="0">
                <a:solidFill>
                  <a:schemeClr val="lt1"/>
                </a:solidFill>
                <a:highlight>
                  <a:srgbClr val="25613B"/>
                </a:highlight>
                <a:latin typeface="Arial"/>
                <a:ea typeface="Arial"/>
                <a:cs typeface="Arial"/>
                <a:sym typeface="Arial"/>
              </a:rPr>
              <a:t>HOW CAN WE HELP?</a:t>
            </a:r>
            <a:r>
              <a:rPr lang="en-US" sz="1200" b="1" i="0" u="none" strike="noStrike" cap="none" dirty="0">
                <a:solidFill>
                  <a:srgbClr val="26613B"/>
                </a:solidFill>
                <a:highlight>
                  <a:srgbClr val="25613B"/>
                </a:highlight>
                <a:latin typeface="Arial"/>
                <a:ea typeface="Arial"/>
                <a:cs typeface="Arial"/>
                <a:sym typeface="Arial"/>
              </a:rPr>
              <a:t>.</a:t>
            </a:r>
            <a:br>
              <a:rPr lang="en-US" sz="1200" b="1" i="0" u="none" strike="noStrike" cap="none" dirty="0">
                <a:solidFill>
                  <a:schemeClr val="lt1"/>
                </a:solidFill>
                <a:latin typeface="Arial"/>
                <a:ea typeface="Arial"/>
                <a:cs typeface="Arial"/>
                <a:sym typeface="Arial"/>
              </a:rPr>
            </a:br>
            <a:r>
              <a:rPr lang="en-US" sz="1200" b="0" i="0" u="none" strike="noStrike" cap="none" dirty="0">
                <a:solidFill>
                  <a:srgbClr val="19392C"/>
                </a:solidFill>
                <a:latin typeface="Arial"/>
                <a:ea typeface="Arial"/>
                <a:cs typeface="Arial"/>
                <a:sym typeface="Arial"/>
              </a:rPr>
              <a:t>This template was created by </a:t>
            </a:r>
            <a:r>
              <a:rPr lang="en-US" sz="1200" b="0" i="0" u="sng" strike="noStrike" cap="none" dirty="0">
                <a:solidFill>
                  <a:srgbClr val="25613B"/>
                </a:solidFill>
                <a:latin typeface="Arial"/>
                <a:ea typeface="Arial"/>
                <a:cs typeface="Arial"/>
                <a:sym typeface="Arial"/>
                <a:hlinkClick r:id="rId6">
                  <a:extLst>
                    <a:ext uri="{A12FA001-AC4F-418D-AE19-62706E023703}">
                      <ahyp:hlinkClr xmlns:ahyp="http://schemas.microsoft.com/office/drawing/2018/hyperlinkcolor" val="tx"/>
                    </a:ext>
                  </a:extLst>
                </a:hlinkClick>
              </a:rPr>
              <a:t>The Elections Group </a:t>
            </a:r>
            <a:r>
              <a:rPr lang="en-US" sz="1200" b="0" i="0" u="none" strike="noStrike" cap="none" dirty="0">
                <a:solidFill>
                  <a:srgbClr val="19392C"/>
                </a:solidFill>
                <a:latin typeface="Arial"/>
                <a:ea typeface="Arial"/>
                <a:cs typeface="Arial"/>
                <a:sym typeface="Arial"/>
              </a:rPr>
              <a:t>as a public resource for election officials in the U.S. We have a wide variety of </a:t>
            </a:r>
            <a:r>
              <a:rPr lang="en-US" sz="1200" b="0" i="0" u="sng" strike="noStrike" cap="none" dirty="0">
                <a:solidFill>
                  <a:srgbClr val="25613B"/>
                </a:solidFill>
                <a:latin typeface="Arial"/>
                <a:ea typeface="Arial"/>
                <a:cs typeface="Arial"/>
                <a:sym typeface="Arial"/>
                <a:hlinkClick r:id="rId7">
                  <a:extLst>
                    <a:ext uri="{A12FA001-AC4F-418D-AE19-62706E023703}">
                      <ahyp:hlinkClr xmlns:ahyp="http://schemas.microsoft.com/office/drawing/2018/hyperlinkcolor" val="tx"/>
                    </a:ext>
                  </a:extLst>
                </a:hlinkClick>
              </a:rPr>
              <a:t>resources</a:t>
            </a:r>
            <a:r>
              <a:rPr lang="en-US" sz="1200" b="0" i="0" u="none" strike="noStrike" cap="none" dirty="0">
                <a:solidFill>
                  <a:srgbClr val="19392C"/>
                </a:solidFill>
                <a:latin typeface="Arial"/>
                <a:ea typeface="Arial"/>
                <a:cs typeface="Arial"/>
                <a:sym typeface="Arial"/>
              </a:rPr>
              <a:t> on our website for you to download and use. Our </a:t>
            </a:r>
            <a:r>
              <a:rPr lang="en-US" sz="1200" b="0" i="0" u="sng" strike="noStrike" cap="none" dirty="0">
                <a:solidFill>
                  <a:srgbClr val="25613B"/>
                </a:solidFill>
                <a:latin typeface="Arial"/>
                <a:ea typeface="Arial"/>
                <a:cs typeface="Arial"/>
                <a:sym typeface="Arial"/>
                <a:hlinkClick r:id="rId4">
                  <a:extLst>
                    <a:ext uri="{A12FA001-AC4F-418D-AE19-62706E023703}">
                      <ahyp:hlinkClr xmlns:ahyp="http://schemas.microsoft.com/office/drawing/2018/hyperlinkcolor" val="tx"/>
                    </a:ext>
                  </a:extLst>
                </a:hlinkClick>
              </a:rPr>
              <a:t>Communications Resource Desk</a:t>
            </a:r>
            <a:r>
              <a:rPr lang="en-US" sz="1200" b="0" i="0" u="none" strike="noStrike" cap="none" dirty="0">
                <a:solidFill>
                  <a:srgbClr val="19392C"/>
                </a:solidFill>
                <a:latin typeface="Arial"/>
                <a:ea typeface="Arial"/>
                <a:cs typeface="Arial"/>
                <a:sym typeface="Arial"/>
              </a:rPr>
              <a:t> is happy to help you customize this or other resources to meet your needs or develop custom resources for you. </a:t>
            </a:r>
            <a:endParaRPr sz="1200" b="1" i="0" u="none" strike="noStrike" cap="none" dirty="0">
              <a:solidFill>
                <a:srgbClr val="19392C"/>
              </a:solidFill>
              <a:latin typeface="Arial"/>
              <a:ea typeface="Arial"/>
              <a:cs typeface="Arial"/>
              <a:sym typeface="Arial"/>
            </a:endParaRPr>
          </a:p>
        </p:txBody>
      </p:sp>
      <p:sp>
        <p:nvSpPr>
          <p:cNvPr id="56" name="Google Shape;56;p1"/>
          <p:cNvSpPr txBox="1"/>
          <p:nvPr/>
        </p:nvSpPr>
        <p:spPr>
          <a:xfrm>
            <a:off x="224852" y="257163"/>
            <a:ext cx="7315200" cy="369332"/>
          </a:xfrm>
          <a:prstGeom prst="rect">
            <a:avLst/>
          </a:prstGeom>
          <a:solidFill>
            <a:srgbClr val="26613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Delete This Page Before Distribution</a:t>
            </a:r>
            <a:endParaRPr sz="1400" b="0" i="0" u="none" strike="noStrike" cap="none">
              <a:solidFill>
                <a:schemeClr val="lt1"/>
              </a:solidFill>
              <a:latin typeface="Arial"/>
              <a:ea typeface="Arial"/>
              <a:cs typeface="Arial"/>
              <a:sym typeface="Arial"/>
            </a:endParaRPr>
          </a:p>
        </p:txBody>
      </p:sp>
      <p:pic>
        <p:nvPicPr>
          <p:cNvPr id="57" name="Google Shape;57;p1" descr="A green and black logo&#10;&#10;Description automatically generated"/>
          <p:cNvPicPr preferRelativeResize="0"/>
          <p:nvPr/>
        </p:nvPicPr>
        <p:blipFill rotWithShape="1">
          <a:blip r:embed="rId8">
            <a:alphaModFix/>
          </a:blip>
          <a:srcRect/>
          <a:stretch/>
        </p:blipFill>
        <p:spPr>
          <a:xfrm>
            <a:off x="3169022" y="8925129"/>
            <a:ext cx="1426857" cy="830732"/>
          </a:xfrm>
          <a:prstGeom prst="rect">
            <a:avLst/>
          </a:prstGeom>
          <a:noFill/>
          <a:ln>
            <a:noFill/>
          </a:ln>
        </p:spPr>
      </p:pic>
      <p:sp>
        <p:nvSpPr>
          <p:cNvPr id="58" name="Google Shape;58;p1"/>
          <p:cNvSpPr txBox="1"/>
          <p:nvPr/>
        </p:nvSpPr>
        <p:spPr>
          <a:xfrm>
            <a:off x="342900" y="9635870"/>
            <a:ext cx="7315200" cy="220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000" i="1">
                <a:solidFill>
                  <a:srgbClr val="BFBFBF"/>
                </a:solidFill>
              </a:rPr>
              <a:t>This is a template and may not represent the policies and practices in every state.</a:t>
            </a:r>
            <a:endParaRPr sz="1000" i="1">
              <a:solidFill>
                <a:srgbClr val="BFBFBF"/>
              </a:solidFill>
            </a:endParaRPr>
          </a:p>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0"/>
          <p:cNvSpPr txBox="1">
            <a:spLocks noGrp="1"/>
          </p:cNvSpPr>
          <p:nvPr>
            <p:ph type="body" idx="1"/>
          </p:nvPr>
        </p:nvSpPr>
        <p:spPr>
          <a:xfrm>
            <a:off x="457200" y="990600"/>
            <a:ext cx="6771300" cy="241297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100" b="1" i="1" dirty="0">
                <a:solidFill>
                  <a:srgbClr val="E24E39"/>
                </a:solidFill>
                <a:latin typeface="Cambria"/>
                <a:ea typeface="Cambria"/>
                <a:cs typeface="Cambria"/>
                <a:sym typeface="Cambria"/>
              </a:rPr>
              <a:t>Method</a:t>
            </a:r>
            <a:endParaRPr dirty="0"/>
          </a:p>
          <a:p>
            <a:pPr marL="0" lvl="0" indent="0" algn="l" rtl="0">
              <a:lnSpc>
                <a:spcPct val="115000"/>
              </a:lnSpc>
              <a:spcBef>
                <a:spcPts val="0"/>
              </a:spcBef>
              <a:spcAft>
                <a:spcPts val="0"/>
              </a:spcAft>
              <a:buClr>
                <a:schemeClr val="dk1"/>
              </a:buClr>
              <a:buSzPts val="1100"/>
              <a:buFont typeface="Arial"/>
              <a:buNone/>
            </a:pPr>
            <a:r>
              <a:rPr lang="en-US" sz="1300" dirty="0">
                <a:solidFill>
                  <a:schemeClr val="dk1"/>
                </a:solidFill>
                <a:latin typeface="Cambria"/>
                <a:ea typeface="Cambria"/>
                <a:cs typeface="Cambria"/>
                <a:sym typeface="Cambria"/>
              </a:rPr>
              <a:t>What does your jurisdiction require? How does a post-election audit work in your jurisdiction (short version)? What are the benefits? Lorem ipsum dolor sit </a:t>
            </a:r>
            <a:r>
              <a:rPr lang="en-US" sz="1300" dirty="0" err="1">
                <a:solidFill>
                  <a:schemeClr val="dk1"/>
                </a:solidFill>
                <a:latin typeface="Cambria"/>
                <a:ea typeface="Cambria"/>
                <a:cs typeface="Cambria"/>
                <a:sym typeface="Cambria"/>
              </a:rPr>
              <a:t>amet</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consectetur</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adipiscing</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elit</a:t>
            </a:r>
            <a:r>
              <a:rPr lang="en-US" sz="1300" dirty="0">
                <a:solidFill>
                  <a:schemeClr val="dk1"/>
                </a:solidFill>
                <a:latin typeface="Cambria"/>
                <a:ea typeface="Cambria"/>
                <a:cs typeface="Cambria"/>
                <a:sym typeface="Cambria"/>
              </a:rPr>
              <a:t>. Donec pulvinar gravida diam, et </a:t>
            </a:r>
            <a:r>
              <a:rPr lang="en-US" sz="1300" dirty="0" err="1">
                <a:solidFill>
                  <a:schemeClr val="dk1"/>
                </a:solidFill>
                <a:latin typeface="Cambria"/>
                <a:ea typeface="Cambria"/>
                <a:cs typeface="Cambria"/>
                <a:sym typeface="Cambria"/>
              </a:rPr>
              <a:t>accumsan</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purus</a:t>
            </a:r>
            <a:r>
              <a:rPr lang="en-US" sz="1300" dirty="0">
                <a:solidFill>
                  <a:schemeClr val="dk1"/>
                </a:solidFill>
                <a:latin typeface="Cambria"/>
                <a:ea typeface="Cambria"/>
                <a:cs typeface="Cambria"/>
                <a:sym typeface="Cambria"/>
              </a:rPr>
              <a:t> convallis a. Nunc id lorem diam. Ut </a:t>
            </a:r>
            <a:r>
              <a:rPr lang="en-US" sz="1300" dirty="0" err="1">
                <a:solidFill>
                  <a:schemeClr val="dk1"/>
                </a:solidFill>
                <a:latin typeface="Cambria"/>
                <a:ea typeface="Cambria"/>
                <a:cs typeface="Cambria"/>
                <a:sym typeface="Cambria"/>
              </a:rPr>
              <a:t>eu</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tortor</a:t>
            </a:r>
            <a:r>
              <a:rPr lang="en-US" sz="1300" dirty="0">
                <a:solidFill>
                  <a:schemeClr val="dk1"/>
                </a:solidFill>
                <a:latin typeface="Cambria"/>
                <a:ea typeface="Cambria"/>
                <a:cs typeface="Cambria"/>
                <a:sym typeface="Cambria"/>
              </a:rPr>
              <a:t> vitae </a:t>
            </a:r>
            <a:r>
              <a:rPr lang="en-US" sz="1300" dirty="0" err="1">
                <a:solidFill>
                  <a:schemeClr val="dk1"/>
                </a:solidFill>
                <a:latin typeface="Cambria"/>
                <a:ea typeface="Cambria"/>
                <a:cs typeface="Cambria"/>
                <a:sym typeface="Cambria"/>
              </a:rPr>
              <a:t>risus</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scelerisque</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congue</a:t>
            </a:r>
            <a:r>
              <a:rPr lang="en-US" sz="1300" dirty="0">
                <a:solidFill>
                  <a:schemeClr val="dk1"/>
                </a:solidFill>
                <a:latin typeface="Cambria"/>
                <a:ea typeface="Cambria"/>
                <a:cs typeface="Cambria"/>
                <a:sym typeface="Cambria"/>
              </a:rPr>
              <a:t>. Lorem ipsum dolor sit </a:t>
            </a:r>
            <a:r>
              <a:rPr lang="en-US" sz="1300" dirty="0" err="1">
                <a:solidFill>
                  <a:schemeClr val="dk1"/>
                </a:solidFill>
                <a:latin typeface="Cambria"/>
                <a:ea typeface="Cambria"/>
                <a:cs typeface="Cambria"/>
                <a:sym typeface="Cambria"/>
              </a:rPr>
              <a:t>amet</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consectetur</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adipiscing</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elit</a:t>
            </a:r>
            <a:r>
              <a:rPr lang="en-US" sz="1300" dirty="0">
                <a:solidFill>
                  <a:schemeClr val="dk1"/>
                </a:solidFill>
                <a:latin typeface="Cambria"/>
                <a:ea typeface="Cambria"/>
                <a:cs typeface="Cambria"/>
                <a:sym typeface="Cambria"/>
              </a:rPr>
              <a:t>. Lorem ipsum dolor sit </a:t>
            </a:r>
            <a:r>
              <a:rPr lang="en-US" sz="1300" dirty="0" err="1">
                <a:solidFill>
                  <a:schemeClr val="dk1"/>
                </a:solidFill>
                <a:latin typeface="Cambria"/>
                <a:ea typeface="Cambria"/>
                <a:cs typeface="Cambria"/>
                <a:sym typeface="Cambria"/>
              </a:rPr>
              <a:t>amet</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consectetur</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adipiscing</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elit</a:t>
            </a:r>
            <a:r>
              <a:rPr lang="en-US" sz="1300" dirty="0">
                <a:solidFill>
                  <a:schemeClr val="dk1"/>
                </a:solidFill>
                <a:latin typeface="Cambria"/>
                <a:ea typeface="Cambria"/>
                <a:cs typeface="Cambria"/>
                <a:sym typeface="Cambria"/>
              </a:rPr>
              <a:t>. Lorem ipsum dolor sit </a:t>
            </a:r>
            <a:r>
              <a:rPr lang="en-US" sz="1300" dirty="0" err="1">
                <a:solidFill>
                  <a:schemeClr val="dk1"/>
                </a:solidFill>
                <a:latin typeface="Cambria"/>
                <a:ea typeface="Cambria"/>
                <a:cs typeface="Cambria"/>
                <a:sym typeface="Cambria"/>
              </a:rPr>
              <a:t>amet</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consectetur</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adipiscing</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elit</a:t>
            </a:r>
            <a:r>
              <a:rPr lang="en-US" sz="1300" dirty="0">
                <a:solidFill>
                  <a:schemeClr val="dk1"/>
                </a:solidFill>
                <a:latin typeface="Cambria"/>
                <a:ea typeface="Cambria"/>
                <a:cs typeface="Cambria"/>
                <a:sym typeface="Cambria"/>
              </a:rPr>
              <a:t>. Donec pulvinar gravida diam, et </a:t>
            </a:r>
            <a:r>
              <a:rPr lang="en-US" sz="1300" dirty="0" err="1">
                <a:solidFill>
                  <a:schemeClr val="dk1"/>
                </a:solidFill>
                <a:latin typeface="Cambria"/>
                <a:ea typeface="Cambria"/>
                <a:cs typeface="Cambria"/>
                <a:sym typeface="Cambria"/>
              </a:rPr>
              <a:t>accumsan</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purus</a:t>
            </a:r>
            <a:r>
              <a:rPr lang="en-US" sz="1300" dirty="0">
                <a:solidFill>
                  <a:schemeClr val="dk1"/>
                </a:solidFill>
                <a:latin typeface="Cambria"/>
                <a:ea typeface="Cambria"/>
                <a:cs typeface="Cambria"/>
                <a:sym typeface="Cambria"/>
              </a:rPr>
              <a:t> convallis a. Nunc id lorem diam. Ut </a:t>
            </a:r>
            <a:r>
              <a:rPr lang="en-US" sz="1300" dirty="0" err="1">
                <a:solidFill>
                  <a:schemeClr val="dk1"/>
                </a:solidFill>
                <a:latin typeface="Cambria"/>
                <a:ea typeface="Cambria"/>
                <a:cs typeface="Cambria"/>
                <a:sym typeface="Cambria"/>
              </a:rPr>
              <a:t>eu</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tortor</a:t>
            </a:r>
            <a:r>
              <a:rPr lang="en-US" sz="1300" dirty="0">
                <a:solidFill>
                  <a:schemeClr val="dk1"/>
                </a:solidFill>
                <a:latin typeface="Cambria"/>
                <a:ea typeface="Cambria"/>
                <a:cs typeface="Cambria"/>
                <a:sym typeface="Cambria"/>
              </a:rPr>
              <a:t> vitae </a:t>
            </a:r>
            <a:r>
              <a:rPr lang="en-US" sz="1300" dirty="0" err="1">
                <a:solidFill>
                  <a:schemeClr val="dk1"/>
                </a:solidFill>
                <a:latin typeface="Cambria"/>
                <a:ea typeface="Cambria"/>
                <a:cs typeface="Cambria"/>
                <a:sym typeface="Cambria"/>
              </a:rPr>
              <a:t>risus</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scelerisque</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congue</a:t>
            </a:r>
            <a:r>
              <a:rPr lang="en-US" sz="1300" dirty="0">
                <a:solidFill>
                  <a:schemeClr val="dk1"/>
                </a:solidFill>
                <a:latin typeface="Cambria"/>
                <a:ea typeface="Cambria"/>
                <a:cs typeface="Cambria"/>
                <a:sym typeface="Cambria"/>
              </a:rPr>
              <a:t>. Lorem ipsum dolor sit </a:t>
            </a:r>
            <a:r>
              <a:rPr lang="en-US" sz="1300" dirty="0" err="1">
                <a:solidFill>
                  <a:schemeClr val="dk1"/>
                </a:solidFill>
                <a:latin typeface="Cambria"/>
                <a:ea typeface="Cambria"/>
                <a:cs typeface="Cambria"/>
                <a:sym typeface="Cambria"/>
              </a:rPr>
              <a:t>amet</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consectetur</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adipiscing</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elit</a:t>
            </a:r>
            <a:r>
              <a:rPr lang="en-US" sz="1300" dirty="0">
                <a:solidFill>
                  <a:schemeClr val="dk1"/>
                </a:solidFill>
                <a:latin typeface="Cambria"/>
                <a:ea typeface="Cambria"/>
                <a:cs typeface="Cambria"/>
                <a:sym typeface="Cambria"/>
              </a:rPr>
              <a:t>. Lorem ipsum dolor sit </a:t>
            </a:r>
            <a:r>
              <a:rPr lang="en-US" sz="1300" dirty="0" err="1">
                <a:solidFill>
                  <a:schemeClr val="dk1"/>
                </a:solidFill>
                <a:latin typeface="Cambria"/>
                <a:ea typeface="Cambria"/>
                <a:cs typeface="Cambria"/>
                <a:sym typeface="Cambria"/>
              </a:rPr>
              <a:t>amet</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consectetur</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adipiscing</a:t>
            </a:r>
            <a:r>
              <a:rPr lang="en-US" sz="1300" dirty="0">
                <a:solidFill>
                  <a:schemeClr val="dk1"/>
                </a:solidFill>
                <a:latin typeface="Cambria"/>
                <a:ea typeface="Cambria"/>
                <a:cs typeface="Cambria"/>
                <a:sym typeface="Cambria"/>
              </a:rPr>
              <a:t> </a:t>
            </a:r>
            <a:r>
              <a:rPr lang="en-US" sz="1300" dirty="0" err="1">
                <a:solidFill>
                  <a:schemeClr val="dk1"/>
                </a:solidFill>
                <a:latin typeface="Cambria"/>
                <a:ea typeface="Cambria"/>
                <a:cs typeface="Cambria"/>
                <a:sym typeface="Cambria"/>
              </a:rPr>
              <a:t>elit</a:t>
            </a:r>
            <a:r>
              <a:rPr lang="en-US" sz="1300" dirty="0">
                <a:solidFill>
                  <a:schemeClr val="dk1"/>
                </a:solidFill>
                <a:latin typeface="Cambria"/>
                <a:ea typeface="Cambria"/>
                <a:cs typeface="Cambria"/>
                <a:sym typeface="Cambria"/>
              </a:rPr>
              <a:t>. </a:t>
            </a:r>
            <a:endParaRPr dirty="0"/>
          </a:p>
          <a:p>
            <a:pPr marL="0" lvl="0" indent="0" algn="l" rtl="0">
              <a:lnSpc>
                <a:spcPct val="115000"/>
              </a:lnSpc>
              <a:spcBef>
                <a:spcPts val="0"/>
              </a:spcBef>
              <a:spcAft>
                <a:spcPts val="0"/>
              </a:spcAft>
              <a:buClr>
                <a:schemeClr val="dk1"/>
              </a:buClr>
              <a:buSzPts val="1100"/>
              <a:buFont typeface="Arial"/>
              <a:buNone/>
            </a:pPr>
            <a:endParaRPr sz="1300" dirty="0">
              <a:solidFill>
                <a:schemeClr val="dk1"/>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sz="1300" dirty="0">
              <a:solidFill>
                <a:schemeClr val="dk1"/>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sz="1300" dirty="0">
              <a:solidFill>
                <a:schemeClr val="dk1"/>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sz="3300" dirty="0">
              <a:solidFill>
                <a:srgbClr val="3F91B6"/>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sz="1300" dirty="0">
              <a:solidFill>
                <a:schemeClr val="dk1"/>
              </a:solidFill>
              <a:latin typeface="Cambria"/>
              <a:ea typeface="Cambria"/>
              <a:cs typeface="Cambria"/>
              <a:sym typeface="Cambria"/>
            </a:endParaRPr>
          </a:p>
          <a:p>
            <a:pPr marL="0" lvl="0" indent="0" algn="l" rtl="0">
              <a:lnSpc>
                <a:spcPct val="115000"/>
              </a:lnSpc>
              <a:spcBef>
                <a:spcPts val="1200"/>
              </a:spcBef>
              <a:spcAft>
                <a:spcPts val="0"/>
              </a:spcAft>
              <a:buClr>
                <a:schemeClr val="dk1"/>
              </a:buClr>
              <a:buSzPts val="1100"/>
              <a:buFont typeface="Arial"/>
              <a:buNone/>
            </a:pPr>
            <a:endParaRPr sz="1400" dirty="0">
              <a:solidFill>
                <a:schemeClr val="dk1"/>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sz="1300" dirty="0">
              <a:solidFill>
                <a:schemeClr val="dk1"/>
              </a:solidFill>
              <a:latin typeface="Cambria"/>
              <a:ea typeface="Cambria"/>
              <a:cs typeface="Cambria"/>
              <a:sym typeface="Cambria"/>
            </a:endParaRPr>
          </a:p>
          <a:p>
            <a:pPr marL="0" lvl="0" indent="0" algn="l" rtl="0">
              <a:lnSpc>
                <a:spcPct val="115000"/>
              </a:lnSpc>
              <a:spcBef>
                <a:spcPts val="1200"/>
              </a:spcBef>
              <a:spcAft>
                <a:spcPts val="1200"/>
              </a:spcAft>
              <a:buSzPts val="1800"/>
              <a:buNone/>
            </a:pPr>
            <a:endParaRPr sz="1300" dirty="0">
              <a:solidFill>
                <a:schemeClr val="dk1"/>
              </a:solidFill>
              <a:latin typeface="Cambria"/>
              <a:ea typeface="Cambria"/>
              <a:cs typeface="Cambria"/>
              <a:sym typeface="Cambria"/>
            </a:endParaRPr>
          </a:p>
        </p:txBody>
      </p:sp>
      <p:sp>
        <p:nvSpPr>
          <p:cNvPr id="260" name="Google Shape;260;p10"/>
          <p:cNvSpPr txBox="1"/>
          <p:nvPr/>
        </p:nvSpPr>
        <p:spPr>
          <a:xfrm>
            <a:off x="457200" y="6654829"/>
            <a:ext cx="6684900" cy="249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1" u="none" strike="noStrike" cap="none">
                <a:solidFill>
                  <a:srgbClr val="E24E39"/>
                </a:solidFill>
                <a:latin typeface="Cambria"/>
                <a:ea typeface="Cambria"/>
                <a:cs typeface="Cambria"/>
                <a:sym typeface="Cambria"/>
              </a:rPr>
              <a:t>Explanation of Discrepancies</a:t>
            </a:r>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Cambria"/>
                <a:ea typeface="Cambria"/>
                <a:cs typeface="Cambria"/>
                <a:sym typeface="Cambria"/>
              </a:rPr>
              <a:t>[[#] discrepanc[ies] in the [Statewide] contest [was|were] due to the audit board entering incorrect information which did not accurately represent the voter markings. </a:t>
            </a:r>
            <a:endParaRPr sz="1300" b="0" i="0" u="none" strike="noStrike" cap="none">
              <a:solidFill>
                <a:schemeClr val="dk1"/>
              </a:solidFill>
              <a:latin typeface="Cambria"/>
              <a:ea typeface="Cambria"/>
              <a:cs typeface="Cambria"/>
              <a:sym typeface="Cambria"/>
            </a:endParaRPr>
          </a:p>
          <a:p>
            <a:pPr marL="0" marR="0" lvl="0" indent="0" algn="l" rtl="0">
              <a:lnSpc>
                <a:spcPct val="100000"/>
              </a:lnSpc>
              <a:spcBef>
                <a:spcPts val="1000"/>
              </a:spcBef>
              <a:spcAft>
                <a:spcPts val="0"/>
              </a:spcAft>
              <a:buClr>
                <a:srgbClr val="000000"/>
              </a:buClr>
              <a:buSzPts val="1300"/>
              <a:buFont typeface="Arial"/>
              <a:buNone/>
            </a:pPr>
            <a:r>
              <a:rPr lang="en-US" sz="1300" b="0" i="0" u="none" strike="noStrike" cap="none">
                <a:solidFill>
                  <a:schemeClr val="dk1"/>
                </a:solidFill>
                <a:latin typeface="Cambria"/>
                <a:ea typeface="Cambria"/>
                <a:cs typeface="Cambria"/>
                <a:sym typeface="Cambria"/>
              </a:rPr>
              <a:t>[#] discrepanc[ies] in the [Statewide] contest [was|were] due to a disagreement between the way election workers adjudicated unclear marks made by the voter and the interpretation by the audit team of the unclear mark.</a:t>
            </a:r>
            <a:endParaRPr sz="1300" b="0" i="0" u="none" strike="noStrike" cap="none">
              <a:solidFill>
                <a:schemeClr val="dk1"/>
              </a:solidFill>
              <a:latin typeface="Cambria"/>
              <a:ea typeface="Cambria"/>
              <a:cs typeface="Cambria"/>
              <a:sym typeface="Cambria"/>
            </a:endParaRPr>
          </a:p>
          <a:p>
            <a:pPr marL="0" marR="0" lvl="0" indent="0" algn="l" rtl="0">
              <a:lnSpc>
                <a:spcPct val="100000"/>
              </a:lnSpc>
              <a:spcBef>
                <a:spcPts val="1000"/>
              </a:spcBef>
              <a:spcAft>
                <a:spcPts val="0"/>
              </a:spcAft>
              <a:buClr>
                <a:srgbClr val="000000"/>
              </a:buClr>
              <a:buSzPts val="1300"/>
              <a:buFont typeface="Arial"/>
              <a:buNone/>
            </a:pPr>
            <a:r>
              <a:rPr lang="en-US" sz="1300" b="0" i="0" u="none" strike="noStrike" cap="none">
                <a:solidFill>
                  <a:schemeClr val="dk1"/>
                </a:solidFill>
                <a:latin typeface="Cambria"/>
                <a:ea typeface="Cambria"/>
                <a:cs typeface="Cambria"/>
                <a:sym typeface="Cambria"/>
              </a:rPr>
              <a:t>The [#] discrepanc[y] in the [Countywide] contest [was|were] due to the the wrong ballot being selected (ballot did not match the CVR being audited).]]</a:t>
            </a:r>
            <a:endParaRPr sz="1300" b="0" i="0" u="none" strike="noStrike" cap="none">
              <a:solidFill>
                <a:schemeClr val="dk1"/>
              </a:solidFill>
              <a:latin typeface="Cambria"/>
              <a:ea typeface="Cambria"/>
              <a:cs typeface="Cambria"/>
              <a:sym typeface="Cambria"/>
            </a:endParaRPr>
          </a:p>
          <a:p>
            <a:pPr marL="0" marR="0" lvl="0" indent="0" algn="l" rtl="0">
              <a:lnSpc>
                <a:spcPct val="100000"/>
              </a:lnSpc>
              <a:spcBef>
                <a:spcPts val="1000"/>
              </a:spcBef>
              <a:spcAft>
                <a:spcPts val="0"/>
              </a:spcAft>
              <a:buClr>
                <a:schemeClr val="dk1"/>
              </a:buClr>
              <a:buSzPts val="1100"/>
              <a:buFont typeface="Arial"/>
              <a:buNone/>
            </a:pPr>
            <a:endParaRPr sz="400" b="0" i="0" u="none" strike="noStrike" cap="none">
              <a:solidFill>
                <a:schemeClr val="dk1"/>
              </a:solidFill>
              <a:latin typeface="Cambria"/>
              <a:ea typeface="Cambria"/>
              <a:cs typeface="Cambria"/>
              <a:sym typeface="Cambria"/>
            </a:endParaRPr>
          </a:p>
          <a:p>
            <a:pPr marL="0" marR="0" lvl="0" indent="0" algn="l" rtl="0">
              <a:lnSpc>
                <a:spcPct val="115000"/>
              </a:lnSpc>
              <a:spcBef>
                <a:spcPts val="0"/>
              </a:spcBef>
              <a:spcAft>
                <a:spcPts val="0"/>
              </a:spcAft>
              <a:buClr>
                <a:schemeClr val="dk1"/>
              </a:buClr>
              <a:buSzPts val="1100"/>
              <a:buFont typeface="Arial"/>
              <a:buNone/>
            </a:pPr>
            <a:r>
              <a:rPr lang="en-US" sz="1300" b="0" i="0" u="none" strike="noStrike" cap="none" baseline="30000">
                <a:solidFill>
                  <a:schemeClr val="dk1"/>
                </a:solidFill>
                <a:latin typeface="Cambria"/>
                <a:ea typeface="Cambria"/>
                <a:cs typeface="Cambria"/>
                <a:sym typeface="Cambria"/>
              </a:rPr>
              <a:t>1 </a:t>
            </a:r>
            <a:r>
              <a:rPr lang="en-US" sz="900" b="0" i="0" u="none" strike="noStrike" cap="none">
                <a:solidFill>
                  <a:schemeClr val="dk1"/>
                </a:solidFill>
                <a:latin typeface="Cambria"/>
                <a:ea typeface="Cambria"/>
                <a:cs typeface="Cambria"/>
                <a:sym typeface="Cambria"/>
              </a:rPr>
              <a:t> [If needed, footnote about audit results]</a:t>
            </a:r>
            <a:endParaRPr sz="900" b="0" i="0" u="none" strike="noStrike" cap="none">
              <a:solidFill>
                <a:schemeClr val="dk1"/>
              </a:solidFill>
              <a:latin typeface="Cambria"/>
              <a:ea typeface="Cambria"/>
              <a:cs typeface="Cambria"/>
              <a:sym typeface="Cambria"/>
            </a:endParaRPr>
          </a:p>
        </p:txBody>
      </p:sp>
      <p:sp>
        <p:nvSpPr>
          <p:cNvPr id="261" name="Google Shape;261;p10"/>
          <p:cNvSpPr txBox="1"/>
          <p:nvPr/>
        </p:nvSpPr>
        <p:spPr>
          <a:xfrm>
            <a:off x="457200" y="457200"/>
            <a:ext cx="67989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dirty="0">
                <a:solidFill>
                  <a:srgbClr val="445E8A"/>
                </a:solidFill>
                <a:latin typeface="Tw Cen MT" panose="020B0602020104020603" pitchFamily="34" charset="0"/>
                <a:ea typeface="Twentieth Century"/>
                <a:cs typeface="Twentieth Century"/>
                <a:sym typeface="Twentieth Century"/>
              </a:rPr>
              <a:t>AUDIT OUTCOMES</a:t>
            </a:r>
            <a:endParaRPr sz="1400" b="0" i="0" u="none" strike="noStrike" cap="none" dirty="0">
              <a:solidFill>
                <a:srgbClr val="000000"/>
              </a:solidFill>
              <a:latin typeface="Tw Cen MT" panose="020B0602020104020603" pitchFamily="34" charset="0"/>
              <a:ea typeface="Twentieth Century"/>
              <a:cs typeface="Twentieth Century"/>
              <a:sym typeface="Twentieth Century"/>
            </a:endParaRPr>
          </a:p>
        </p:txBody>
      </p:sp>
      <p:graphicFrame>
        <p:nvGraphicFramePr>
          <p:cNvPr id="262" name="Google Shape;262;p10"/>
          <p:cNvGraphicFramePr/>
          <p:nvPr>
            <p:extLst>
              <p:ext uri="{D42A27DB-BD31-4B8C-83A1-F6EECF244321}">
                <p14:modId xmlns:p14="http://schemas.microsoft.com/office/powerpoint/2010/main" val="3723283546"/>
              </p:ext>
            </p:extLst>
          </p:nvPr>
        </p:nvGraphicFramePr>
        <p:xfrm>
          <a:off x="3609100" y="3935050"/>
          <a:ext cx="3570800" cy="2630910"/>
        </p:xfrm>
        <a:graphic>
          <a:graphicData uri="http://schemas.openxmlformats.org/drawingml/2006/table">
            <a:tbl>
              <a:tblPr bandRow="1">
                <a:noFill/>
                <a:tableStyleId>{8CEB54B0-EE52-4657-B8E8-C07E2E1FB16E}</a:tableStyleId>
              </a:tblPr>
              <a:tblGrid>
                <a:gridCol w="1557100">
                  <a:extLst>
                    <a:ext uri="{9D8B030D-6E8A-4147-A177-3AD203B41FA5}">
                      <a16:colId xmlns:a16="http://schemas.microsoft.com/office/drawing/2014/main" val="20000"/>
                    </a:ext>
                  </a:extLst>
                </a:gridCol>
                <a:gridCol w="1006850">
                  <a:extLst>
                    <a:ext uri="{9D8B030D-6E8A-4147-A177-3AD203B41FA5}">
                      <a16:colId xmlns:a16="http://schemas.microsoft.com/office/drawing/2014/main" val="20001"/>
                    </a:ext>
                  </a:extLst>
                </a:gridCol>
                <a:gridCol w="1006850">
                  <a:extLst>
                    <a:ext uri="{9D8B030D-6E8A-4147-A177-3AD203B41FA5}">
                      <a16:colId xmlns:a16="http://schemas.microsoft.com/office/drawing/2014/main" val="20002"/>
                    </a:ext>
                  </a:extLst>
                </a:gridCol>
              </a:tblGrid>
              <a:tr h="3470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DM Sans"/>
                        <a:ea typeface="DM Sans"/>
                        <a:cs typeface="DM Sans"/>
                        <a:sym typeface="DM Sans"/>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rgbClr val="2E435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lt1"/>
                          </a:solidFill>
                          <a:latin typeface="Tw Cen MT" panose="020B0602020104020603" pitchFamily="34" charset="0"/>
                          <a:ea typeface="Twentieth Century"/>
                          <a:cs typeface="Twentieth Century"/>
                          <a:sym typeface="Twentieth Century"/>
                        </a:rPr>
                        <a:t>Statewide Contest 1</a:t>
                      </a:r>
                      <a:endParaRPr sz="1400" b="1" u="none" strike="noStrike" cap="none" dirty="0">
                        <a:solidFill>
                          <a:schemeClr val="lt1"/>
                        </a:solidFill>
                        <a:latin typeface="Tw Cen MT" panose="020B0602020104020603" pitchFamily="34" charset="0"/>
                        <a:ea typeface="Twentieth Century"/>
                        <a:cs typeface="Twentieth Century"/>
                        <a:sym typeface="Twentieth Century"/>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2E4355"/>
                      </a:solidFill>
                      <a:prstDash val="solid"/>
                      <a:round/>
                      <a:headEnd type="none" w="sm" len="sm"/>
                      <a:tailEnd type="none" w="sm" len="sm"/>
                    </a:lnB>
                    <a:solidFill>
                      <a:srgbClr val="E24E3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lt1"/>
                          </a:solidFill>
                          <a:latin typeface="Tw Cen MT" panose="020B0602020104020603" pitchFamily="34" charset="0"/>
                          <a:ea typeface="Twentieth Century"/>
                          <a:cs typeface="Twentieth Century"/>
                          <a:sym typeface="Twentieth Century"/>
                        </a:rPr>
                        <a:t>Countywide Contest 2</a:t>
                      </a:r>
                      <a:endParaRPr sz="1400" b="1" u="none" strike="noStrike" cap="none" dirty="0">
                        <a:solidFill>
                          <a:schemeClr val="lt1"/>
                        </a:solidFill>
                        <a:latin typeface="Tw Cen MT" panose="020B0602020104020603" pitchFamily="34" charset="0"/>
                        <a:ea typeface="Twentieth Century"/>
                        <a:cs typeface="Twentieth Century"/>
                        <a:sym typeface="Twentieth Century"/>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2E4355"/>
                      </a:solidFill>
                      <a:prstDash val="solid"/>
                      <a:round/>
                      <a:headEnd type="none" w="sm" len="sm"/>
                      <a:tailEnd type="none" w="sm" len="sm"/>
                    </a:lnB>
                    <a:solidFill>
                      <a:srgbClr val="445E8A"/>
                    </a:solidFill>
                  </a:tcPr>
                </a:tc>
                <a:extLst>
                  <a:ext uri="{0D108BD9-81ED-4DB2-BD59-A6C34878D82A}">
                    <a16:rowId xmlns:a16="http://schemas.microsoft.com/office/drawing/2014/main" val="10000"/>
                  </a:ext>
                </a:extLst>
              </a:tr>
              <a:tr h="377525">
                <a:tc>
                  <a:txBody>
                    <a:bodyPr/>
                    <a:lstStyle/>
                    <a:p>
                      <a:pPr marL="0" marR="0" lvl="0" indent="0" algn="ctr" rtl="0">
                        <a:lnSpc>
                          <a:spcPct val="80000"/>
                        </a:lnSpc>
                        <a:spcBef>
                          <a:spcPts val="0"/>
                        </a:spcBef>
                        <a:spcAft>
                          <a:spcPts val="0"/>
                        </a:spcAft>
                        <a:buClr>
                          <a:srgbClr val="000000"/>
                        </a:buClr>
                        <a:buSzPts val="1100"/>
                        <a:buFont typeface="Arial"/>
                        <a:buNone/>
                      </a:pPr>
                      <a:r>
                        <a:rPr lang="en-US" sz="1100" b="1" u="none" strike="noStrike" cap="none" dirty="0">
                          <a:solidFill>
                            <a:schemeClr val="dk1"/>
                          </a:solidFill>
                          <a:latin typeface="Tw Cen MT" panose="020B0602020104020603" pitchFamily="34" charset="0"/>
                          <a:ea typeface="Twentieth Century"/>
                          <a:cs typeface="Twentieth Century"/>
                          <a:sym typeface="Twentieth Century"/>
                        </a:rPr>
                        <a:t>POSSIBLE WINNERS</a:t>
                      </a:r>
                      <a:endParaRPr sz="1400" u="none" strike="noStrike" cap="none" dirty="0">
                        <a:solidFill>
                          <a:schemeClr val="dk1"/>
                        </a:solidFill>
                        <a:latin typeface="Tw Cen MT" panose="020B0602020104020603" pitchFamily="34" charset="0"/>
                        <a:ea typeface="Twentieth Century"/>
                        <a:cs typeface="Twentieth Century"/>
                        <a:sym typeface="Twentieth Century"/>
                      </a:endParaRPr>
                    </a:p>
                  </a:txBody>
                  <a:tcPr marL="0" marR="0" marT="0" marB="0" anchor="ctr">
                    <a:lnL w="12700" cap="flat" cmpd="sng">
                      <a:solidFill>
                        <a:srgbClr val="2E435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2E4355"/>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80000"/>
                        </a:lnSpc>
                        <a:spcBef>
                          <a:spcPts val="0"/>
                        </a:spcBef>
                        <a:spcAft>
                          <a:spcPts val="0"/>
                        </a:spcAft>
                        <a:buClr>
                          <a:srgbClr val="000000"/>
                        </a:buClr>
                        <a:buSzPts val="1400"/>
                        <a:buFont typeface="Arial"/>
                        <a:buNone/>
                      </a:pPr>
                      <a:r>
                        <a:rPr lang="en-US" sz="1400" u="none" strike="noStrike" cap="none" dirty="0">
                          <a:solidFill>
                            <a:schemeClr val="dk1"/>
                          </a:solidFill>
                          <a:latin typeface="Cambria"/>
                          <a:ea typeface="Cambria"/>
                          <a:cs typeface="Cambria"/>
                          <a:sym typeface="Cambria"/>
                        </a:rPr>
                        <a:t>1</a:t>
                      </a:r>
                      <a:endParaRPr sz="1600" u="none" strike="noStrike" cap="none" dirty="0">
                        <a:latin typeface="Cambria"/>
                        <a:ea typeface="Cambria"/>
                        <a:cs typeface="Cambria"/>
                        <a:sym typeface="Cambria"/>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2E4355"/>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80000"/>
                        </a:lnSpc>
                        <a:spcBef>
                          <a:spcPts val="0"/>
                        </a:spcBef>
                        <a:spcAft>
                          <a:spcPts val="0"/>
                        </a:spcAft>
                        <a:buClr>
                          <a:schemeClr val="dk1"/>
                        </a:buClr>
                        <a:buSzPts val="1100"/>
                        <a:buFont typeface="Arial"/>
                        <a:buNone/>
                      </a:pPr>
                      <a:r>
                        <a:rPr lang="en-US" sz="1400" u="none" strike="noStrike" cap="none">
                          <a:solidFill>
                            <a:schemeClr val="dk1"/>
                          </a:solidFill>
                          <a:latin typeface="Cambria"/>
                          <a:ea typeface="Cambria"/>
                          <a:cs typeface="Cambria"/>
                          <a:sym typeface="Cambria"/>
                        </a:rPr>
                        <a:t>1</a:t>
                      </a:r>
                      <a:endParaRPr sz="1600" u="none" strike="noStrike" cap="none">
                        <a:latin typeface="Cambria"/>
                        <a:ea typeface="Cambria"/>
                        <a:cs typeface="Cambria"/>
                        <a:sym typeface="Cambria"/>
                      </a:endParaRPr>
                    </a:p>
                  </a:txBody>
                  <a:tcPr marL="0" marR="0" marT="0" marB="0" anchor="ctr">
                    <a:lnL w="9525" cap="flat" cmpd="sng">
                      <a:solidFill>
                        <a:srgbClr val="000000">
                          <a:alpha val="0"/>
                        </a:srgbClr>
                      </a:solidFill>
                      <a:prstDash val="solid"/>
                      <a:round/>
                      <a:headEnd type="none" w="sm" len="sm"/>
                      <a:tailEnd type="none" w="sm" len="sm"/>
                    </a:lnL>
                    <a:lnR w="12700" cap="flat" cmpd="sng">
                      <a:solidFill>
                        <a:srgbClr val="2E4355"/>
                      </a:solidFill>
                      <a:prstDash val="solid"/>
                      <a:round/>
                      <a:headEnd type="none" w="sm" len="sm"/>
                      <a:tailEnd type="none" w="sm" len="sm"/>
                    </a:lnR>
                    <a:lnT w="12700" cap="flat" cmpd="sng">
                      <a:solidFill>
                        <a:srgbClr val="2E4355"/>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77525">
                <a:tc>
                  <a:txBody>
                    <a:bodyPr/>
                    <a:lstStyle/>
                    <a:p>
                      <a:pPr marL="0" marR="0" lvl="0" indent="0" algn="ctr" rtl="0">
                        <a:lnSpc>
                          <a:spcPct val="80000"/>
                        </a:lnSpc>
                        <a:spcBef>
                          <a:spcPts val="0"/>
                        </a:spcBef>
                        <a:spcAft>
                          <a:spcPts val="0"/>
                        </a:spcAft>
                        <a:buClr>
                          <a:srgbClr val="000000"/>
                        </a:buClr>
                        <a:buSzPts val="1100"/>
                        <a:buFont typeface="Arial"/>
                        <a:buNone/>
                      </a:pPr>
                      <a:r>
                        <a:rPr lang="en-US" sz="1100" b="1" u="none" strike="noStrike" cap="none" dirty="0">
                          <a:solidFill>
                            <a:schemeClr val="dk1"/>
                          </a:solidFill>
                          <a:latin typeface="Tw Cen MT" panose="020B0602020104020603" pitchFamily="34" charset="0"/>
                          <a:ea typeface="Twentieth Century"/>
                          <a:cs typeface="Twentieth Century"/>
                          <a:sym typeface="Twentieth Century"/>
                        </a:rPr>
                        <a:t>WINNER TOTALS</a:t>
                      </a:r>
                      <a:endParaRPr sz="1400" u="none" strike="noStrike" cap="none" dirty="0">
                        <a:solidFill>
                          <a:schemeClr val="dk1"/>
                        </a:solidFill>
                        <a:latin typeface="Tw Cen MT" panose="020B0602020104020603" pitchFamily="34" charset="0"/>
                        <a:ea typeface="Twentieth Century"/>
                        <a:cs typeface="Twentieth Century"/>
                        <a:sym typeface="Twentieth Century"/>
                      </a:endParaRPr>
                    </a:p>
                  </a:txBody>
                  <a:tcPr marL="0" marR="0" marT="0" marB="0" anchor="ctr">
                    <a:lnL w="12700" cap="flat" cmpd="sng">
                      <a:solidFill>
                        <a:srgbClr val="2E435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D5ED"/>
                    </a:solidFill>
                  </a:tcPr>
                </a:tc>
                <a:tc>
                  <a:txBody>
                    <a:bodyPr/>
                    <a:lstStyle/>
                    <a:p>
                      <a:pPr marL="0" marR="0" lvl="0" indent="0" algn="ctr" rtl="0">
                        <a:lnSpc>
                          <a:spcPct val="80000"/>
                        </a:lnSpc>
                        <a:spcBef>
                          <a:spcPts val="0"/>
                        </a:spcBef>
                        <a:spcAft>
                          <a:spcPts val="0"/>
                        </a:spcAft>
                        <a:buClr>
                          <a:srgbClr val="000000"/>
                        </a:buClr>
                        <a:buSzPts val="1400"/>
                        <a:buFont typeface="Arial"/>
                        <a:buNone/>
                      </a:pPr>
                      <a:r>
                        <a:rPr lang="en-US" sz="1400" u="none" strike="noStrike" cap="none">
                          <a:solidFill>
                            <a:schemeClr val="dk1"/>
                          </a:solidFill>
                          <a:latin typeface="Cambria"/>
                          <a:ea typeface="Cambria"/>
                          <a:cs typeface="Cambria"/>
                          <a:sym typeface="Cambria"/>
                        </a:rPr>
                        <a:t>###,###</a:t>
                      </a:r>
                      <a:endParaRPr sz="1600" u="none" strike="noStrike" cap="none">
                        <a:latin typeface="Cambria"/>
                        <a:ea typeface="Cambria"/>
                        <a:cs typeface="Cambria"/>
                        <a:sym typeface="Cambria"/>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D5ED"/>
                    </a:solidFill>
                  </a:tcPr>
                </a:tc>
                <a:tc>
                  <a:txBody>
                    <a:bodyPr/>
                    <a:lstStyle/>
                    <a:p>
                      <a:pPr marL="0" marR="0" lvl="0" indent="0" algn="ctr" rtl="0">
                        <a:lnSpc>
                          <a:spcPct val="80000"/>
                        </a:lnSpc>
                        <a:spcBef>
                          <a:spcPts val="0"/>
                        </a:spcBef>
                        <a:spcAft>
                          <a:spcPts val="0"/>
                        </a:spcAft>
                        <a:buClr>
                          <a:srgbClr val="000000"/>
                        </a:buClr>
                        <a:buSzPts val="1400"/>
                        <a:buFont typeface="Arial"/>
                        <a:buNone/>
                      </a:pPr>
                      <a:r>
                        <a:rPr lang="en-US" sz="1400" u="none" strike="noStrike" cap="none">
                          <a:solidFill>
                            <a:schemeClr val="dk1"/>
                          </a:solidFill>
                          <a:latin typeface="Cambria"/>
                          <a:ea typeface="Cambria"/>
                          <a:cs typeface="Cambria"/>
                          <a:sym typeface="Cambria"/>
                        </a:rPr>
                        <a:t>###,###</a:t>
                      </a:r>
                      <a:endParaRPr sz="1600" u="none" strike="noStrike" cap="none">
                        <a:latin typeface="Cambria"/>
                        <a:ea typeface="Cambria"/>
                        <a:cs typeface="Cambria"/>
                        <a:sym typeface="Cambria"/>
                      </a:endParaRPr>
                    </a:p>
                  </a:txBody>
                  <a:tcPr marL="0" marR="0" marT="0" marB="0" anchor="ctr">
                    <a:lnL w="9525" cap="flat" cmpd="sng">
                      <a:solidFill>
                        <a:srgbClr val="000000">
                          <a:alpha val="0"/>
                        </a:srgbClr>
                      </a:solidFill>
                      <a:prstDash val="solid"/>
                      <a:round/>
                      <a:headEnd type="none" w="sm" len="sm"/>
                      <a:tailEnd type="none" w="sm" len="sm"/>
                    </a:lnL>
                    <a:lnR w="12700" cap="flat" cmpd="sng">
                      <a:solidFill>
                        <a:srgbClr val="2E435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D5ED"/>
                    </a:solidFill>
                  </a:tcPr>
                </a:tc>
                <a:extLst>
                  <a:ext uri="{0D108BD9-81ED-4DB2-BD59-A6C34878D82A}">
                    <a16:rowId xmlns:a16="http://schemas.microsoft.com/office/drawing/2014/main" val="10002"/>
                  </a:ext>
                </a:extLst>
              </a:tr>
              <a:tr h="377525">
                <a:tc>
                  <a:txBody>
                    <a:bodyPr/>
                    <a:lstStyle/>
                    <a:p>
                      <a:pPr marL="0" marR="0" lvl="0" indent="0" algn="ctr" rtl="0">
                        <a:lnSpc>
                          <a:spcPct val="80000"/>
                        </a:lnSpc>
                        <a:spcBef>
                          <a:spcPts val="0"/>
                        </a:spcBef>
                        <a:spcAft>
                          <a:spcPts val="0"/>
                        </a:spcAft>
                        <a:buClr>
                          <a:srgbClr val="000000"/>
                        </a:buClr>
                        <a:buSzPts val="1100"/>
                        <a:buFont typeface="Arial"/>
                        <a:buNone/>
                      </a:pPr>
                      <a:r>
                        <a:rPr lang="en-US" sz="1100" b="1" u="none" strike="noStrike" cap="none" dirty="0">
                          <a:solidFill>
                            <a:schemeClr val="dk1"/>
                          </a:solidFill>
                          <a:latin typeface="Tw Cen MT" panose="020B0602020104020603" pitchFamily="34" charset="0"/>
                          <a:ea typeface="Twentieth Century"/>
                          <a:cs typeface="Twentieth Century"/>
                          <a:sym typeface="Twentieth Century"/>
                        </a:rPr>
                        <a:t>LOSER TOTALS</a:t>
                      </a:r>
                      <a:endParaRPr sz="1400" u="none" strike="noStrike" cap="none" dirty="0">
                        <a:solidFill>
                          <a:schemeClr val="dk1"/>
                        </a:solidFill>
                        <a:latin typeface="Tw Cen MT" panose="020B0602020104020603" pitchFamily="34" charset="0"/>
                        <a:ea typeface="Twentieth Century"/>
                        <a:cs typeface="Twentieth Century"/>
                        <a:sym typeface="Twentieth Century"/>
                      </a:endParaRPr>
                    </a:p>
                  </a:txBody>
                  <a:tcPr marL="0" marR="0" marT="0" marB="0" anchor="ctr">
                    <a:lnL w="12700" cap="flat" cmpd="sng">
                      <a:solidFill>
                        <a:srgbClr val="2E435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80000"/>
                        </a:lnSpc>
                        <a:spcBef>
                          <a:spcPts val="0"/>
                        </a:spcBef>
                        <a:spcAft>
                          <a:spcPts val="0"/>
                        </a:spcAft>
                        <a:buClr>
                          <a:srgbClr val="000000"/>
                        </a:buClr>
                        <a:buSzPts val="1400"/>
                        <a:buFont typeface="Arial"/>
                        <a:buNone/>
                      </a:pPr>
                      <a:r>
                        <a:rPr lang="en-US" sz="1400" u="none" strike="noStrike" cap="none">
                          <a:solidFill>
                            <a:schemeClr val="dk1"/>
                          </a:solidFill>
                          <a:latin typeface="Cambria"/>
                          <a:ea typeface="Cambria"/>
                          <a:cs typeface="Cambria"/>
                          <a:sym typeface="Cambria"/>
                        </a:rPr>
                        <a:t>###,###</a:t>
                      </a:r>
                      <a:endParaRPr sz="1600" u="none" strike="noStrike" cap="none">
                        <a:latin typeface="Cambria"/>
                        <a:ea typeface="Cambria"/>
                        <a:cs typeface="Cambria"/>
                        <a:sym typeface="Cambria"/>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80000"/>
                        </a:lnSpc>
                        <a:spcBef>
                          <a:spcPts val="0"/>
                        </a:spcBef>
                        <a:spcAft>
                          <a:spcPts val="0"/>
                        </a:spcAft>
                        <a:buClr>
                          <a:srgbClr val="000000"/>
                        </a:buClr>
                        <a:buSzPts val="1400"/>
                        <a:buFont typeface="Arial"/>
                        <a:buNone/>
                      </a:pPr>
                      <a:r>
                        <a:rPr lang="en-US" sz="1400" u="none" strike="noStrike" cap="none">
                          <a:solidFill>
                            <a:schemeClr val="dk1"/>
                          </a:solidFill>
                          <a:latin typeface="Cambria"/>
                          <a:ea typeface="Cambria"/>
                          <a:cs typeface="Cambria"/>
                          <a:sym typeface="Cambria"/>
                        </a:rPr>
                        <a:t>###,###</a:t>
                      </a:r>
                      <a:endParaRPr sz="1600" u="none" strike="noStrike" cap="none">
                        <a:latin typeface="Cambria"/>
                        <a:ea typeface="Cambria"/>
                        <a:cs typeface="Cambria"/>
                        <a:sym typeface="Cambria"/>
                      </a:endParaRPr>
                    </a:p>
                  </a:txBody>
                  <a:tcPr marL="0" marR="0" marT="0" marB="0" anchor="ctr">
                    <a:lnL w="9525" cap="flat" cmpd="sng">
                      <a:solidFill>
                        <a:srgbClr val="000000">
                          <a:alpha val="0"/>
                        </a:srgbClr>
                      </a:solidFill>
                      <a:prstDash val="solid"/>
                      <a:round/>
                      <a:headEnd type="none" w="sm" len="sm"/>
                      <a:tailEnd type="none" w="sm" len="sm"/>
                    </a:lnL>
                    <a:lnR w="12700" cap="flat" cmpd="sng">
                      <a:solidFill>
                        <a:srgbClr val="2E435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77525">
                <a:tc>
                  <a:txBody>
                    <a:bodyPr/>
                    <a:lstStyle/>
                    <a:p>
                      <a:pPr marL="0" marR="0" lvl="0" indent="0" algn="ctr" rtl="0">
                        <a:lnSpc>
                          <a:spcPct val="80000"/>
                        </a:lnSpc>
                        <a:spcBef>
                          <a:spcPts val="0"/>
                        </a:spcBef>
                        <a:spcAft>
                          <a:spcPts val="0"/>
                        </a:spcAft>
                        <a:buClr>
                          <a:srgbClr val="000000"/>
                        </a:buClr>
                        <a:buSzPts val="1100"/>
                        <a:buFont typeface="Arial"/>
                        <a:buNone/>
                      </a:pPr>
                      <a:r>
                        <a:rPr lang="en-US" sz="1100" b="1" u="none" strike="noStrike" cap="none" dirty="0">
                          <a:solidFill>
                            <a:schemeClr val="dk1"/>
                          </a:solidFill>
                          <a:latin typeface="Tw Cen MT" panose="020B0602020104020603" pitchFamily="34" charset="0"/>
                          <a:ea typeface="Twentieth Century"/>
                          <a:cs typeface="Twentieth Century"/>
                          <a:sym typeface="Twentieth Century"/>
                        </a:rPr>
                        <a:t>CONTEST MARGIN</a:t>
                      </a:r>
                      <a:endParaRPr sz="1400" u="none" strike="noStrike" cap="none" dirty="0">
                        <a:solidFill>
                          <a:schemeClr val="dk1"/>
                        </a:solidFill>
                        <a:latin typeface="Tw Cen MT" panose="020B0602020104020603" pitchFamily="34" charset="0"/>
                        <a:ea typeface="Twentieth Century"/>
                        <a:cs typeface="Twentieth Century"/>
                        <a:sym typeface="Twentieth Century"/>
                      </a:endParaRPr>
                    </a:p>
                  </a:txBody>
                  <a:tcPr marL="0" marR="0" marT="0" marB="0" anchor="ctr">
                    <a:lnL w="12700" cap="flat" cmpd="sng">
                      <a:solidFill>
                        <a:srgbClr val="2E435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D5ED"/>
                    </a:solidFill>
                  </a:tcPr>
                </a:tc>
                <a:tc>
                  <a:txBody>
                    <a:bodyPr/>
                    <a:lstStyle/>
                    <a:p>
                      <a:pPr marL="0" marR="0" lvl="0" indent="0" algn="ctr" rtl="0">
                        <a:lnSpc>
                          <a:spcPct val="80000"/>
                        </a:lnSpc>
                        <a:spcBef>
                          <a:spcPts val="0"/>
                        </a:spcBef>
                        <a:spcAft>
                          <a:spcPts val="0"/>
                        </a:spcAft>
                        <a:buClr>
                          <a:srgbClr val="000000"/>
                        </a:buClr>
                        <a:buSzPts val="1400"/>
                        <a:buFont typeface="Arial"/>
                        <a:buNone/>
                      </a:pPr>
                      <a:r>
                        <a:rPr lang="en-US" sz="1400" u="none" strike="noStrike" cap="none">
                          <a:solidFill>
                            <a:schemeClr val="dk1"/>
                          </a:solidFill>
                          <a:latin typeface="Cambria"/>
                          <a:ea typeface="Cambria"/>
                          <a:cs typeface="Cambria"/>
                          <a:sym typeface="Cambria"/>
                        </a:rPr>
                        <a:t>###,###</a:t>
                      </a:r>
                      <a:endParaRPr sz="1600" u="none" strike="noStrike" cap="none">
                        <a:latin typeface="Cambria"/>
                        <a:ea typeface="Cambria"/>
                        <a:cs typeface="Cambria"/>
                        <a:sym typeface="Cambria"/>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D5ED"/>
                    </a:solidFill>
                  </a:tcPr>
                </a:tc>
                <a:tc>
                  <a:txBody>
                    <a:bodyPr/>
                    <a:lstStyle/>
                    <a:p>
                      <a:pPr marL="0" marR="0" lvl="0" indent="0" algn="ctr" rtl="0">
                        <a:lnSpc>
                          <a:spcPct val="80000"/>
                        </a:lnSpc>
                        <a:spcBef>
                          <a:spcPts val="0"/>
                        </a:spcBef>
                        <a:spcAft>
                          <a:spcPts val="0"/>
                        </a:spcAft>
                        <a:buClr>
                          <a:srgbClr val="000000"/>
                        </a:buClr>
                        <a:buSzPts val="1400"/>
                        <a:buFont typeface="Arial"/>
                        <a:buNone/>
                      </a:pPr>
                      <a:r>
                        <a:rPr lang="en-US" sz="1400" u="none" strike="noStrike" cap="none">
                          <a:solidFill>
                            <a:schemeClr val="dk1"/>
                          </a:solidFill>
                          <a:latin typeface="Cambria"/>
                          <a:ea typeface="Cambria"/>
                          <a:cs typeface="Cambria"/>
                          <a:sym typeface="Cambria"/>
                        </a:rPr>
                        <a:t>###,###</a:t>
                      </a:r>
                      <a:endParaRPr sz="1600" u="none" strike="noStrike" cap="none">
                        <a:latin typeface="Cambria"/>
                        <a:ea typeface="Cambria"/>
                        <a:cs typeface="Cambria"/>
                        <a:sym typeface="Cambria"/>
                      </a:endParaRPr>
                    </a:p>
                  </a:txBody>
                  <a:tcPr marL="0" marR="0" marT="0" marB="0" anchor="ctr">
                    <a:lnL w="9525" cap="flat" cmpd="sng">
                      <a:solidFill>
                        <a:srgbClr val="000000">
                          <a:alpha val="0"/>
                        </a:srgbClr>
                      </a:solidFill>
                      <a:prstDash val="solid"/>
                      <a:round/>
                      <a:headEnd type="none" w="sm" len="sm"/>
                      <a:tailEnd type="none" w="sm" len="sm"/>
                    </a:lnL>
                    <a:lnR w="12700" cap="flat" cmpd="sng">
                      <a:solidFill>
                        <a:srgbClr val="2E435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D5ED"/>
                    </a:solidFill>
                  </a:tcPr>
                </a:tc>
                <a:extLst>
                  <a:ext uri="{0D108BD9-81ED-4DB2-BD59-A6C34878D82A}">
                    <a16:rowId xmlns:a16="http://schemas.microsoft.com/office/drawing/2014/main" val="10004"/>
                  </a:ext>
                </a:extLst>
              </a:tr>
              <a:tr h="377525">
                <a:tc>
                  <a:txBody>
                    <a:bodyPr/>
                    <a:lstStyle/>
                    <a:p>
                      <a:pPr marL="0" marR="0" lvl="0" indent="0" algn="ctr" rtl="0">
                        <a:lnSpc>
                          <a:spcPct val="80000"/>
                        </a:lnSpc>
                        <a:spcBef>
                          <a:spcPts val="0"/>
                        </a:spcBef>
                        <a:spcAft>
                          <a:spcPts val="0"/>
                        </a:spcAft>
                        <a:buClr>
                          <a:srgbClr val="000000"/>
                        </a:buClr>
                        <a:buSzPts val="1100"/>
                        <a:buFont typeface="Arial"/>
                        <a:buNone/>
                      </a:pPr>
                      <a:r>
                        <a:rPr lang="en-US" sz="1100" b="1" u="none" strike="noStrike" cap="none" dirty="0">
                          <a:solidFill>
                            <a:schemeClr val="dk1"/>
                          </a:solidFill>
                          <a:latin typeface="Tw Cen MT" panose="020B0602020104020603" pitchFamily="34" charset="0"/>
                          <a:ea typeface="Twentieth Century"/>
                          <a:cs typeface="Twentieth Century"/>
                          <a:sym typeface="Twentieth Century"/>
                        </a:rPr>
                        <a:t># OF BALLOTS AUDITED</a:t>
                      </a:r>
                      <a:endParaRPr sz="1400" u="none" strike="noStrike" cap="none" dirty="0">
                        <a:solidFill>
                          <a:schemeClr val="dk1"/>
                        </a:solidFill>
                        <a:latin typeface="Tw Cen MT" panose="020B0602020104020603" pitchFamily="34" charset="0"/>
                        <a:ea typeface="Twentieth Century"/>
                        <a:cs typeface="Twentieth Century"/>
                        <a:sym typeface="Twentieth Century"/>
                      </a:endParaRPr>
                    </a:p>
                  </a:txBody>
                  <a:tcPr marL="0" marR="0" marT="0" marB="0" anchor="ctr">
                    <a:lnL w="12700" cap="flat" cmpd="sng">
                      <a:solidFill>
                        <a:srgbClr val="2E435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80000"/>
                        </a:lnSpc>
                        <a:spcBef>
                          <a:spcPts val="0"/>
                        </a:spcBef>
                        <a:spcAft>
                          <a:spcPts val="0"/>
                        </a:spcAft>
                        <a:buClr>
                          <a:srgbClr val="000000"/>
                        </a:buClr>
                        <a:buSzPts val="1400"/>
                        <a:buFont typeface="Arial"/>
                        <a:buNone/>
                      </a:pPr>
                      <a:r>
                        <a:rPr lang="en-US" sz="1400" u="none" strike="noStrike" cap="none">
                          <a:solidFill>
                            <a:schemeClr val="dk1"/>
                          </a:solidFill>
                          <a:latin typeface="Cambria"/>
                          <a:ea typeface="Cambria"/>
                          <a:cs typeface="Cambria"/>
                          <a:sym typeface="Cambria"/>
                        </a:rPr>
                        <a:t>###,###</a:t>
                      </a:r>
                      <a:endParaRPr sz="1600" u="none" strike="noStrike" cap="none">
                        <a:latin typeface="Cambria"/>
                        <a:ea typeface="Cambria"/>
                        <a:cs typeface="Cambria"/>
                        <a:sym typeface="Cambria"/>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80000"/>
                        </a:lnSpc>
                        <a:spcBef>
                          <a:spcPts val="0"/>
                        </a:spcBef>
                        <a:spcAft>
                          <a:spcPts val="0"/>
                        </a:spcAft>
                        <a:buClr>
                          <a:srgbClr val="000000"/>
                        </a:buClr>
                        <a:buSzPts val="1400"/>
                        <a:buFont typeface="Arial"/>
                        <a:buNone/>
                      </a:pPr>
                      <a:r>
                        <a:rPr lang="en-US" sz="1400" u="none" strike="noStrike" cap="none">
                          <a:solidFill>
                            <a:schemeClr val="dk1"/>
                          </a:solidFill>
                          <a:latin typeface="Cambria"/>
                          <a:ea typeface="Cambria"/>
                          <a:cs typeface="Cambria"/>
                          <a:sym typeface="Cambria"/>
                        </a:rPr>
                        <a:t>###,###</a:t>
                      </a:r>
                      <a:endParaRPr sz="1600" u="none" strike="noStrike" cap="none">
                        <a:latin typeface="Cambria"/>
                        <a:ea typeface="Cambria"/>
                        <a:cs typeface="Cambria"/>
                        <a:sym typeface="Cambria"/>
                      </a:endParaRPr>
                    </a:p>
                  </a:txBody>
                  <a:tcPr marL="0" marR="0" marT="0" marB="0" anchor="ctr">
                    <a:lnL w="9525" cap="flat" cmpd="sng">
                      <a:solidFill>
                        <a:srgbClr val="000000">
                          <a:alpha val="0"/>
                        </a:srgbClr>
                      </a:solidFill>
                      <a:prstDash val="solid"/>
                      <a:round/>
                      <a:headEnd type="none" w="sm" len="sm"/>
                      <a:tailEnd type="none" w="sm" len="sm"/>
                    </a:lnL>
                    <a:lnR w="12700" cap="flat" cmpd="sng">
                      <a:solidFill>
                        <a:srgbClr val="2E435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77525">
                <a:tc>
                  <a:txBody>
                    <a:bodyPr/>
                    <a:lstStyle/>
                    <a:p>
                      <a:pPr marL="0" marR="0" lvl="0" indent="0" algn="ctr" rtl="0">
                        <a:lnSpc>
                          <a:spcPct val="80000"/>
                        </a:lnSpc>
                        <a:spcBef>
                          <a:spcPts val="0"/>
                        </a:spcBef>
                        <a:spcAft>
                          <a:spcPts val="0"/>
                        </a:spcAft>
                        <a:buClr>
                          <a:srgbClr val="000000"/>
                        </a:buClr>
                        <a:buSzPts val="1100"/>
                        <a:buFont typeface="Arial"/>
                        <a:buNone/>
                      </a:pPr>
                      <a:r>
                        <a:rPr lang="en-US" sz="1100" b="1" u="none" strike="noStrike" cap="none" dirty="0">
                          <a:solidFill>
                            <a:schemeClr val="dk1"/>
                          </a:solidFill>
                          <a:latin typeface="Tw Cen MT" panose="020B0602020104020603" pitchFamily="34" charset="0"/>
                          <a:ea typeface="Twentieth Century"/>
                          <a:cs typeface="Twentieth Century"/>
                          <a:sym typeface="Twentieth Century"/>
                        </a:rPr>
                        <a:t>DISCREPANCIES</a:t>
                      </a:r>
                      <a:endParaRPr sz="1400" u="none" strike="noStrike" cap="none" dirty="0">
                        <a:solidFill>
                          <a:schemeClr val="dk1"/>
                        </a:solidFill>
                        <a:latin typeface="Tw Cen MT" panose="020B0602020104020603" pitchFamily="34" charset="0"/>
                        <a:ea typeface="Twentieth Century"/>
                        <a:cs typeface="Twentieth Century"/>
                        <a:sym typeface="Twentieth Century"/>
                      </a:endParaRPr>
                    </a:p>
                  </a:txBody>
                  <a:tcPr marL="0" marR="0" marT="0" marB="0" anchor="ctr">
                    <a:lnL w="12700" cap="flat" cmpd="sng">
                      <a:solidFill>
                        <a:srgbClr val="2E435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2E4355"/>
                      </a:solidFill>
                      <a:prstDash val="solid"/>
                      <a:round/>
                      <a:headEnd type="none" w="sm" len="sm"/>
                      <a:tailEnd type="none" w="sm" len="sm"/>
                    </a:lnB>
                    <a:solidFill>
                      <a:srgbClr val="C7D5ED"/>
                    </a:solidFill>
                  </a:tcPr>
                </a:tc>
                <a:tc>
                  <a:txBody>
                    <a:bodyPr/>
                    <a:lstStyle/>
                    <a:p>
                      <a:pPr marL="0" marR="0" lvl="0" indent="0" algn="ctr" rtl="0">
                        <a:lnSpc>
                          <a:spcPct val="80000"/>
                        </a:lnSpc>
                        <a:spcBef>
                          <a:spcPts val="0"/>
                        </a:spcBef>
                        <a:spcAft>
                          <a:spcPts val="0"/>
                        </a:spcAft>
                        <a:buClr>
                          <a:schemeClr val="dk1"/>
                        </a:buClr>
                        <a:buSzPts val="1100"/>
                        <a:buFont typeface="Arial"/>
                        <a:buNone/>
                      </a:pPr>
                      <a:r>
                        <a:rPr lang="en-US" sz="1400" b="1" u="none" strike="noStrike" cap="none">
                          <a:solidFill>
                            <a:schemeClr val="dk1"/>
                          </a:solidFill>
                          <a:latin typeface="Cambria"/>
                          <a:ea typeface="Cambria"/>
                          <a:cs typeface="Cambria"/>
                          <a:sym typeface="Cambria"/>
                        </a:rPr>
                        <a:t>#</a:t>
                      </a:r>
                      <a:endParaRPr sz="1400" b="1" u="none" strike="noStrike" cap="none">
                        <a:latin typeface="Cambria"/>
                        <a:ea typeface="Cambria"/>
                        <a:cs typeface="Cambria"/>
                        <a:sym typeface="Cambria"/>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2E4355"/>
                      </a:solidFill>
                      <a:prstDash val="solid"/>
                      <a:round/>
                      <a:headEnd type="none" w="sm" len="sm"/>
                      <a:tailEnd type="none" w="sm" len="sm"/>
                    </a:lnB>
                    <a:solidFill>
                      <a:srgbClr val="C7D5ED"/>
                    </a:solidFill>
                  </a:tcPr>
                </a:tc>
                <a:tc>
                  <a:txBody>
                    <a:bodyPr/>
                    <a:lstStyle/>
                    <a:p>
                      <a:pPr marL="0" marR="0" lvl="0" indent="0" algn="ctr" rtl="0">
                        <a:lnSpc>
                          <a:spcPct val="80000"/>
                        </a:lnSpc>
                        <a:spcBef>
                          <a:spcPts val="0"/>
                        </a:spcBef>
                        <a:spcAft>
                          <a:spcPts val="0"/>
                        </a:spcAft>
                        <a:buClr>
                          <a:srgbClr val="000000"/>
                        </a:buClr>
                        <a:buSzPts val="1400"/>
                        <a:buFont typeface="Arial"/>
                        <a:buNone/>
                      </a:pPr>
                      <a:r>
                        <a:rPr lang="en-US" sz="1400" b="1" u="none" strike="noStrike" cap="none" dirty="0">
                          <a:solidFill>
                            <a:schemeClr val="dk1"/>
                          </a:solidFill>
                          <a:latin typeface="Cambria"/>
                          <a:ea typeface="Cambria"/>
                          <a:cs typeface="Cambria"/>
                          <a:sym typeface="Cambria"/>
                        </a:rPr>
                        <a:t>#</a:t>
                      </a:r>
                      <a:endParaRPr sz="1400" b="1" u="none" strike="noStrike" cap="none" dirty="0">
                        <a:latin typeface="Cambria"/>
                        <a:ea typeface="Cambria"/>
                        <a:cs typeface="Cambria"/>
                        <a:sym typeface="Cambria"/>
                      </a:endParaRPr>
                    </a:p>
                  </a:txBody>
                  <a:tcPr marL="0" marR="0" marT="0" marB="0" anchor="ctr">
                    <a:lnL w="9525" cap="flat" cmpd="sng">
                      <a:solidFill>
                        <a:srgbClr val="000000">
                          <a:alpha val="0"/>
                        </a:srgbClr>
                      </a:solidFill>
                      <a:prstDash val="solid"/>
                      <a:round/>
                      <a:headEnd type="none" w="sm" len="sm"/>
                      <a:tailEnd type="none" w="sm" len="sm"/>
                    </a:lnL>
                    <a:lnR w="12700" cap="flat" cmpd="sng">
                      <a:solidFill>
                        <a:srgbClr val="2E435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2E4355"/>
                      </a:solidFill>
                      <a:prstDash val="solid"/>
                      <a:round/>
                      <a:headEnd type="none" w="sm" len="sm"/>
                      <a:tailEnd type="none" w="sm" len="sm"/>
                    </a:lnB>
                    <a:solidFill>
                      <a:srgbClr val="C7D5ED"/>
                    </a:solidFill>
                  </a:tcPr>
                </a:tc>
                <a:extLst>
                  <a:ext uri="{0D108BD9-81ED-4DB2-BD59-A6C34878D82A}">
                    <a16:rowId xmlns:a16="http://schemas.microsoft.com/office/drawing/2014/main" val="10006"/>
                  </a:ext>
                </a:extLst>
              </a:tr>
            </a:tbl>
          </a:graphicData>
        </a:graphic>
      </p:graphicFrame>
      <p:sp>
        <p:nvSpPr>
          <p:cNvPr id="263" name="Google Shape;263;p10"/>
          <p:cNvSpPr txBox="1"/>
          <p:nvPr/>
        </p:nvSpPr>
        <p:spPr>
          <a:xfrm>
            <a:off x="457200" y="3287045"/>
            <a:ext cx="3035100" cy="349862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1" u="none" strike="noStrike" cap="none">
                <a:solidFill>
                  <a:srgbClr val="E24E39"/>
                </a:solidFill>
                <a:latin typeface="Cambria"/>
                <a:ea typeface="Cambria"/>
                <a:cs typeface="Cambria"/>
                <a:sym typeface="Cambria"/>
              </a:rPr>
              <a:t>Results</a:t>
            </a:r>
            <a:endParaRPr/>
          </a:p>
          <a:p>
            <a:pPr marL="0" marR="0" lvl="0" indent="0" algn="l" rtl="0">
              <a:lnSpc>
                <a:spcPct val="115000"/>
              </a:lnSpc>
              <a:spcBef>
                <a:spcPts val="0"/>
              </a:spcBef>
              <a:spcAft>
                <a:spcPts val="0"/>
              </a:spcAft>
              <a:buClr>
                <a:srgbClr val="000000"/>
              </a:buClr>
              <a:buSzPts val="1300"/>
              <a:buFont typeface="Arial"/>
              <a:buNone/>
            </a:pPr>
            <a:r>
              <a:rPr lang="en-US" sz="1300" b="0" i="0" u="none" strike="noStrike" cap="none">
                <a:solidFill>
                  <a:schemeClr val="dk1"/>
                </a:solidFill>
                <a:latin typeface="Cambria"/>
                <a:ea typeface="Cambria"/>
                <a:cs typeface="Cambria"/>
                <a:sym typeface="Cambria"/>
              </a:rPr>
              <a:t>Here’s where we dig into a few more numbers as well as any discrepancies. Were any discrepancies found? If so, how many? What can we say about confidence in the election results? Adjust the table as needed. Below the table, explain any discrepancies. </a:t>
            </a:r>
            <a:br>
              <a:rPr lang="en-US" sz="1300" b="0" i="0" u="none" strike="noStrike" cap="none">
                <a:solidFill>
                  <a:schemeClr val="dk1"/>
                </a:solidFill>
                <a:latin typeface="Cambria"/>
                <a:ea typeface="Cambria"/>
                <a:cs typeface="Cambria"/>
                <a:sym typeface="Cambria"/>
              </a:rPr>
            </a:br>
            <a:r>
              <a:rPr lang="en-US" sz="1300" b="0" i="1" u="none" strike="noStrike" cap="none">
                <a:solidFill>
                  <a:schemeClr val="dk1"/>
                </a:solidFill>
                <a:latin typeface="Cambria"/>
                <a:ea typeface="Cambria"/>
                <a:cs typeface="Cambria"/>
                <a:sym typeface="Cambria"/>
              </a:rPr>
              <a:t>If there were no discrepancies</a:t>
            </a:r>
            <a:r>
              <a:rPr lang="en-US" sz="1300" b="0" i="0" u="none" strike="noStrike" cap="none">
                <a:solidFill>
                  <a:schemeClr val="dk1"/>
                </a:solidFill>
                <a:latin typeface="Cambria"/>
                <a:ea typeface="Cambria"/>
                <a:cs typeface="Cambria"/>
                <a:sym typeface="Cambria"/>
              </a:rPr>
              <a:t>, consider changing the title of the section below to “Examples of Discrepancies” and explaining some common </a:t>
            </a:r>
            <a:r>
              <a:rPr lang="en-US" sz="1300" b="0" i="1" u="none" strike="noStrike" cap="none">
                <a:solidFill>
                  <a:schemeClr val="dk1"/>
                </a:solidFill>
                <a:latin typeface="Cambria"/>
                <a:ea typeface="Cambria"/>
                <a:cs typeface="Cambria"/>
                <a:sym typeface="Cambria"/>
              </a:rPr>
              <a:t>possible</a:t>
            </a:r>
            <a:r>
              <a:rPr lang="en-US" sz="1300" b="0" i="0" u="none" strike="noStrike" cap="none">
                <a:solidFill>
                  <a:schemeClr val="dk1"/>
                </a:solidFill>
                <a:latin typeface="Cambria"/>
                <a:ea typeface="Cambria"/>
                <a:cs typeface="Cambria"/>
                <a:sym typeface="Cambria"/>
              </a:rPr>
              <a:t> discrepancies to help readers understand the process. </a:t>
            </a:r>
            <a:endParaRPr sz="1400" b="0" i="0" u="none" strike="noStrike" cap="none" baseline="30000">
              <a:solidFill>
                <a:schemeClr val="dk1"/>
              </a:solidFill>
              <a:latin typeface="Cambria"/>
              <a:ea typeface="Cambria"/>
              <a:cs typeface="Cambria"/>
              <a:sym typeface="Cambria"/>
            </a:endParaRPr>
          </a:p>
        </p:txBody>
      </p:sp>
      <p:sp>
        <p:nvSpPr>
          <p:cNvPr id="264" name="Google Shape;264;p10"/>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E24E39"/>
                </a:solidFill>
                <a:latin typeface="Cambria"/>
                <a:ea typeface="Cambria"/>
                <a:cs typeface="Cambria"/>
                <a:sym typeface="Cambria"/>
              </a:rPr>
              <a:t>5</a:t>
            </a:r>
            <a:endParaRPr sz="1800" b="1" i="0" u="none" strike="noStrike" cap="none">
              <a:solidFill>
                <a:srgbClr val="E24E39"/>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1"/>
          <p:cNvSpPr/>
          <p:nvPr/>
        </p:nvSpPr>
        <p:spPr>
          <a:xfrm>
            <a:off x="352750" y="1216022"/>
            <a:ext cx="977100" cy="906600"/>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1"/>
          <p:cNvSpPr/>
          <p:nvPr/>
        </p:nvSpPr>
        <p:spPr>
          <a:xfrm>
            <a:off x="317500" y="4687685"/>
            <a:ext cx="977100" cy="977100"/>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1"/>
          <p:cNvSpPr/>
          <p:nvPr/>
        </p:nvSpPr>
        <p:spPr>
          <a:xfrm>
            <a:off x="413523" y="3123101"/>
            <a:ext cx="906600" cy="906600"/>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1"/>
          <p:cNvSpPr txBox="1">
            <a:spLocks noGrp="1"/>
          </p:cNvSpPr>
          <p:nvPr>
            <p:ph type="body" idx="1"/>
          </p:nvPr>
        </p:nvSpPr>
        <p:spPr>
          <a:xfrm>
            <a:off x="1436925" y="1165199"/>
            <a:ext cx="5878500" cy="7955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800"/>
              <a:buFont typeface="Arial"/>
              <a:buNone/>
            </a:pPr>
            <a:r>
              <a:rPr lang="en-US" sz="2100" b="1" i="1" dirty="0">
                <a:solidFill>
                  <a:srgbClr val="E24E39"/>
                </a:solidFill>
                <a:latin typeface="Cambria"/>
                <a:ea typeface="Cambria"/>
                <a:cs typeface="Cambria"/>
                <a:sym typeface="Cambria"/>
              </a:rPr>
              <a:t>One Takeaway</a:t>
            </a:r>
            <a:endParaRPr dirty="0"/>
          </a:p>
          <a:p>
            <a:pPr marL="0" lvl="0" indent="0" algn="l" rtl="0">
              <a:lnSpc>
                <a:spcPct val="110000"/>
              </a:lnSpc>
              <a:spcBef>
                <a:spcPts val="0"/>
              </a:spcBef>
              <a:spcAft>
                <a:spcPts val="0"/>
              </a:spcAft>
              <a:buClr>
                <a:schemeClr val="dk1"/>
              </a:buClr>
              <a:buSzPts val="1800"/>
              <a:buFont typeface="Arial"/>
              <a:buNone/>
            </a:pPr>
            <a:r>
              <a:rPr lang="en-US" sz="1400" dirty="0">
                <a:solidFill>
                  <a:schemeClr val="dk1"/>
                </a:solidFill>
                <a:latin typeface="Cambria"/>
                <a:ea typeface="Cambria"/>
                <a:cs typeface="Cambria"/>
                <a:sym typeface="Cambria"/>
              </a:rPr>
              <a:t>What was a positive aspect of the audit that stood out to you? Was there a first for your office? A new approach to some part of the audit that worked well? Something positive that the public should know about your audit? If this icon does not fit your takeaway, choose a different one from the </a:t>
            </a:r>
            <a:r>
              <a:rPr lang="en-US" sz="1400" dirty="0">
                <a:solidFill>
                  <a:srgbClr val="445E8A"/>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Customizable Icon Library</a:t>
            </a:r>
            <a:r>
              <a:rPr lang="en-US" sz="1400" dirty="0">
                <a:solidFill>
                  <a:schemeClr val="dk1"/>
                </a:solidFill>
                <a:latin typeface="Cambria"/>
                <a:ea typeface="Cambria"/>
                <a:cs typeface="Cambria"/>
                <a:sym typeface="Cambria"/>
              </a:rPr>
              <a:t>. Follow the </a:t>
            </a:r>
            <a:r>
              <a:rPr lang="en-US" sz="1400" dirty="0">
                <a:solidFill>
                  <a:srgbClr val="445E8A"/>
                </a:solidFill>
                <a:latin typeface="Cambria"/>
                <a:ea typeface="Cambria"/>
                <a:cs typeface="Cambria"/>
                <a:sym typeface="Cambria"/>
                <a:hlinkClick r:id="rId4" action="ppaction://hlinksldjump">
                  <a:extLst>
                    <a:ext uri="{A12FA001-AC4F-418D-AE19-62706E023703}">
                      <ahyp:hlinkClr xmlns:ahyp="http://schemas.microsoft.com/office/drawing/2018/hyperlinkcolor" val="tx"/>
                    </a:ext>
                  </a:extLst>
                </a:hlinkClick>
              </a:rPr>
              <a:t>instructions</a:t>
            </a:r>
            <a:r>
              <a:rPr lang="en-US" sz="1400" dirty="0">
                <a:solidFill>
                  <a:schemeClr val="dk1"/>
                </a:solidFill>
                <a:latin typeface="Cambria"/>
                <a:ea typeface="Cambria"/>
                <a:cs typeface="Cambria"/>
                <a:sym typeface="Cambria"/>
              </a:rPr>
              <a:t> to change the color of the icon.</a:t>
            </a:r>
          </a:p>
          <a:p>
            <a:pPr marL="0" lvl="0" indent="0" algn="l" rtl="0">
              <a:lnSpc>
                <a:spcPct val="110000"/>
              </a:lnSpc>
              <a:spcBef>
                <a:spcPts val="0"/>
              </a:spcBef>
              <a:spcAft>
                <a:spcPts val="0"/>
              </a:spcAft>
              <a:buClr>
                <a:schemeClr val="dk1"/>
              </a:buClr>
              <a:buSzPts val="1800"/>
              <a:buFont typeface="Arial"/>
              <a:buNone/>
            </a:pPr>
            <a:endParaRPr lang="en-US" sz="1400" b="1" i="1" dirty="0">
              <a:solidFill>
                <a:schemeClr val="dk1"/>
              </a:solidFill>
              <a:latin typeface="Cambria"/>
              <a:ea typeface="Cambria"/>
              <a:cs typeface="Cambria"/>
              <a:sym typeface="Cambria"/>
            </a:endParaRPr>
          </a:p>
          <a:p>
            <a:pPr marL="0" lvl="0" indent="0" algn="l" rtl="0">
              <a:lnSpc>
                <a:spcPct val="110000"/>
              </a:lnSpc>
              <a:spcBef>
                <a:spcPts val="0"/>
              </a:spcBef>
              <a:spcAft>
                <a:spcPts val="0"/>
              </a:spcAft>
              <a:buClr>
                <a:schemeClr val="dk1"/>
              </a:buClr>
              <a:buSzPts val="1800"/>
              <a:buFont typeface="Arial"/>
              <a:buNone/>
            </a:pPr>
            <a:r>
              <a:rPr lang="en-US" sz="2100" b="1" i="1" dirty="0">
                <a:solidFill>
                  <a:srgbClr val="E24E39"/>
                </a:solidFill>
                <a:latin typeface="Cambria"/>
                <a:ea typeface="Cambria"/>
                <a:cs typeface="Cambria"/>
                <a:sym typeface="Cambria"/>
              </a:rPr>
              <a:t>Another Takeaway</a:t>
            </a:r>
            <a:endParaRPr dirty="0"/>
          </a:p>
          <a:p>
            <a:pPr marL="0" lvl="0" indent="0" algn="l" rtl="0">
              <a:lnSpc>
                <a:spcPct val="114000"/>
              </a:lnSpc>
              <a:spcBef>
                <a:spcPts val="0"/>
              </a:spcBef>
              <a:spcAft>
                <a:spcPts val="0"/>
              </a:spcAft>
              <a:buClr>
                <a:schemeClr val="dk1"/>
              </a:buClr>
              <a:buSzPts val="1800"/>
              <a:buFont typeface="Arial"/>
              <a:buNone/>
            </a:pPr>
            <a:r>
              <a:rPr lang="en-US" sz="1400" dirty="0">
                <a:solidFill>
                  <a:schemeClr val="dk1"/>
                </a:solidFill>
                <a:latin typeface="Cambria"/>
                <a:ea typeface="Cambria"/>
                <a:cs typeface="Cambria"/>
                <a:sym typeface="Cambria"/>
              </a:rPr>
              <a:t>What was another positive aspect of the audit that stood out to you? You can </a:t>
            </a:r>
            <a:r>
              <a:rPr lang="en-US" sz="1400" dirty="0">
                <a:solidFill>
                  <a:srgbClr val="445E8A"/>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choose a different icon </a:t>
            </a:r>
            <a:r>
              <a:rPr lang="en-US" sz="1400" dirty="0">
                <a:solidFill>
                  <a:schemeClr val="dk1"/>
                </a:solidFill>
                <a:latin typeface="Cambria"/>
                <a:ea typeface="Cambria"/>
                <a:cs typeface="Cambria"/>
                <a:sym typeface="Cambria"/>
              </a:rPr>
              <a:t>and follow the </a:t>
            </a:r>
            <a:r>
              <a:rPr lang="en-US" sz="1400" dirty="0">
                <a:solidFill>
                  <a:srgbClr val="445E8A"/>
                </a:solidFill>
                <a:latin typeface="Cambria"/>
                <a:ea typeface="Cambria"/>
                <a:cs typeface="Cambria"/>
                <a:sym typeface="Cambria"/>
                <a:hlinkClick r:id="rId4" action="ppaction://hlinksldjump">
                  <a:extLst>
                    <a:ext uri="{A12FA001-AC4F-418D-AE19-62706E023703}">
                      <ahyp:hlinkClr xmlns:ahyp="http://schemas.microsoft.com/office/drawing/2018/hyperlinkcolor" val="tx"/>
                    </a:ext>
                  </a:extLst>
                </a:hlinkClick>
              </a:rPr>
              <a:t>instructions</a:t>
            </a:r>
            <a:r>
              <a:rPr lang="en-US" sz="1400" dirty="0">
                <a:solidFill>
                  <a:schemeClr val="dk1"/>
                </a:solidFill>
                <a:latin typeface="Cambria"/>
                <a:ea typeface="Cambria"/>
                <a:cs typeface="Cambria"/>
                <a:sym typeface="Cambria"/>
              </a:rPr>
              <a:t> to change the color. Lorem ipsum dolor sit </a:t>
            </a:r>
            <a:r>
              <a:rPr lang="en-US" sz="1400" dirty="0" err="1">
                <a:solidFill>
                  <a:schemeClr val="dk1"/>
                </a:solidFill>
                <a:latin typeface="Cambria"/>
                <a:ea typeface="Cambria"/>
                <a:cs typeface="Cambria"/>
                <a:sym typeface="Cambria"/>
              </a:rPr>
              <a:t>amet</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consectetur</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adipiscing</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elit</a:t>
            </a:r>
            <a:r>
              <a:rPr lang="en-US" sz="1400" dirty="0">
                <a:solidFill>
                  <a:schemeClr val="dk1"/>
                </a:solidFill>
                <a:latin typeface="Cambria"/>
                <a:ea typeface="Cambria"/>
                <a:cs typeface="Cambria"/>
                <a:sym typeface="Cambria"/>
              </a:rPr>
              <a:t>. Donec pulvinar gravida diam, et </a:t>
            </a:r>
            <a:r>
              <a:rPr lang="en-US" sz="1400" dirty="0" err="1">
                <a:solidFill>
                  <a:schemeClr val="dk1"/>
                </a:solidFill>
                <a:latin typeface="Cambria"/>
                <a:ea typeface="Cambria"/>
                <a:cs typeface="Cambria"/>
                <a:sym typeface="Cambria"/>
              </a:rPr>
              <a:t>accumsan</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purus</a:t>
            </a:r>
            <a:r>
              <a:rPr lang="en-US" sz="1400" dirty="0">
                <a:solidFill>
                  <a:schemeClr val="dk1"/>
                </a:solidFill>
                <a:latin typeface="Cambria"/>
                <a:ea typeface="Cambria"/>
                <a:cs typeface="Cambria"/>
                <a:sym typeface="Cambria"/>
              </a:rPr>
              <a:t> convallis a. Nunc id lorem diam. Ut </a:t>
            </a:r>
            <a:r>
              <a:rPr lang="en-US" sz="1400" dirty="0" err="1">
                <a:solidFill>
                  <a:schemeClr val="dk1"/>
                </a:solidFill>
                <a:latin typeface="Cambria"/>
                <a:ea typeface="Cambria"/>
                <a:cs typeface="Cambria"/>
                <a:sym typeface="Cambria"/>
              </a:rPr>
              <a:t>eu</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tortor</a:t>
            </a:r>
            <a:r>
              <a:rPr lang="en-US" sz="1400" dirty="0">
                <a:solidFill>
                  <a:schemeClr val="dk1"/>
                </a:solidFill>
                <a:latin typeface="Cambria"/>
                <a:ea typeface="Cambria"/>
                <a:cs typeface="Cambria"/>
                <a:sym typeface="Cambria"/>
              </a:rPr>
              <a:t> vitae</a:t>
            </a:r>
            <a:br>
              <a:rPr lang="en-US" sz="1300" dirty="0">
                <a:solidFill>
                  <a:schemeClr val="dk1"/>
                </a:solidFill>
                <a:latin typeface="Bitter"/>
                <a:ea typeface="Bitter"/>
                <a:cs typeface="Bitter"/>
                <a:sym typeface="Bitter"/>
              </a:rPr>
            </a:br>
            <a:endParaRPr sz="1100" dirty="0">
              <a:solidFill>
                <a:srgbClr val="445E8A"/>
              </a:solidFill>
              <a:latin typeface="Bitter"/>
              <a:ea typeface="Bitter"/>
              <a:cs typeface="Bitter"/>
              <a:sym typeface="Bitter"/>
            </a:endParaRPr>
          </a:p>
          <a:p>
            <a:pPr marL="0" lvl="0" indent="0" algn="l" rtl="0">
              <a:lnSpc>
                <a:spcPct val="100000"/>
              </a:lnSpc>
              <a:spcBef>
                <a:spcPts val="0"/>
              </a:spcBef>
              <a:spcAft>
                <a:spcPts val="0"/>
              </a:spcAft>
              <a:buClr>
                <a:schemeClr val="dk1"/>
              </a:buClr>
              <a:buSzPts val="2100"/>
              <a:buFont typeface="Arial"/>
              <a:buNone/>
            </a:pPr>
            <a:r>
              <a:rPr lang="en-US" sz="2100" b="1" i="1" dirty="0">
                <a:solidFill>
                  <a:srgbClr val="445E8A"/>
                </a:solidFill>
                <a:latin typeface="Cambria"/>
                <a:ea typeface="Cambria"/>
                <a:cs typeface="Cambria"/>
                <a:sym typeface="Cambria"/>
              </a:rPr>
              <a:t>Area for Improvement: One Takeaway</a:t>
            </a:r>
            <a:endParaRPr sz="2100" dirty="0">
              <a:solidFill>
                <a:schemeClr val="dk1"/>
              </a:solidFill>
            </a:endParaRPr>
          </a:p>
          <a:p>
            <a:pPr marL="0" lvl="0" indent="0" algn="l" rtl="0">
              <a:lnSpc>
                <a:spcPct val="114000"/>
              </a:lnSpc>
              <a:spcBef>
                <a:spcPts val="0"/>
              </a:spcBef>
              <a:spcAft>
                <a:spcPts val="0"/>
              </a:spcAft>
              <a:buClr>
                <a:schemeClr val="dk1"/>
              </a:buClr>
              <a:buSzPts val="1400"/>
              <a:buFont typeface="Arial"/>
              <a:buNone/>
            </a:pPr>
            <a:r>
              <a:rPr lang="en-US" sz="1400" dirty="0">
                <a:solidFill>
                  <a:schemeClr val="dk1"/>
                </a:solidFill>
                <a:latin typeface="Cambria"/>
                <a:ea typeface="Cambria"/>
                <a:cs typeface="Cambria"/>
                <a:sym typeface="Cambria"/>
              </a:rPr>
              <a:t>What is one of the most significant areas for improvement in the audit? You can </a:t>
            </a:r>
            <a:r>
              <a:rPr lang="en-US" sz="1400" dirty="0">
                <a:solidFill>
                  <a:srgbClr val="445E8A"/>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choose a different icon </a:t>
            </a:r>
            <a:r>
              <a:rPr lang="en-US" sz="1400" dirty="0">
                <a:solidFill>
                  <a:schemeClr val="dk1"/>
                </a:solidFill>
                <a:latin typeface="Cambria"/>
                <a:ea typeface="Cambria"/>
                <a:cs typeface="Cambria"/>
                <a:sym typeface="Cambria"/>
              </a:rPr>
              <a:t>and follow the </a:t>
            </a:r>
            <a:r>
              <a:rPr lang="en-US" sz="1400" dirty="0">
                <a:solidFill>
                  <a:srgbClr val="445E8A"/>
                </a:solidFill>
                <a:latin typeface="Cambria"/>
                <a:ea typeface="Cambria"/>
                <a:cs typeface="Cambria"/>
                <a:sym typeface="Cambria"/>
                <a:hlinkClick r:id="rId4" action="ppaction://hlinksldjump">
                  <a:extLst>
                    <a:ext uri="{A12FA001-AC4F-418D-AE19-62706E023703}">
                      <ahyp:hlinkClr xmlns:ahyp="http://schemas.microsoft.com/office/drawing/2018/hyperlinkcolor" val="tx"/>
                    </a:ext>
                  </a:extLst>
                </a:hlinkClick>
              </a:rPr>
              <a:t>instructions</a:t>
            </a:r>
            <a:r>
              <a:rPr lang="en-US" sz="1400" dirty="0">
                <a:solidFill>
                  <a:schemeClr val="dk1"/>
                </a:solidFill>
                <a:latin typeface="Cambria"/>
                <a:ea typeface="Cambria"/>
                <a:cs typeface="Cambria"/>
                <a:sym typeface="Cambria"/>
              </a:rPr>
              <a:t> to change the color. Nunc id lorem diam. Ut </a:t>
            </a:r>
            <a:r>
              <a:rPr lang="en-US" sz="1400" dirty="0" err="1">
                <a:solidFill>
                  <a:schemeClr val="dk1"/>
                </a:solidFill>
                <a:latin typeface="Cambria"/>
                <a:ea typeface="Cambria"/>
                <a:cs typeface="Cambria"/>
                <a:sym typeface="Cambria"/>
              </a:rPr>
              <a:t>eu</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tortor</a:t>
            </a:r>
            <a:r>
              <a:rPr lang="en-US" sz="1400" dirty="0">
                <a:solidFill>
                  <a:schemeClr val="dk1"/>
                </a:solidFill>
                <a:latin typeface="Cambria"/>
                <a:ea typeface="Cambria"/>
                <a:cs typeface="Cambria"/>
                <a:sym typeface="Cambria"/>
              </a:rPr>
              <a:t> vitae </a:t>
            </a:r>
            <a:r>
              <a:rPr lang="en-US" sz="1400" dirty="0" err="1">
                <a:solidFill>
                  <a:schemeClr val="dk1"/>
                </a:solidFill>
                <a:latin typeface="Cambria"/>
                <a:ea typeface="Cambria"/>
                <a:cs typeface="Cambria"/>
                <a:sym typeface="Cambria"/>
              </a:rPr>
              <a:t>risus</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scelerisque</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congue</a:t>
            </a:r>
            <a:r>
              <a:rPr lang="en-US" sz="1400" dirty="0">
                <a:solidFill>
                  <a:schemeClr val="dk1"/>
                </a:solidFill>
                <a:latin typeface="Cambria"/>
                <a:ea typeface="Cambria"/>
                <a:cs typeface="Cambria"/>
                <a:sym typeface="Cambria"/>
              </a:rPr>
              <a:t>. Duis convallis </a:t>
            </a:r>
            <a:r>
              <a:rPr lang="en-US" sz="1400" dirty="0" err="1">
                <a:solidFill>
                  <a:schemeClr val="dk1"/>
                </a:solidFill>
                <a:latin typeface="Cambria"/>
                <a:ea typeface="Cambria"/>
                <a:cs typeface="Cambria"/>
                <a:sym typeface="Cambria"/>
              </a:rPr>
              <a:t>posuere</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tellus</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eget</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finibus</a:t>
            </a:r>
            <a:r>
              <a:rPr lang="en-US" sz="1400" dirty="0">
                <a:solidFill>
                  <a:schemeClr val="dk1"/>
                </a:solidFill>
                <a:latin typeface="Cambria"/>
                <a:ea typeface="Cambria"/>
                <a:cs typeface="Cambria"/>
                <a:sym typeface="Cambria"/>
              </a:rPr>
              <a:t> dolor. Morbi </a:t>
            </a:r>
            <a:r>
              <a:rPr lang="en-US" sz="1400" dirty="0" err="1">
                <a:solidFill>
                  <a:schemeClr val="dk1"/>
                </a:solidFill>
                <a:latin typeface="Cambria"/>
                <a:ea typeface="Cambria"/>
                <a:cs typeface="Cambria"/>
                <a:sym typeface="Cambria"/>
              </a:rPr>
              <a:t>tempor</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interdum</a:t>
            </a:r>
            <a:r>
              <a:rPr lang="en-US" sz="1400" dirty="0">
                <a:solidFill>
                  <a:schemeClr val="dk1"/>
                </a:solidFill>
                <a:latin typeface="Cambria"/>
                <a:ea typeface="Cambria"/>
                <a:cs typeface="Cambria"/>
                <a:sym typeface="Cambria"/>
              </a:rPr>
              <a:t> nisi, id </a:t>
            </a:r>
            <a:r>
              <a:rPr lang="en-US" sz="1400" dirty="0" err="1">
                <a:solidFill>
                  <a:schemeClr val="dk1"/>
                </a:solidFill>
                <a:latin typeface="Cambria"/>
                <a:ea typeface="Cambria"/>
                <a:cs typeface="Cambria"/>
                <a:sym typeface="Cambria"/>
              </a:rPr>
              <a:t>sagittis</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urna</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varius</a:t>
            </a:r>
            <a:r>
              <a:rPr lang="en-US" sz="1400" dirty="0">
                <a:solidFill>
                  <a:schemeClr val="dk1"/>
                </a:solidFill>
                <a:latin typeface="Cambria"/>
                <a:ea typeface="Cambria"/>
                <a:cs typeface="Cambria"/>
                <a:sym typeface="Cambria"/>
              </a:rPr>
              <a:t> in. </a:t>
            </a:r>
            <a:r>
              <a:rPr lang="en-US" sz="1400" dirty="0" err="1">
                <a:solidFill>
                  <a:schemeClr val="dk1"/>
                </a:solidFill>
                <a:latin typeface="Cambria"/>
                <a:ea typeface="Cambria"/>
                <a:cs typeface="Cambria"/>
                <a:sym typeface="Cambria"/>
              </a:rPr>
              <a:t>Etiam</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fringilla</a:t>
            </a:r>
            <a:r>
              <a:rPr lang="en-US" sz="1400" dirty="0">
                <a:solidFill>
                  <a:schemeClr val="dk1"/>
                </a:solidFill>
                <a:latin typeface="Cambria"/>
                <a:ea typeface="Cambria"/>
                <a:cs typeface="Cambria"/>
                <a:sym typeface="Cambria"/>
              </a:rPr>
              <a:t> gravida ipsum. </a:t>
            </a:r>
            <a:r>
              <a:rPr lang="en-US" sz="1400" dirty="0" err="1">
                <a:solidFill>
                  <a:schemeClr val="dk1"/>
                </a:solidFill>
                <a:latin typeface="Cambria"/>
                <a:ea typeface="Cambria"/>
                <a:cs typeface="Cambria"/>
                <a:sym typeface="Cambria"/>
              </a:rPr>
              <a:t>Aliquam</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tellus</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enim</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euismod</a:t>
            </a:r>
            <a:r>
              <a:rPr lang="en-US" sz="1400" dirty="0">
                <a:solidFill>
                  <a:schemeClr val="dk1"/>
                </a:solidFill>
                <a:latin typeface="Cambria"/>
                <a:ea typeface="Cambria"/>
                <a:cs typeface="Cambria"/>
                <a:sym typeface="Cambria"/>
              </a:rPr>
              <a:t> vitae convallis </a:t>
            </a:r>
            <a:r>
              <a:rPr lang="en-US" sz="1400" dirty="0" err="1">
                <a:solidFill>
                  <a:schemeClr val="dk1"/>
                </a:solidFill>
                <a:latin typeface="Cambria"/>
                <a:ea typeface="Cambria"/>
                <a:cs typeface="Cambria"/>
                <a:sym typeface="Cambria"/>
              </a:rPr>
              <a:t>quis</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feugiat</a:t>
            </a:r>
            <a:r>
              <a:rPr lang="en-US" sz="1400" dirty="0">
                <a:solidFill>
                  <a:schemeClr val="dk1"/>
                </a:solidFill>
                <a:latin typeface="Cambria"/>
                <a:ea typeface="Cambria"/>
                <a:cs typeface="Cambria"/>
                <a:sym typeface="Cambria"/>
              </a:rPr>
              <a:t> vitae ante.</a:t>
            </a:r>
            <a:endParaRPr dirty="0"/>
          </a:p>
          <a:p>
            <a:pPr marL="0" lvl="0" indent="0" algn="l" rtl="0">
              <a:lnSpc>
                <a:spcPct val="100000"/>
              </a:lnSpc>
              <a:spcBef>
                <a:spcPts val="0"/>
              </a:spcBef>
              <a:spcAft>
                <a:spcPts val="0"/>
              </a:spcAft>
              <a:buClr>
                <a:schemeClr val="dk1"/>
              </a:buClr>
              <a:buSzPts val="1800"/>
              <a:buFont typeface="Arial"/>
              <a:buNone/>
            </a:pPr>
            <a:endParaRPr sz="1100" b="1" i="1" dirty="0">
              <a:solidFill>
                <a:srgbClr val="445E8A"/>
              </a:solidFill>
              <a:latin typeface="Bitter"/>
              <a:ea typeface="Bitter"/>
              <a:cs typeface="Bitter"/>
              <a:sym typeface="Bitter"/>
            </a:endParaRPr>
          </a:p>
          <a:p>
            <a:pPr marL="0" lvl="0" indent="0" algn="l" rtl="0">
              <a:lnSpc>
                <a:spcPct val="100000"/>
              </a:lnSpc>
              <a:spcBef>
                <a:spcPts val="0"/>
              </a:spcBef>
              <a:spcAft>
                <a:spcPts val="0"/>
              </a:spcAft>
              <a:buClr>
                <a:schemeClr val="dk1"/>
              </a:buClr>
              <a:buSzPts val="2100"/>
              <a:buFont typeface="Arial"/>
              <a:buNone/>
            </a:pPr>
            <a:r>
              <a:rPr lang="en-US" sz="2100" b="1" i="1" dirty="0">
                <a:solidFill>
                  <a:srgbClr val="445E8A"/>
                </a:solidFill>
                <a:latin typeface="Cambria"/>
                <a:ea typeface="Cambria"/>
                <a:cs typeface="Cambria"/>
                <a:sym typeface="Cambria"/>
              </a:rPr>
              <a:t>Area for Improvement: Another Takeaway</a:t>
            </a:r>
            <a:endParaRPr sz="2100" dirty="0">
              <a:solidFill>
                <a:schemeClr val="dk1"/>
              </a:solidFill>
              <a:latin typeface="Cambria"/>
              <a:ea typeface="Cambria"/>
              <a:cs typeface="Cambria"/>
              <a:sym typeface="Cambria"/>
            </a:endParaRPr>
          </a:p>
          <a:p>
            <a:pPr marL="0" lvl="0" indent="0" algn="l" rtl="0">
              <a:lnSpc>
                <a:spcPct val="114000"/>
              </a:lnSpc>
              <a:spcBef>
                <a:spcPts val="0"/>
              </a:spcBef>
              <a:spcAft>
                <a:spcPts val="0"/>
              </a:spcAft>
              <a:buClr>
                <a:schemeClr val="dk1"/>
              </a:buClr>
              <a:buSzPts val="1400"/>
              <a:buFont typeface="Arial"/>
              <a:buNone/>
            </a:pPr>
            <a:r>
              <a:rPr lang="en-US" sz="1400" dirty="0">
                <a:solidFill>
                  <a:schemeClr val="dk1"/>
                </a:solidFill>
                <a:latin typeface="Cambria"/>
                <a:ea typeface="Cambria"/>
                <a:cs typeface="Cambria"/>
                <a:sym typeface="Cambria"/>
              </a:rPr>
              <a:t>What is another area for improvement in the audit? Is there anything else that your team recognized it can do better for the next audit? If not, delete this header, paragraph and icon to the left. You can </a:t>
            </a:r>
            <a:r>
              <a:rPr lang="en-US" sz="1400" dirty="0">
                <a:solidFill>
                  <a:srgbClr val="445E8A"/>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choose a different icon </a:t>
            </a:r>
            <a:r>
              <a:rPr lang="en-US" sz="1400" dirty="0">
                <a:solidFill>
                  <a:schemeClr val="dk1"/>
                </a:solidFill>
                <a:latin typeface="Cambria"/>
                <a:ea typeface="Cambria"/>
                <a:cs typeface="Cambria"/>
                <a:sym typeface="Cambria"/>
              </a:rPr>
              <a:t>and follow the </a:t>
            </a:r>
            <a:r>
              <a:rPr lang="en-US" sz="1400" dirty="0">
                <a:solidFill>
                  <a:srgbClr val="445E8A"/>
                </a:solidFill>
                <a:latin typeface="Cambria"/>
                <a:ea typeface="Cambria"/>
                <a:cs typeface="Cambria"/>
                <a:sym typeface="Cambria"/>
                <a:hlinkClick r:id="rId4" action="ppaction://hlinksldjump">
                  <a:extLst>
                    <a:ext uri="{A12FA001-AC4F-418D-AE19-62706E023703}">
                      <ahyp:hlinkClr xmlns:ahyp="http://schemas.microsoft.com/office/drawing/2018/hyperlinkcolor" val="tx"/>
                    </a:ext>
                  </a:extLst>
                </a:hlinkClick>
              </a:rPr>
              <a:t>instructions</a:t>
            </a:r>
            <a:r>
              <a:rPr lang="en-US" sz="1400" dirty="0">
                <a:solidFill>
                  <a:schemeClr val="dk1"/>
                </a:solidFill>
                <a:latin typeface="Cambria"/>
                <a:ea typeface="Cambria"/>
                <a:cs typeface="Cambria"/>
                <a:sym typeface="Cambria"/>
              </a:rPr>
              <a:t> to change the color. </a:t>
            </a:r>
            <a:br>
              <a:rPr lang="en-US" sz="1400" dirty="0">
                <a:solidFill>
                  <a:schemeClr val="dk1"/>
                </a:solidFill>
                <a:latin typeface="Cambria"/>
                <a:ea typeface="Cambria"/>
                <a:cs typeface="Cambria"/>
                <a:sym typeface="Cambria"/>
              </a:rPr>
            </a:br>
            <a:endParaRPr sz="2100" b="1" i="1" dirty="0">
              <a:solidFill>
                <a:srgbClr val="E24E39"/>
              </a:solidFill>
              <a:latin typeface="Cambria"/>
              <a:ea typeface="Cambria"/>
              <a:cs typeface="Cambria"/>
              <a:sym typeface="Cambria"/>
            </a:endParaRPr>
          </a:p>
        </p:txBody>
      </p:sp>
      <p:sp>
        <p:nvSpPr>
          <p:cNvPr id="273" name="Google Shape;273;p11"/>
          <p:cNvSpPr/>
          <p:nvPr/>
        </p:nvSpPr>
        <p:spPr>
          <a:xfrm>
            <a:off x="277766" y="6657696"/>
            <a:ext cx="1010100" cy="998400"/>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4" name="Google Shape;274;p11"/>
          <p:cNvPicPr preferRelativeResize="0"/>
          <p:nvPr/>
        </p:nvPicPr>
        <p:blipFill rotWithShape="1">
          <a:blip r:embed="rId5">
            <a:alphaModFix/>
          </a:blip>
          <a:srcRect/>
          <a:stretch/>
        </p:blipFill>
        <p:spPr>
          <a:xfrm>
            <a:off x="245706" y="6627911"/>
            <a:ext cx="1082925" cy="1082925"/>
          </a:xfrm>
          <a:prstGeom prst="rect">
            <a:avLst/>
          </a:prstGeom>
          <a:noFill/>
          <a:ln>
            <a:noFill/>
          </a:ln>
        </p:spPr>
      </p:pic>
      <p:pic>
        <p:nvPicPr>
          <p:cNvPr id="275" name="Google Shape;275;p11"/>
          <p:cNvPicPr preferRelativeResize="0"/>
          <p:nvPr/>
        </p:nvPicPr>
        <p:blipFill rotWithShape="1">
          <a:blip r:embed="rId6">
            <a:alphaModFix/>
          </a:blip>
          <a:srcRect/>
          <a:stretch/>
        </p:blipFill>
        <p:spPr>
          <a:xfrm>
            <a:off x="313438" y="3043278"/>
            <a:ext cx="1082925" cy="1082925"/>
          </a:xfrm>
          <a:prstGeom prst="rect">
            <a:avLst/>
          </a:prstGeom>
          <a:noFill/>
          <a:ln>
            <a:noFill/>
          </a:ln>
        </p:spPr>
      </p:pic>
      <p:pic>
        <p:nvPicPr>
          <p:cNvPr id="276" name="Google Shape;276;p11"/>
          <p:cNvPicPr preferRelativeResize="0"/>
          <p:nvPr/>
        </p:nvPicPr>
        <p:blipFill rotWithShape="1">
          <a:blip r:embed="rId7">
            <a:alphaModFix/>
          </a:blip>
          <a:srcRect/>
          <a:stretch/>
        </p:blipFill>
        <p:spPr>
          <a:xfrm>
            <a:off x="288040" y="4604387"/>
            <a:ext cx="1082925" cy="1082925"/>
          </a:xfrm>
          <a:prstGeom prst="rect">
            <a:avLst/>
          </a:prstGeom>
          <a:noFill/>
          <a:ln>
            <a:noFill/>
          </a:ln>
        </p:spPr>
      </p:pic>
      <p:pic>
        <p:nvPicPr>
          <p:cNvPr id="277" name="Google Shape;277;p11"/>
          <p:cNvPicPr preferRelativeResize="0"/>
          <p:nvPr/>
        </p:nvPicPr>
        <p:blipFill rotWithShape="1">
          <a:blip r:embed="rId8">
            <a:alphaModFix/>
          </a:blip>
          <a:srcRect/>
          <a:stretch/>
        </p:blipFill>
        <p:spPr>
          <a:xfrm>
            <a:off x="288040" y="1127837"/>
            <a:ext cx="1082925" cy="1082925"/>
          </a:xfrm>
          <a:prstGeom prst="rect">
            <a:avLst/>
          </a:prstGeom>
          <a:noFill/>
          <a:ln>
            <a:noFill/>
          </a:ln>
        </p:spPr>
      </p:pic>
      <p:sp>
        <p:nvSpPr>
          <p:cNvPr id="278" name="Google Shape;278;p11"/>
          <p:cNvSpPr txBox="1"/>
          <p:nvPr/>
        </p:nvSpPr>
        <p:spPr>
          <a:xfrm>
            <a:off x="457200" y="457200"/>
            <a:ext cx="6798900" cy="7078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dirty="0">
                <a:solidFill>
                  <a:srgbClr val="445E8A"/>
                </a:solidFill>
                <a:latin typeface="Tw Cen MT" panose="020B0602020104020603" pitchFamily="34" charset="0"/>
                <a:ea typeface="Twentieth Century"/>
                <a:cs typeface="Twentieth Century"/>
                <a:sym typeface="Twentieth Century"/>
              </a:rPr>
              <a:t>KEY TAKEAWAYS</a:t>
            </a:r>
            <a:endParaRPr sz="1400" b="0" i="0" u="none" strike="noStrike" cap="none" dirty="0">
              <a:solidFill>
                <a:srgbClr val="000000"/>
              </a:solidFill>
              <a:latin typeface="Tw Cen MT" panose="020B0602020104020603" pitchFamily="34" charset="0"/>
              <a:ea typeface="Twentieth Century"/>
              <a:cs typeface="Twentieth Century"/>
              <a:sym typeface="Twentieth Century"/>
            </a:endParaRPr>
          </a:p>
        </p:txBody>
      </p:sp>
      <p:sp>
        <p:nvSpPr>
          <p:cNvPr id="279" name="Google Shape;279;p11"/>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E24E39"/>
                </a:solidFill>
                <a:latin typeface="Cambria"/>
                <a:ea typeface="Cambria"/>
                <a:cs typeface="Cambria"/>
                <a:sym typeface="Cambria"/>
              </a:rPr>
              <a:t>6</a:t>
            </a:r>
            <a:endParaRPr sz="1800" b="1" i="0" u="none" strike="noStrike" cap="none">
              <a:solidFill>
                <a:srgbClr val="E24E39"/>
              </a:solidFill>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2"/>
          <p:cNvSpPr txBox="1">
            <a:spLocks noGrp="1"/>
          </p:cNvSpPr>
          <p:nvPr>
            <p:ph type="body" idx="1"/>
          </p:nvPr>
        </p:nvSpPr>
        <p:spPr>
          <a:xfrm>
            <a:off x="457200" y="986925"/>
            <a:ext cx="6566400" cy="512939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400" dirty="0">
                <a:solidFill>
                  <a:schemeClr val="dk1"/>
                </a:solidFill>
                <a:latin typeface="Cambria"/>
                <a:ea typeface="Cambria"/>
                <a:cs typeface="Cambria"/>
                <a:sym typeface="Cambria"/>
              </a:rPr>
              <a:t>This section is for describing any legislation or statutes requiring post-election audits, preparation for this audit such as pilot audits, how your audit procedures were established, what’s required, etc. If you’re not sure about what to include, ask yourself: For readers interested in more information about how your office got to this audit this year, what should they know? Keeping it brief, include that information on this page of the report. A bulleted list may be helpful if you’re describing events that took place over a period of time. </a:t>
            </a:r>
            <a:endParaRPr dirty="0"/>
          </a:p>
          <a:p>
            <a:pPr marL="285750" lvl="0" indent="-285750" algn="l" rtl="0">
              <a:lnSpc>
                <a:spcPct val="115000"/>
              </a:lnSpc>
              <a:spcBef>
                <a:spcPts val="1200"/>
              </a:spcBef>
              <a:spcAft>
                <a:spcPts val="0"/>
              </a:spcAft>
              <a:buClrTx/>
              <a:buSzPct val="100000"/>
              <a:buChar char="●"/>
            </a:pPr>
            <a:r>
              <a:rPr lang="en-US" sz="1400" dirty="0">
                <a:solidFill>
                  <a:schemeClr val="dk1"/>
                </a:solidFill>
                <a:latin typeface="Cambria"/>
                <a:ea typeface="Cambria"/>
                <a:cs typeface="Cambria"/>
                <a:sym typeface="Cambria"/>
              </a:rPr>
              <a:t>Morbi </a:t>
            </a:r>
            <a:r>
              <a:rPr lang="en-US" sz="1400" dirty="0" err="1">
                <a:solidFill>
                  <a:schemeClr val="dk1"/>
                </a:solidFill>
                <a:latin typeface="Cambria"/>
                <a:ea typeface="Cambria"/>
                <a:cs typeface="Cambria"/>
                <a:sym typeface="Cambria"/>
              </a:rPr>
              <a:t>tempor</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interdum</a:t>
            </a:r>
            <a:r>
              <a:rPr lang="en-US" sz="1400" dirty="0">
                <a:solidFill>
                  <a:schemeClr val="dk1"/>
                </a:solidFill>
                <a:latin typeface="Cambria"/>
                <a:ea typeface="Cambria"/>
                <a:cs typeface="Cambria"/>
                <a:sym typeface="Cambria"/>
              </a:rPr>
              <a:t> nisi, id </a:t>
            </a:r>
            <a:r>
              <a:rPr lang="en-US" sz="1400" dirty="0" err="1">
                <a:solidFill>
                  <a:schemeClr val="dk1"/>
                </a:solidFill>
                <a:latin typeface="Cambria"/>
                <a:ea typeface="Cambria"/>
                <a:cs typeface="Cambria"/>
                <a:sym typeface="Cambria"/>
              </a:rPr>
              <a:t>sagittis</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urna</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varius</a:t>
            </a:r>
            <a:r>
              <a:rPr lang="en-US" sz="1400" dirty="0">
                <a:solidFill>
                  <a:schemeClr val="dk1"/>
                </a:solidFill>
                <a:latin typeface="Cambria"/>
                <a:ea typeface="Cambria"/>
                <a:cs typeface="Cambria"/>
                <a:sym typeface="Cambria"/>
              </a:rPr>
              <a:t> in. </a:t>
            </a:r>
            <a:r>
              <a:rPr lang="en-US" sz="1400" dirty="0" err="1">
                <a:solidFill>
                  <a:schemeClr val="dk1"/>
                </a:solidFill>
                <a:latin typeface="Cambria"/>
                <a:ea typeface="Cambria"/>
                <a:cs typeface="Cambria"/>
                <a:sym typeface="Cambria"/>
              </a:rPr>
              <a:t>Etiam</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fringilla</a:t>
            </a:r>
            <a:r>
              <a:rPr lang="en-US" sz="1400" dirty="0">
                <a:solidFill>
                  <a:schemeClr val="dk1"/>
                </a:solidFill>
                <a:latin typeface="Cambria"/>
                <a:ea typeface="Cambria"/>
                <a:cs typeface="Cambria"/>
                <a:sym typeface="Cambria"/>
              </a:rPr>
              <a:t> gravida ipsum. </a:t>
            </a:r>
            <a:r>
              <a:rPr lang="en-US" sz="1400" dirty="0" err="1">
                <a:solidFill>
                  <a:schemeClr val="dk1"/>
                </a:solidFill>
                <a:latin typeface="Cambria"/>
                <a:ea typeface="Cambria"/>
                <a:cs typeface="Cambria"/>
                <a:sym typeface="Cambria"/>
              </a:rPr>
              <a:t>Aliquam</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tellus</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enim</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euismod</a:t>
            </a:r>
            <a:r>
              <a:rPr lang="en-US" sz="1400" dirty="0">
                <a:solidFill>
                  <a:schemeClr val="dk1"/>
                </a:solidFill>
                <a:latin typeface="Cambria"/>
                <a:ea typeface="Cambria"/>
                <a:cs typeface="Cambria"/>
                <a:sym typeface="Cambria"/>
              </a:rPr>
              <a:t> vitae convallis </a:t>
            </a:r>
            <a:r>
              <a:rPr lang="en-US" sz="1400" dirty="0" err="1">
                <a:solidFill>
                  <a:schemeClr val="dk1"/>
                </a:solidFill>
                <a:latin typeface="Cambria"/>
                <a:ea typeface="Cambria"/>
                <a:cs typeface="Cambria"/>
                <a:sym typeface="Cambria"/>
              </a:rPr>
              <a:t>quis</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feugiat</a:t>
            </a:r>
            <a:r>
              <a:rPr lang="en-US" sz="1400" dirty="0">
                <a:solidFill>
                  <a:schemeClr val="dk1"/>
                </a:solidFill>
                <a:latin typeface="Cambria"/>
                <a:ea typeface="Cambria"/>
                <a:cs typeface="Cambria"/>
                <a:sym typeface="Cambria"/>
              </a:rPr>
              <a:t> vitae ante.</a:t>
            </a:r>
            <a:endParaRPr dirty="0"/>
          </a:p>
          <a:p>
            <a:pPr marL="285750" lvl="0" indent="-285750" algn="l" rtl="0">
              <a:lnSpc>
                <a:spcPct val="115000"/>
              </a:lnSpc>
              <a:spcBef>
                <a:spcPts val="1200"/>
              </a:spcBef>
              <a:spcAft>
                <a:spcPts val="0"/>
              </a:spcAft>
              <a:buClrTx/>
              <a:buSzPct val="100000"/>
              <a:buChar char="●"/>
            </a:pPr>
            <a:r>
              <a:rPr lang="en-US" sz="1400" dirty="0">
                <a:solidFill>
                  <a:schemeClr val="dk1"/>
                </a:solidFill>
                <a:latin typeface="Cambria"/>
                <a:ea typeface="Cambria"/>
                <a:cs typeface="Cambria"/>
                <a:sym typeface="Cambria"/>
              </a:rPr>
              <a:t>Morbi </a:t>
            </a:r>
            <a:r>
              <a:rPr lang="en-US" sz="1400" dirty="0" err="1">
                <a:solidFill>
                  <a:schemeClr val="dk1"/>
                </a:solidFill>
                <a:latin typeface="Cambria"/>
                <a:ea typeface="Cambria"/>
                <a:cs typeface="Cambria"/>
                <a:sym typeface="Cambria"/>
              </a:rPr>
              <a:t>mattis</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purus</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eu</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ornare</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accumsan</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Phasellus</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venenatis</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nulla</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sapien</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nec</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egestas</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nunc</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faucibus</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ultricies</a:t>
            </a:r>
            <a:r>
              <a:rPr lang="en-US" sz="1400" dirty="0">
                <a:solidFill>
                  <a:schemeClr val="dk1"/>
                </a:solidFill>
                <a:latin typeface="Cambria"/>
                <a:ea typeface="Cambria"/>
                <a:cs typeface="Cambria"/>
                <a:sym typeface="Cambria"/>
              </a:rPr>
              <a:t>. Nunc </a:t>
            </a:r>
            <a:r>
              <a:rPr lang="en-US" sz="1400" dirty="0" err="1">
                <a:solidFill>
                  <a:schemeClr val="dk1"/>
                </a:solidFill>
                <a:latin typeface="Cambria"/>
                <a:ea typeface="Cambria"/>
                <a:cs typeface="Cambria"/>
                <a:sym typeface="Cambria"/>
              </a:rPr>
              <a:t>nec</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nunc</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ultrices</a:t>
            </a:r>
            <a:r>
              <a:rPr lang="en-US" sz="1400" dirty="0">
                <a:solidFill>
                  <a:schemeClr val="dk1"/>
                </a:solidFill>
                <a:latin typeface="Cambria"/>
                <a:ea typeface="Cambria"/>
                <a:cs typeface="Cambria"/>
                <a:sym typeface="Cambria"/>
              </a:rPr>
              <a:t>, convallis ligula vitae, </a:t>
            </a:r>
            <a:r>
              <a:rPr lang="en-US" sz="1400" dirty="0" err="1">
                <a:solidFill>
                  <a:schemeClr val="dk1"/>
                </a:solidFill>
                <a:latin typeface="Cambria"/>
                <a:ea typeface="Cambria"/>
                <a:cs typeface="Cambria"/>
                <a:sym typeface="Cambria"/>
              </a:rPr>
              <a:t>tincidunt</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massa</a:t>
            </a:r>
            <a:r>
              <a:rPr lang="en-US" sz="1400" dirty="0">
                <a:solidFill>
                  <a:schemeClr val="dk1"/>
                </a:solidFill>
                <a:latin typeface="Cambria"/>
                <a:ea typeface="Cambria"/>
                <a:cs typeface="Cambria"/>
                <a:sym typeface="Cambria"/>
              </a:rPr>
              <a:t>. </a:t>
            </a:r>
            <a:endParaRPr dirty="0"/>
          </a:p>
          <a:p>
            <a:pPr marL="0" lvl="0" indent="0" algn="l" rtl="0">
              <a:lnSpc>
                <a:spcPct val="115000"/>
              </a:lnSpc>
              <a:spcBef>
                <a:spcPts val="1200"/>
              </a:spcBef>
              <a:spcAft>
                <a:spcPts val="0"/>
              </a:spcAft>
              <a:buSzPts val="1800"/>
              <a:buNone/>
            </a:pPr>
            <a:r>
              <a:rPr lang="en-US" sz="1400" dirty="0" err="1">
                <a:solidFill>
                  <a:schemeClr val="dk1"/>
                </a:solidFill>
                <a:latin typeface="Cambria"/>
                <a:ea typeface="Cambria"/>
                <a:cs typeface="Cambria"/>
                <a:sym typeface="Cambria"/>
              </a:rPr>
              <a:t>Fusce</a:t>
            </a:r>
            <a:r>
              <a:rPr lang="en-US" sz="1400" dirty="0">
                <a:solidFill>
                  <a:schemeClr val="dk1"/>
                </a:solidFill>
                <a:latin typeface="Cambria"/>
                <a:ea typeface="Cambria"/>
                <a:cs typeface="Cambria"/>
                <a:sym typeface="Cambria"/>
              </a:rPr>
              <a:t> lacinia </a:t>
            </a:r>
            <a:r>
              <a:rPr lang="en-US" sz="1400" dirty="0" err="1">
                <a:solidFill>
                  <a:schemeClr val="dk1"/>
                </a:solidFill>
                <a:latin typeface="Cambria"/>
                <a:ea typeface="Cambria"/>
                <a:cs typeface="Cambria"/>
                <a:sym typeface="Cambria"/>
              </a:rPr>
              <a:t>lacus</a:t>
            </a:r>
            <a:r>
              <a:rPr lang="en-US" sz="1400" dirty="0">
                <a:solidFill>
                  <a:schemeClr val="dk1"/>
                </a:solidFill>
                <a:latin typeface="Cambria"/>
                <a:ea typeface="Cambria"/>
                <a:cs typeface="Cambria"/>
                <a:sym typeface="Cambria"/>
              </a:rPr>
              <a:t> ac </a:t>
            </a:r>
            <a:r>
              <a:rPr lang="en-US" sz="1400" dirty="0" err="1">
                <a:solidFill>
                  <a:schemeClr val="dk1"/>
                </a:solidFill>
                <a:latin typeface="Cambria"/>
                <a:ea typeface="Cambria"/>
                <a:cs typeface="Cambria"/>
                <a:sym typeface="Cambria"/>
              </a:rPr>
              <a:t>neque</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venenatis</a:t>
            </a:r>
            <a:r>
              <a:rPr lang="en-US" sz="1400" dirty="0">
                <a:solidFill>
                  <a:schemeClr val="dk1"/>
                </a:solidFill>
                <a:latin typeface="Cambria"/>
                <a:ea typeface="Cambria"/>
                <a:cs typeface="Cambria"/>
                <a:sym typeface="Cambria"/>
              </a:rPr>
              <a:t>, in </a:t>
            </a:r>
            <a:r>
              <a:rPr lang="en-US" sz="1400" dirty="0" err="1">
                <a:solidFill>
                  <a:schemeClr val="dk1"/>
                </a:solidFill>
                <a:latin typeface="Cambria"/>
                <a:ea typeface="Cambria"/>
                <a:cs typeface="Cambria"/>
                <a:sym typeface="Cambria"/>
              </a:rPr>
              <a:t>mollis</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orci</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efficitur</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Quisque</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suscipit</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nisl</a:t>
            </a:r>
            <a:r>
              <a:rPr lang="en-US" sz="1400" dirty="0">
                <a:solidFill>
                  <a:schemeClr val="dk1"/>
                </a:solidFill>
                <a:latin typeface="Cambria"/>
                <a:ea typeface="Cambria"/>
                <a:cs typeface="Cambria"/>
                <a:sym typeface="Cambria"/>
              </a:rPr>
              <a:t> vitae </a:t>
            </a:r>
            <a:r>
              <a:rPr lang="en-US" sz="1400" dirty="0" err="1">
                <a:solidFill>
                  <a:schemeClr val="dk1"/>
                </a:solidFill>
                <a:latin typeface="Cambria"/>
                <a:ea typeface="Cambria"/>
                <a:cs typeface="Cambria"/>
                <a:sym typeface="Cambria"/>
              </a:rPr>
              <a:t>facilisis</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eleifend</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Quisque</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tincidunt</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sapien</a:t>
            </a:r>
            <a:r>
              <a:rPr lang="en-US" sz="1400" dirty="0">
                <a:solidFill>
                  <a:schemeClr val="dk1"/>
                </a:solidFill>
                <a:latin typeface="Cambria"/>
                <a:ea typeface="Cambria"/>
                <a:cs typeface="Cambria"/>
                <a:sym typeface="Cambria"/>
              </a:rPr>
              <a:t> sed </a:t>
            </a:r>
            <a:r>
              <a:rPr lang="en-US" sz="1400" dirty="0" err="1">
                <a:solidFill>
                  <a:schemeClr val="dk1"/>
                </a:solidFill>
                <a:latin typeface="Cambria"/>
                <a:ea typeface="Cambria"/>
                <a:cs typeface="Cambria"/>
                <a:sym typeface="Cambria"/>
              </a:rPr>
              <a:t>suscipit</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pretium</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Quisque</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lobortis</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ornare</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tellus</a:t>
            </a:r>
            <a:r>
              <a:rPr lang="en-US" sz="1400" dirty="0">
                <a:solidFill>
                  <a:schemeClr val="dk1"/>
                </a:solidFill>
                <a:latin typeface="Cambria"/>
                <a:ea typeface="Cambria"/>
                <a:cs typeface="Cambria"/>
                <a:sym typeface="Cambria"/>
              </a:rPr>
              <a:t> a </a:t>
            </a:r>
            <a:r>
              <a:rPr lang="en-US" sz="1400" dirty="0" err="1">
                <a:solidFill>
                  <a:schemeClr val="dk1"/>
                </a:solidFill>
                <a:latin typeface="Cambria"/>
                <a:ea typeface="Cambria"/>
                <a:cs typeface="Cambria"/>
                <a:sym typeface="Cambria"/>
              </a:rPr>
              <a:t>luctus</a:t>
            </a:r>
            <a:r>
              <a:rPr lang="en-US" sz="1400" dirty="0">
                <a:solidFill>
                  <a:schemeClr val="dk1"/>
                </a:solidFill>
                <a:latin typeface="Cambria"/>
                <a:ea typeface="Cambria"/>
                <a:cs typeface="Cambria"/>
                <a:sym typeface="Cambria"/>
              </a:rPr>
              <a:t>. </a:t>
            </a:r>
          </a:p>
          <a:p>
            <a:pPr marL="285750" indent="-285750">
              <a:spcBef>
                <a:spcPts val="1200"/>
              </a:spcBef>
              <a:buClrTx/>
              <a:buSzPct val="100000"/>
            </a:pPr>
            <a:r>
              <a:rPr lang="en-US" sz="1400" dirty="0" err="1">
                <a:solidFill>
                  <a:schemeClr val="dk1"/>
                </a:solidFill>
                <a:latin typeface="Cambria"/>
                <a:ea typeface="Cambria"/>
                <a:cs typeface="Cambria"/>
                <a:sym typeface="Cambria"/>
              </a:rPr>
              <a:t>Curabitur</a:t>
            </a:r>
            <a:r>
              <a:rPr lang="en-US" sz="1400" dirty="0">
                <a:solidFill>
                  <a:schemeClr val="dk1"/>
                </a:solidFill>
                <a:latin typeface="Cambria"/>
                <a:ea typeface="Cambria"/>
                <a:cs typeface="Cambria"/>
                <a:sym typeface="Cambria"/>
              </a:rPr>
              <a:t> ac </a:t>
            </a:r>
            <a:r>
              <a:rPr lang="en-US" sz="1400" dirty="0" err="1">
                <a:solidFill>
                  <a:schemeClr val="dk1"/>
                </a:solidFill>
                <a:latin typeface="Cambria"/>
                <a:ea typeface="Cambria"/>
                <a:cs typeface="Cambria"/>
                <a:sym typeface="Cambria"/>
              </a:rPr>
              <a:t>justo</a:t>
            </a:r>
            <a:r>
              <a:rPr lang="en-US" sz="1400" dirty="0">
                <a:solidFill>
                  <a:schemeClr val="dk1"/>
                </a:solidFill>
                <a:latin typeface="Cambria"/>
                <a:ea typeface="Cambria"/>
                <a:cs typeface="Cambria"/>
                <a:sym typeface="Cambria"/>
              </a:rPr>
              <a:t> magna. </a:t>
            </a:r>
            <a:r>
              <a:rPr lang="en-US" sz="1400" dirty="0" err="1">
                <a:solidFill>
                  <a:schemeClr val="dk1"/>
                </a:solidFill>
                <a:latin typeface="Cambria"/>
                <a:ea typeface="Cambria"/>
                <a:cs typeface="Cambria"/>
                <a:sym typeface="Cambria"/>
              </a:rPr>
              <a:t>Suspendisse</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condimentum</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enim</a:t>
            </a:r>
            <a:r>
              <a:rPr lang="en-US" sz="1400" dirty="0">
                <a:solidFill>
                  <a:schemeClr val="dk1"/>
                </a:solidFill>
                <a:latin typeface="Cambria"/>
                <a:ea typeface="Cambria"/>
                <a:cs typeface="Cambria"/>
                <a:sym typeface="Cambria"/>
              </a:rPr>
              <a:t> non eros </a:t>
            </a:r>
            <a:r>
              <a:rPr lang="en-US" sz="1400" dirty="0" err="1">
                <a:solidFill>
                  <a:schemeClr val="dk1"/>
                </a:solidFill>
                <a:latin typeface="Cambria"/>
                <a:ea typeface="Cambria"/>
                <a:cs typeface="Cambria"/>
                <a:sym typeface="Cambria"/>
              </a:rPr>
              <a:t>sodales</a:t>
            </a:r>
            <a:r>
              <a:rPr lang="en-US" sz="1400" dirty="0">
                <a:solidFill>
                  <a:schemeClr val="dk1"/>
                </a:solidFill>
                <a:latin typeface="Cambria"/>
                <a:ea typeface="Cambria"/>
                <a:cs typeface="Cambria"/>
                <a:sym typeface="Cambria"/>
              </a:rPr>
              <a:t>, vitae </a:t>
            </a:r>
            <a:r>
              <a:rPr lang="en-US" sz="1400" dirty="0" err="1">
                <a:solidFill>
                  <a:schemeClr val="dk1"/>
                </a:solidFill>
                <a:latin typeface="Cambria"/>
                <a:ea typeface="Cambria"/>
                <a:cs typeface="Cambria"/>
                <a:sym typeface="Cambria"/>
              </a:rPr>
              <a:t>dapibus</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velit</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rhoncus</a:t>
            </a:r>
            <a:r>
              <a:rPr lang="en-US" sz="1400" dirty="0">
                <a:solidFill>
                  <a:schemeClr val="dk1"/>
                </a:solidFill>
                <a:latin typeface="Cambria"/>
                <a:ea typeface="Cambria"/>
                <a:cs typeface="Cambria"/>
                <a:sym typeface="Cambria"/>
              </a:rPr>
              <a:t>. Maecenas </a:t>
            </a:r>
            <a:r>
              <a:rPr lang="en-US" sz="1400" dirty="0" err="1">
                <a:solidFill>
                  <a:schemeClr val="dk1"/>
                </a:solidFill>
                <a:latin typeface="Cambria"/>
                <a:ea typeface="Cambria"/>
                <a:cs typeface="Cambria"/>
                <a:sym typeface="Cambria"/>
              </a:rPr>
              <a:t>viverra</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justo</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eu</a:t>
            </a:r>
            <a:r>
              <a:rPr lang="en-US" sz="1400" dirty="0">
                <a:solidFill>
                  <a:schemeClr val="dk1"/>
                </a:solidFill>
                <a:latin typeface="Cambria"/>
                <a:ea typeface="Cambria"/>
                <a:cs typeface="Cambria"/>
                <a:sym typeface="Cambria"/>
              </a:rPr>
              <a:t> pulvinar convallis. Cras </a:t>
            </a:r>
            <a:r>
              <a:rPr lang="en-US" sz="1400" dirty="0" err="1">
                <a:solidFill>
                  <a:schemeClr val="dk1"/>
                </a:solidFill>
                <a:latin typeface="Cambria"/>
                <a:ea typeface="Cambria"/>
                <a:cs typeface="Cambria"/>
                <a:sym typeface="Cambria"/>
              </a:rPr>
              <a:t>porttitor</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sem</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velit</a:t>
            </a:r>
            <a:r>
              <a:rPr lang="en-US" sz="1400" dirty="0">
                <a:solidFill>
                  <a:schemeClr val="dk1"/>
                </a:solidFill>
                <a:latin typeface="Cambria"/>
                <a:ea typeface="Cambria"/>
                <a:cs typeface="Cambria"/>
                <a:sym typeface="Cambria"/>
              </a:rPr>
              <a:t>, vitae </a:t>
            </a:r>
            <a:r>
              <a:rPr lang="en-US" sz="1400" dirty="0" err="1">
                <a:solidFill>
                  <a:schemeClr val="dk1"/>
                </a:solidFill>
                <a:latin typeface="Cambria"/>
                <a:ea typeface="Cambria"/>
                <a:cs typeface="Cambria"/>
                <a:sym typeface="Cambria"/>
              </a:rPr>
              <a:t>molestie</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nisl</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sodales</a:t>
            </a:r>
            <a:r>
              <a:rPr lang="en-US" sz="1400" dirty="0">
                <a:solidFill>
                  <a:schemeClr val="dk1"/>
                </a:solidFill>
                <a:latin typeface="Cambria"/>
                <a:ea typeface="Cambria"/>
                <a:cs typeface="Cambria"/>
                <a:sym typeface="Cambria"/>
              </a:rPr>
              <a:t> vitae.</a:t>
            </a:r>
            <a:endParaRPr dirty="0"/>
          </a:p>
        </p:txBody>
      </p:sp>
      <p:sp>
        <p:nvSpPr>
          <p:cNvPr id="285" name="Google Shape;285;p12"/>
          <p:cNvSpPr txBox="1">
            <a:spLocks noGrp="1"/>
          </p:cNvSpPr>
          <p:nvPr>
            <p:ph type="body" idx="1"/>
          </p:nvPr>
        </p:nvSpPr>
        <p:spPr>
          <a:xfrm>
            <a:off x="457200" y="6394037"/>
            <a:ext cx="3721500" cy="238008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i="1" dirty="0">
                <a:solidFill>
                  <a:srgbClr val="E24E39"/>
                </a:solidFill>
                <a:latin typeface="Cambria"/>
                <a:ea typeface="Cambria"/>
                <a:cs typeface="Cambria"/>
                <a:sym typeface="Cambria"/>
              </a:rPr>
              <a:t>[YEAR] [TYPE] Election Audit</a:t>
            </a:r>
            <a:endParaRPr b="1" i="1" dirty="0">
              <a:solidFill>
                <a:srgbClr val="E24E39"/>
              </a:solidFill>
              <a:latin typeface="Cambria"/>
              <a:ea typeface="Cambria"/>
              <a:cs typeface="Cambria"/>
              <a:sym typeface="Cambria"/>
            </a:endParaRPr>
          </a:p>
          <a:p>
            <a:pPr marL="0" lvl="0" indent="0" algn="l" rtl="0">
              <a:lnSpc>
                <a:spcPct val="115000"/>
              </a:lnSpc>
              <a:spcBef>
                <a:spcPts val="0"/>
              </a:spcBef>
              <a:spcAft>
                <a:spcPts val="1200"/>
              </a:spcAft>
              <a:buSzPts val="1800"/>
              <a:buNone/>
            </a:pPr>
            <a:r>
              <a:rPr lang="en-US" sz="1400" dirty="0">
                <a:solidFill>
                  <a:schemeClr val="dk1"/>
                </a:solidFill>
                <a:latin typeface="Cambria"/>
                <a:ea typeface="Cambria"/>
                <a:cs typeface="Cambria"/>
                <a:sym typeface="Cambria"/>
              </a:rPr>
              <a:t>Did your office introduce any new practices or procedures for this audit? This is a section for highlighting any background information that’s new for this year. Alternatively, you can change the header and include another piece of background information. Or delete the header and use this as additional space to continue the section above. </a:t>
            </a:r>
            <a:endParaRPr dirty="0"/>
          </a:p>
        </p:txBody>
      </p:sp>
      <p:sp>
        <p:nvSpPr>
          <p:cNvPr id="286" name="Google Shape;286;p12"/>
          <p:cNvSpPr txBox="1"/>
          <p:nvPr/>
        </p:nvSpPr>
        <p:spPr>
          <a:xfrm>
            <a:off x="457200" y="457200"/>
            <a:ext cx="6798900" cy="7078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dirty="0">
                <a:solidFill>
                  <a:srgbClr val="445E8A"/>
                </a:solidFill>
                <a:latin typeface="Tw Cen MT" panose="020B0602020104020603" pitchFamily="34" charset="0"/>
                <a:ea typeface="Twentieth Century"/>
                <a:cs typeface="Twentieth Century"/>
                <a:sym typeface="Twentieth Century"/>
              </a:rPr>
              <a:t>BACKGROUND</a:t>
            </a:r>
            <a:endParaRPr sz="1400" b="0" i="0" u="none" strike="noStrike" cap="none" dirty="0">
              <a:solidFill>
                <a:srgbClr val="000000"/>
              </a:solidFill>
              <a:latin typeface="Tw Cen MT" panose="020B0602020104020603" pitchFamily="34" charset="0"/>
              <a:ea typeface="Twentieth Century"/>
              <a:cs typeface="Twentieth Century"/>
              <a:sym typeface="Twentieth Century"/>
            </a:endParaRPr>
          </a:p>
        </p:txBody>
      </p:sp>
      <p:sp>
        <p:nvSpPr>
          <p:cNvPr id="287" name="Google Shape;287;p12"/>
          <p:cNvSpPr/>
          <p:nvPr/>
        </p:nvSpPr>
        <p:spPr>
          <a:xfrm>
            <a:off x="4259723" y="6406211"/>
            <a:ext cx="2592490" cy="2367909"/>
          </a:xfrm>
          <a:prstGeom prst="roundRect">
            <a:avLst>
              <a:gd name="adj" fmla="val 0"/>
            </a:avLst>
          </a:prstGeom>
          <a:solidFill>
            <a:srgbClr val="E24E39"/>
          </a:solidFill>
          <a:ln>
            <a:noFill/>
          </a:ln>
        </p:spPr>
        <p:txBody>
          <a:bodyPr spcFirstLastPara="1" wrap="square" lIns="137150" tIns="91425" rIns="137150" bIns="91425" anchor="ctr" anchorCtr="0">
            <a:noAutofit/>
          </a:bodyPr>
          <a:lstStyle/>
          <a:p>
            <a:pPr marL="0" marR="0" lvl="0" indent="0" algn="ctr" rtl="0">
              <a:lnSpc>
                <a:spcPct val="125000"/>
              </a:lnSpc>
              <a:spcBef>
                <a:spcPts val="0"/>
              </a:spcBef>
              <a:spcAft>
                <a:spcPts val="0"/>
              </a:spcAft>
              <a:buClr>
                <a:srgbClr val="000000"/>
              </a:buClr>
              <a:buSzPts val="1800"/>
              <a:buFont typeface="Arial"/>
              <a:buNone/>
            </a:pPr>
            <a:r>
              <a:rPr lang="en-US" sz="1800" b="1" i="0" u="none" strike="noStrike" cap="none" dirty="0">
                <a:solidFill>
                  <a:schemeClr val="lt1"/>
                </a:solidFill>
                <a:latin typeface="Tw Cen MT" panose="020B0602020104020603" pitchFamily="34" charset="0"/>
                <a:ea typeface="Twentieth Century"/>
                <a:cs typeface="Twentieth Century"/>
                <a:sym typeface="Twentieth Century"/>
              </a:rPr>
              <a:t>An audit fact, policy note or best practice in your jurisdiction </a:t>
            </a:r>
            <a:br>
              <a:rPr lang="en-US" sz="1800" b="1" i="0" u="none" strike="noStrike" cap="none" dirty="0">
                <a:solidFill>
                  <a:schemeClr val="lt1"/>
                </a:solidFill>
                <a:latin typeface="Tw Cen MT" panose="020B0602020104020603" pitchFamily="34" charset="0"/>
                <a:ea typeface="Twentieth Century"/>
                <a:cs typeface="Twentieth Century"/>
                <a:sym typeface="Twentieth Century"/>
              </a:rPr>
            </a:br>
            <a:r>
              <a:rPr lang="en-US" sz="1800" b="1" i="0" u="none" strike="noStrike" cap="none" dirty="0">
                <a:solidFill>
                  <a:schemeClr val="lt1"/>
                </a:solidFill>
                <a:latin typeface="Tw Cen MT" panose="020B0602020104020603" pitchFamily="34" charset="0"/>
                <a:ea typeface="Twentieth Century"/>
                <a:cs typeface="Twentieth Century"/>
                <a:sym typeface="Twentieth Century"/>
              </a:rPr>
              <a:t>or the state</a:t>
            </a:r>
            <a:endParaRPr dirty="0">
              <a:latin typeface="Tw Cen MT" panose="020B0602020104020603" pitchFamily="34" charset="0"/>
            </a:endParaRPr>
          </a:p>
        </p:txBody>
      </p:sp>
      <p:sp>
        <p:nvSpPr>
          <p:cNvPr id="288" name="Google Shape;288;p12"/>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E24E39"/>
                </a:solidFill>
                <a:latin typeface="Cambria"/>
                <a:ea typeface="Cambria"/>
                <a:cs typeface="Cambria"/>
                <a:sym typeface="Cambria"/>
              </a:rPr>
              <a:t>7</a:t>
            </a:r>
            <a:endParaRPr sz="1800" b="1" i="0" u="none" strike="noStrike" cap="none">
              <a:solidFill>
                <a:srgbClr val="E24E39"/>
              </a:solidFill>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3"/>
          <p:cNvSpPr txBox="1">
            <a:spLocks noGrp="1"/>
          </p:cNvSpPr>
          <p:nvPr>
            <p:ph type="body" idx="1"/>
          </p:nvPr>
        </p:nvSpPr>
        <p:spPr>
          <a:xfrm>
            <a:off x="516450" y="1484225"/>
            <a:ext cx="6858000" cy="319227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dirty="0">
                <a:solidFill>
                  <a:schemeClr val="dk1"/>
                </a:solidFill>
                <a:latin typeface="Cambria"/>
                <a:ea typeface="Cambria"/>
                <a:cs typeface="Cambria"/>
                <a:sym typeface="Cambria"/>
              </a:rPr>
              <a:t>A </a:t>
            </a:r>
            <a:r>
              <a:rPr lang="en-US" sz="1400" u="sng" dirty="0">
                <a:solidFill>
                  <a:srgbClr val="445E8A"/>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Risk-Limiting Audit (RLA)</a:t>
            </a:r>
            <a:r>
              <a:rPr lang="en-US" sz="1400" dirty="0">
                <a:solidFill>
                  <a:srgbClr val="445E8A"/>
                </a:solidFill>
                <a:latin typeface="Cambria"/>
                <a:ea typeface="Cambria"/>
                <a:cs typeface="Cambria"/>
                <a:sym typeface="Cambria"/>
              </a:rPr>
              <a:t> </a:t>
            </a:r>
            <a:r>
              <a:rPr lang="en-US" sz="1400" dirty="0">
                <a:solidFill>
                  <a:schemeClr val="dk1"/>
                </a:solidFill>
                <a:latin typeface="Cambria"/>
                <a:ea typeface="Cambria"/>
                <a:cs typeface="Cambria"/>
                <a:sym typeface="Cambria"/>
              </a:rPr>
              <a:t>is an effective and efficient way to check that ballots are counted accurately during an election. In an RLA, a random sample of paper ballots is checked by hand to confirm the voting equipment counted them accurately and the election results are correct. </a:t>
            </a:r>
            <a:endParaRPr sz="1400" dirty="0">
              <a:solidFill>
                <a:schemeClr val="dk1"/>
              </a:solidFill>
              <a:latin typeface="Cambria"/>
              <a:ea typeface="Cambria"/>
              <a:cs typeface="Cambria"/>
              <a:sym typeface="Cambria"/>
            </a:endParaRPr>
          </a:p>
          <a:p>
            <a:pPr marL="0" indent="0">
              <a:spcBef>
                <a:spcPts val="1200"/>
              </a:spcBef>
              <a:buClr>
                <a:schemeClr val="dk1"/>
              </a:buClr>
              <a:buSzPts val="1100"/>
              <a:buNone/>
            </a:pPr>
            <a:r>
              <a:rPr lang="en-US" sz="1400" dirty="0">
                <a:solidFill>
                  <a:schemeClr val="dk1"/>
                </a:solidFill>
                <a:latin typeface="Cambria"/>
                <a:ea typeface="Cambria"/>
                <a:cs typeface="Cambria"/>
                <a:sym typeface="Cambria"/>
              </a:rPr>
              <a:t>RLAs act as a form of quality control. Instead of recounting every ballot, we hand-count a random selection. The number of ballots checked, or the audit sample size, depends on how close the audited contests are. The closer the results, the more ballots that need to be reviewed. Thanks to statistics, if enough random ballots match the official machine count, we can trust the election results are accurate. The audit can stop once there’s strong evidence that the reported winner truly received more votes. A very close contest or unexpected results could lead to an expanded or full hand count.</a:t>
            </a:r>
            <a:endParaRPr sz="1400" dirty="0">
              <a:solidFill>
                <a:schemeClr val="dk1"/>
              </a:solidFill>
              <a:latin typeface="Cambria"/>
              <a:ea typeface="Cambria"/>
              <a:cs typeface="Cambria"/>
              <a:sym typeface="Cambria"/>
            </a:endParaRPr>
          </a:p>
        </p:txBody>
      </p:sp>
      <p:sp>
        <p:nvSpPr>
          <p:cNvPr id="294" name="Google Shape;294;p13"/>
          <p:cNvSpPr txBox="1"/>
          <p:nvPr/>
        </p:nvSpPr>
        <p:spPr>
          <a:xfrm>
            <a:off x="457200" y="4720965"/>
            <a:ext cx="4182300" cy="403645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1" u="none" strike="noStrike" cap="none" dirty="0">
                <a:solidFill>
                  <a:srgbClr val="E24E39"/>
                </a:solidFill>
                <a:latin typeface="Cambria"/>
                <a:ea typeface="Cambria"/>
                <a:cs typeface="Cambria"/>
                <a:sym typeface="Cambria"/>
              </a:rPr>
              <a:t>RLA Comparison Method</a:t>
            </a:r>
            <a:endParaRPr dirty="0"/>
          </a:p>
          <a:p>
            <a:pPr marL="0" marR="0" lvl="0" indent="0" algn="l" rtl="0">
              <a:lnSpc>
                <a:spcPct val="115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[Jurisdiction] used the RLA ballot comparison method. In this type of RLA, specific ballots are selected and reviewed. The audit team looks at each ballot and records the voter’s choices exactly as they appear. Sometimes, with hand-marked ballots, the audit team might need to make decisions about voter intent. </a:t>
            </a:r>
            <a:endParaRPr sz="1400" b="0" i="0" u="none" strike="noStrike" cap="none" dirty="0">
              <a:solidFill>
                <a:schemeClr val="dk1"/>
              </a:solidFill>
              <a:latin typeface="Cambria"/>
              <a:ea typeface="Cambria"/>
              <a:cs typeface="Cambria"/>
              <a:sym typeface="Cambria"/>
            </a:endParaRPr>
          </a:p>
          <a:p>
            <a:pPr marL="0" marR="0" lvl="0" indent="0" algn="l" rtl="0">
              <a:lnSpc>
                <a:spcPct val="115000"/>
              </a:lnSpc>
              <a:spcBef>
                <a:spcPts val="1200"/>
              </a:spcBef>
              <a:spcAft>
                <a:spcPts val="120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Using RLA software, the recorded voter choices are compared to the </a:t>
            </a:r>
            <a:r>
              <a:rPr lang="en-US" sz="1400" b="0" i="0" u="sng" strike="noStrike" cap="none" dirty="0">
                <a:solidFill>
                  <a:srgbClr val="445E8A"/>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cast vote record (CVR)</a:t>
            </a:r>
            <a:r>
              <a:rPr lang="en-US" sz="1400" b="0" i="0" u="none" strike="noStrike" cap="none" dirty="0">
                <a:solidFill>
                  <a:srgbClr val="445E8A"/>
                </a:solidFill>
                <a:latin typeface="Cambria"/>
                <a:ea typeface="Cambria"/>
                <a:cs typeface="Cambria"/>
                <a:sym typeface="Cambria"/>
              </a:rPr>
              <a:t> </a:t>
            </a:r>
            <a:r>
              <a:rPr lang="en-US" sz="1400" b="0" i="0" u="none" strike="noStrike" cap="none" dirty="0">
                <a:solidFill>
                  <a:schemeClr val="dk1"/>
                </a:solidFill>
                <a:latin typeface="Cambria"/>
                <a:ea typeface="Cambria"/>
                <a:cs typeface="Cambria"/>
                <a:sym typeface="Cambria"/>
              </a:rPr>
              <a:t>created by the voting system. The audit checks for any differences between the two. This state uses the </a:t>
            </a:r>
            <a:r>
              <a:rPr lang="en-US" sz="1400" b="0" i="0" u="sng" strike="noStrike" cap="none" dirty="0">
                <a:solidFill>
                  <a:srgbClr val="445E8A"/>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Arlo RLA software tool</a:t>
            </a:r>
            <a:r>
              <a:rPr lang="en-US" sz="1400" b="0" i="0" u="none" strike="noStrike" cap="none" dirty="0">
                <a:solidFill>
                  <a:srgbClr val="445E8A"/>
                </a:solidFill>
                <a:latin typeface="Cambria"/>
                <a:ea typeface="Cambria"/>
                <a:cs typeface="Cambria"/>
                <a:sym typeface="Cambria"/>
              </a:rPr>
              <a:t> </a:t>
            </a:r>
            <a:r>
              <a:rPr lang="en-US" sz="1400" b="0" i="0" u="none" strike="noStrike" cap="none" dirty="0">
                <a:solidFill>
                  <a:schemeClr val="dk1"/>
                </a:solidFill>
                <a:latin typeface="Cambria"/>
                <a:ea typeface="Cambria"/>
                <a:cs typeface="Cambria"/>
                <a:sym typeface="Cambria"/>
              </a:rPr>
              <a:t>developed by </a:t>
            </a:r>
            <a:r>
              <a:rPr lang="en-US" sz="1400" b="0" i="0" u="none" strike="noStrike" cap="none" dirty="0" err="1">
                <a:solidFill>
                  <a:schemeClr val="dk1"/>
                </a:solidFill>
                <a:latin typeface="Cambria"/>
                <a:ea typeface="Cambria"/>
                <a:cs typeface="Cambria"/>
                <a:sym typeface="Cambria"/>
              </a:rPr>
              <a:t>VotingWork</a:t>
            </a:r>
            <a:r>
              <a:rPr lang="en-US" sz="1400" b="0" i="0" u="none" strike="noStrike" cap="none" dirty="0">
                <a:solidFill>
                  <a:schemeClr val="dk1"/>
                </a:solidFill>
                <a:latin typeface="Cambria"/>
                <a:ea typeface="Cambria"/>
                <a:cs typeface="Cambria"/>
                <a:sym typeface="Cambria"/>
              </a:rPr>
              <a:t>, which uses open-source coding. </a:t>
            </a:r>
            <a:endParaRPr sz="1400" b="0" i="0" u="none" strike="noStrike" cap="none" dirty="0">
              <a:solidFill>
                <a:srgbClr val="000000"/>
              </a:solidFill>
              <a:latin typeface="Cambria"/>
              <a:ea typeface="Cambria"/>
              <a:cs typeface="Cambria"/>
              <a:sym typeface="Cambria"/>
            </a:endParaRPr>
          </a:p>
        </p:txBody>
      </p:sp>
      <p:pic>
        <p:nvPicPr>
          <p:cNvPr id="295" name="Google Shape;295;p13"/>
          <p:cNvPicPr preferRelativeResize="0"/>
          <p:nvPr/>
        </p:nvPicPr>
        <p:blipFill rotWithShape="1">
          <a:blip r:embed="rId5">
            <a:alphaModFix/>
          </a:blip>
          <a:srcRect l="39326" r="16421"/>
          <a:stretch/>
        </p:blipFill>
        <p:spPr>
          <a:xfrm>
            <a:off x="4694475" y="4880115"/>
            <a:ext cx="2447700" cy="3691800"/>
          </a:xfrm>
          <a:prstGeom prst="roundRect">
            <a:avLst>
              <a:gd name="adj" fmla="val 0"/>
            </a:avLst>
          </a:prstGeom>
          <a:noFill/>
          <a:ln>
            <a:noFill/>
          </a:ln>
        </p:spPr>
      </p:pic>
      <p:sp>
        <p:nvSpPr>
          <p:cNvPr id="296" name="Google Shape;296;p13"/>
          <p:cNvSpPr txBox="1"/>
          <p:nvPr/>
        </p:nvSpPr>
        <p:spPr>
          <a:xfrm>
            <a:off x="457200" y="457200"/>
            <a:ext cx="6798900" cy="123107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dirty="0">
                <a:solidFill>
                  <a:srgbClr val="445E8A"/>
                </a:solidFill>
                <a:latin typeface="Tw Cen MT" panose="020B0602020104020603" pitchFamily="34" charset="0"/>
                <a:ea typeface="Twentieth Century"/>
                <a:cs typeface="Twentieth Century"/>
                <a:sym typeface="Twentieth Century"/>
              </a:rPr>
              <a:t>HOW A RISK-LIMITING AUDIT WORKS</a:t>
            </a:r>
            <a:endParaRPr sz="1400" b="0" i="0" u="none" strike="noStrike" cap="none" dirty="0">
              <a:solidFill>
                <a:srgbClr val="000000"/>
              </a:solidFill>
              <a:latin typeface="Tw Cen MT" panose="020B0602020104020603" pitchFamily="34" charset="0"/>
              <a:ea typeface="Twentieth Century"/>
              <a:cs typeface="Twentieth Century"/>
              <a:sym typeface="Twentieth Century"/>
            </a:endParaRPr>
          </a:p>
        </p:txBody>
      </p:sp>
      <p:sp>
        <p:nvSpPr>
          <p:cNvPr id="297" name="Google Shape;297;p13"/>
          <p:cNvSpPr txBox="1"/>
          <p:nvPr/>
        </p:nvSpPr>
        <p:spPr>
          <a:xfrm>
            <a:off x="-10139"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E24E39"/>
                </a:solidFill>
                <a:latin typeface="Cambria"/>
                <a:ea typeface="Cambria"/>
                <a:cs typeface="Cambria"/>
                <a:sym typeface="Cambria"/>
              </a:rPr>
              <a:t>8</a:t>
            </a:r>
            <a:endParaRPr sz="1800" b="1" i="0" u="none" strike="noStrike" cap="none">
              <a:solidFill>
                <a:srgbClr val="E24E39"/>
              </a:solidFill>
              <a:latin typeface="Cambria"/>
              <a:ea typeface="Cambria"/>
              <a:cs typeface="Cambria"/>
              <a:sym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4"/>
          <p:cNvSpPr txBox="1">
            <a:spLocks noGrp="1"/>
          </p:cNvSpPr>
          <p:nvPr>
            <p:ph type="body" idx="1"/>
          </p:nvPr>
        </p:nvSpPr>
        <p:spPr>
          <a:xfrm>
            <a:off x="457200" y="1085900"/>
            <a:ext cx="6566400" cy="8098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100" b="1" i="1" dirty="0">
                <a:solidFill>
                  <a:srgbClr val="E24E39"/>
                </a:solidFill>
                <a:latin typeface="Cambria"/>
                <a:ea typeface="Cambria"/>
                <a:cs typeface="Cambria"/>
                <a:sym typeface="Cambria"/>
              </a:rPr>
              <a:t>Ballot Manifest</a:t>
            </a:r>
            <a:endParaRPr sz="2100" b="1" i="1" dirty="0">
              <a:solidFill>
                <a:srgbClr val="E24E39"/>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r>
              <a:rPr lang="en-US" sz="1400" dirty="0">
                <a:solidFill>
                  <a:schemeClr val="dk1"/>
                </a:solidFill>
                <a:latin typeface="Cambria"/>
                <a:ea typeface="Cambria"/>
                <a:cs typeface="Cambria"/>
                <a:sym typeface="Cambria"/>
              </a:rPr>
              <a:t>A log that documents how many ballot cards the voting system scanned and where they are located. This is usually in the form of a spreadsheet with columns for the container information (like “Box 1”), the name or identifier for each batch of ballots and the number of ballots in each batch.</a:t>
            </a:r>
            <a:endParaRPr sz="1400" dirty="0">
              <a:solidFill>
                <a:schemeClr val="dk1"/>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sz="1400" b="1" dirty="0">
              <a:solidFill>
                <a:srgbClr val="3F91B6"/>
              </a:solidFill>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US" sz="2100" b="1" i="1" dirty="0">
                <a:solidFill>
                  <a:srgbClr val="E24E39"/>
                </a:solidFill>
                <a:latin typeface="Cambria"/>
                <a:ea typeface="Cambria"/>
                <a:cs typeface="Cambria"/>
                <a:sym typeface="Cambria"/>
              </a:rPr>
              <a:t>Cast Vote Record (CVR)</a:t>
            </a:r>
            <a:endParaRPr sz="2100" b="1" i="1" dirty="0">
              <a:solidFill>
                <a:srgbClr val="E24E39"/>
              </a:solidFill>
              <a:latin typeface="Cambria"/>
              <a:ea typeface="Cambria"/>
              <a:cs typeface="Cambria"/>
              <a:sym typeface="Cambria"/>
            </a:endParaRPr>
          </a:p>
          <a:p>
            <a:pPr marL="0" lvl="0" indent="0" algn="l" rtl="0">
              <a:lnSpc>
                <a:spcPct val="115000"/>
              </a:lnSpc>
              <a:spcBef>
                <a:spcPts val="0"/>
              </a:spcBef>
              <a:spcAft>
                <a:spcPts val="0"/>
              </a:spcAft>
              <a:buSzPts val="1800"/>
              <a:buNone/>
            </a:pPr>
            <a:r>
              <a:rPr lang="en-US" sz="1400" dirty="0">
                <a:solidFill>
                  <a:schemeClr val="dk1"/>
                </a:solidFill>
                <a:latin typeface="Cambria"/>
                <a:ea typeface="Cambria"/>
                <a:cs typeface="Cambria"/>
                <a:sym typeface="Cambria"/>
              </a:rPr>
              <a:t>A digital record of how each ballot was counted by the voting machine. It shows the choices made by each voter on each ballot. A typical CVR is exported as a spreadsheet, where each row represents one ballot and the columns show the choices such as candidate names.</a:t>
            </a:r>
            <a:endParaRPr sz="1400" dirty="0">
              <a:solidFill>
                <a:srgbClr val="3F91B6"/>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sz="1400" dirty="0">
              <a:solidFill>
                <a:srgbClr val="3F91B6"/>
              </a:solidFill>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US" sz="2100" b="1" i="1" dirty="0">
                <a:solidFill>
                  <a:srgbClr val="E24E39"/>
                </a:solidFill>
                <a:latin typeface="Cambria"/>
                <a:ea typeface="Cambria"/>
                <a:cs typeface="Cambria"/>
                <a:sym typeface="Cambria"/>
              </a:rPr>
              <a:t>Discrepancy</a:t>
            </a:r>
            <a:endParaRPr sz="2100" b="1" i="1" dirty="0">
              <a:solidFill>
                <a:srgbClr val="E24E39"/>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r>
              <a:rPr lang="en-US" sz="1400" dirty="0">
                <a:solidFill>
                  <a:schemeClr val="dk1"/>
                </a:solidFill>
                <a:latin typeface="Cambria"/>
                <a:ea typeface="Cambria"/>
                <a:cs typeface="Cambria"/>
                <a:sym typeface="Cambria"/>
              </a:rPr>
              <a:t>A difference between what the voting machines reported for a ballot and what the audit team found when they checked it. This can include data entry mistakes made by the audit team. The risk limit sets the threshold for an acceptable number of these differences that won’t affect confidence in the election results. If there are too many discrepancies, the risk limit is not met, and the audit will continue with more ballots being checked.</a:t>
            </a:r>
            <a:endParaRPr sz="1400" dirty="0">
              <a:solidFill>
                <a:schemeClr val="dk1"/>
              </a:solidFill>
              <a:latin typeface="Cambria"/>
              <a:ea typeface="Cambria"/>
              <a:cs typeface="Cambria"/>
              <a:sym typeface="Cambria"/>
            </a:endParaRPr>
          </a:p>
          <a:p>
            <a:pPr marL="0" lvl="0" indent="0" algn="l" rtl="0">
              <a:lnSpc>
                <a:spcPct val="115000"/>
              </a:lnSpc>
              <a:spcBef>
                <a:spcPts val="0"/>
              </a:spcBef>
              <a:spcAft>
                <a:spcPts val="0"/>
              </a:spcAft>
              <a:buSzPts val="1800"/>
              <a:buNone/>
            </a:pPr>
            <a:endParaRPr sz="1400" b="1" dirty="0">
              <a:solidFill>
                <a:srgbClr val="3F91B6"/>
              </a:solidFill>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US" sz="2100" b="1" i="1" dirty="0">
                <a:solidFill>
                  <a:srgbClr val="E24E39"/>
                </a:solidFill>
                <a:latin typeface="Cambria"/>
                <a:ea typeface="Cambria"/>
                <a:cs typeface="Cambria"/>
                <a:sym typeface="Cambria"/>
              </a:rPr>
              <a:t>Risk Limit</a:t>
            </a:r>
            <a:endParaRPr sz="2100" b="1" i="1" dirty="0">
              <a:solidFill>
                <a:srgbClr val="E24E39"/>
              </a:solidFill>
              <a:latin typeface="Cambria"/>
              <a:ea typeface="Cambria"/>
              <a:cs typeface="Cambria"/>
              <a:sym typeface="Cambria"/>
            </a:endParaRPr>
          </a:p>
          <a:p>
            <a:pPr marL="0" lvl="0" indent="0" algn="l" rtl="0">
              <a:lnSpc>
                <a:spcPct val="115000"/>
              </a:lnSpc>
              <a:spcBef>
                <a:spcPts val="0"/>
              </a:spcBef>
              <a:spcAft>
                <a:spcPts val="0"/>
              </a:spcAft>
              <a:buSzPts val="1800"/>
              <a:buNone/>
            </a:pPr>
            <a:r>
              <a:rPr lang="en-US" sz="1400" dirty="0">
                <a:solidFill>
                  <a:schemeClr val="dk1"/>
                </a:solidFill>
                <a:latin typeface="Cambria"/>
                <a:ea typeface="Cambria"/>
                <a:cs typeface="Cambria"/>
                <a:sym typeface="Cambria"/>
              </a:rPr>
              <a:t>The highest chance that the audit might miss an incorrect outcome if there is one. For example, a 5% risk limit means that in at least 95% of cases, the RLA will catch any problems if the original results were wrong.</a:t>
            </a:r>
            <a:endParaRPr sz="1400" dirty="0">
              <a:solidFill>
                <a:schemeClr val="dk1"/>
              </a:solidFill>
              <a:latin typeface="Cambria"/>
              <a:ea typeface="Cambria"/>
              <a:cs typeface="Cambria"/>
              <a:sym typeface="Cambria"/>
            </a:endParaRPr>
          </a:p>
          <a:p>
            <a:pPr marL="0" lvl="0" indent="0" algn="l" rtl="0">
              <a:lnSpc>
                <a:spcPct val="115000"/>
              </a:lnSpc>
              <a:spcBef>
                <a:spcPts val="0"/>
              </a:spcBef>
              <a:spcAft>
                <a:spcPts val="0"/>
              </a:spcAft>
              <a:buSzPts val="1800"/>
              <a:buNone/>
            </a:pPr>
            <a:endParaRPr sz="1400" b="1" dirty="0">
              <a:solidFill>
                <a:srgbClr val="3F91B6"/>
              </a:solidFill>
              <a:latin typeface="Cambria"/>
              <a:ea typeface="Cambria"/>
              <a:cs typeface="Cambria"/>
              <a:sym typeface="Cambria"/>
            </a:endParaRPr>
          </a:p>
          <a:p>
            <a:pPr marL="0" lvl="0" indent="0" algn="l" rtl="0">
              <a:lnSpc>
                <a:spcPct val="100000"/>
              </a:lnSpc>
              <a:spcBef>
                <a:spcPts val="0"/>
              </a:spcBef>
              <a:spcAft>
                <a:spcPts val="0"/>
              </a:spcAft>
              <a:buSzPts val="1800"/>
              <a:buNone/>
            </a:pPr>
            <a:r>
              <a:rPr lang="en-US" sz="2100" b="1" i="1" dirty="0">
                <a:solidFill>
                  <a:srgbClr val="E24E39"/>
                </a:solidFill>
                <a:latin typeface="Cambria"/>
                <a:ea typeface="Cambria"/>
                <a:cs typeface="Cambria"/>
                <a:sym typeface="Cambria"/>
              </a:rPr>
              <a:t>Risk-Limiting Audit (RLA)</a:t>
            </a:r>
            <a:endParaRPr sz="2100" b="1" i="1" dirty="0">
              <a:solidFill>
                <a:srgbClr val="E24E39"/>
              </a:solidFill>
              <a:latin typeface="Cambria"/>
              <a:ea typeface="Cambria"/>
              <a:cs typeface="Cambria"/>
              <a:sym typeface="Cambria"/>
            </a:endParaRPr>
          </a:p>
          <a:p>
            <a:pPr marL="0" lvl="0" indent="0" algn="l" rtl="0">
              <a:lnSpc>
                <a:spcPct val="115000"/>
              </a:lnSpc>
              <a:spcBef>
                <a:spcPts val="0"/>
              </a:spcBef>
              <a:spcAft>
                <a:spcPts val="0"/>
              </a:spcAft>
              <a:buSzPts val="1800"/>
              <a:buNone/>
            </a:pPr>
            <a:r>
              <a:rPr lang="en-US" sz="1400" dirty="0">
                <a:solidFill>
                  <a:schemeClr val="dk1"/>
                </a:solidFill>
                <a:latin typeface="Cambria"/>
                <a:ea typeface="Cambria"/>
                <a:cs typeface="Cambria"/>
                <a:sym typeface="Cambria"/>
              </a:rPr>
              <a:t>A post-election audit where a random sample of voted ballots is manually reviewed to verify that the reported election results are correct. As the name suggests, an RLA reduces the risk of confirming the wrong winner.</a:t>
            </a:r>
            <a:endParaRPr sz="1400" dirty="0">
              <a:solidFill>
                <a:schemeClr val="dk1"/>
              </a:solidFill>
              <a:latin typeface="Cambria"/>
              <a:ea typeface="Cambria"/>
              <a:cs typeface="Cambria"/>
              <a:sym typeface="Cambria"/>
            </a:endParaRPr>
          </a:p>
          <a:p>
            <a:pPr marL="0" lvl="0" indent="0" algn="l" rtl="0">
              <a:lnSpc>
                <a:spcPct val="115000"/>
              </a:lnSpc>
              <a:spcBef>
                <a:spcPts val="0"/>
              </a:spcBef>
              <a:spcAft>
                <a:spcPts val="0"/>
              </a:spcAft>
              <a:buSzPts val="1800"/>
              <a:buNone/>
            </a:pPr>
            <a:br>
              <a:rPr lang="en-US" sz="1400" b="1" dirty="0">
                <a:solidFill>
                  <a:srgbClr val="3F91B6"/>
                </a:solidFill>
                <a:latin typeface="Cambria"/>
                <a:ea typeface="Cambria"/>
                <a:cs typeface="Cambria"/>
                <a:sym typeface="Cambria"/>
              </a:rPr>
            </a:br>
            <a:endParaRPr sz="1400" dirty="0">
              <a:solidFill>
                <a:schemeClr val="dk1"/>
              </a:solidFill>
              <a:latin typeface="Cambria"/>
              <a:ea typeface="Cambria"/>
              <a:cs typeface="Cambria"/>
              <a:sym typeface="Cambria"/>
            </a:endParaRPr>
          </a:p>
        </p:txBody>
      </p:sp>
      <p:sp>
        <p:nvSpPr>
          <p:cNvPr id="303" name="Google Shape;303;p14"/>
          <p:cNvSpPr txBox="1"/>
          <p:nvPr/>
        </p:nvSpPr>
        <p:spPr>
          <a:xfrm>
            <a:off x="457200" y="457200"/>
            <a:ext cx="6798900" cy="7078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dirty="0">
                <a:solidFill>
                  <a:srgbClr val="445E8A"/>
                </a:solidFill>
                <a:latin typeface="Tw Cen MT" panose="020B0602020104020603" pitchFamily="34" charset="0"/>
                <a:ea typeface="Twentieth Century"/>
                <a:cs typeface="Twentieth Century"/>
                <a:sym typeface="Twentieth Century"/>
              </a:rPr>
              <a:t>GLOSSARY</a:t>
            </a:r>
            <a:endParaRPr sz="1400" b="0" i="0" u="none" strike="noStrike" cap="none" dirty="0">
              <a:solidFill>
                <a:srgbClr val="000000"/>
              </a:solidFill>
              <a:latin typeface="Tw Cen MT" panose="020B0602020104020603" pitchFamily="34" charset="0"/>
              <a:ea typeface="Twentieth Century"/>
              <a:cs typeface="Twentieth Century"/>
              <a:sym typeface="Twentieth Century"/>
            </a:endParaRPr>
          </a:p>
        </p:txBody>
      </p:sp>
      <p:sp>
        <p:nvSpPr>
          <p:cNvPr id="304" name="Google Shape;304;p14"/>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E24E39"/>
                </a:solidFill>
                <a:latin typeface="Cambria"/>
                <a:ea typeface="Cambria"/>
                <a:cs typeface="Cambria"/>
                <a:sym typeface="Cambria"/>
              </a:rPr>
              <a:t>9</a:t>
            </a:r>
            <a:endParaRPr sz="1800" b="1" i="0" u="none" strike="noStrike" cap="none">
              <a:solidFill>
                <a:srgbClr val="E24E39"/>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2"/>
        <p:cNvGrpSpPr/>
        <p:nvPr/>
      </p:nvGrpSpPr>
      <p:grpSpPr>
        <a:xfrm>
          <a:off x="0" y="0"/>
          <a:ext cx="0" cy="0"/>
          <a:chOff x="0" y="0"/>
          <a:chExt cx="0" cy="0"/>
        </a:xfrm>
      </p:grpSpPr>
      <p:sp>
        <p:nvSpPr>
          <p:cNvPr id="63" name="Google Shape;63;p2"/>
          <p:cNvSpPr/>
          <p:nvPr/>
        </p:nvSpPr>
        <p:spPr>
          <a:xfrm>
            <a:off x="6061826" y="6780370"/>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 name="Google Shape;64;p2"/>
          <p:cNvSpPr/>
          <p:nvPr/>
        </p:nvSpPr>
        <p:spPr>
          <a:xfrm>
            <a:off x="6031860" y="5570515"/>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 name="Google Shape;65;p2"/>
          <p:cNvSpPr/>
          <p:nvPr/>
        </p:nvSpPr>
        <p:spPr>
          <a:xfrm>
            <a:off x="6126427" y="4366714"/>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 name="Google Shape;66;p2"/>
          <p:cNvSpPr/>
          <p:nvPr/>
        </p:nvSpPr>
        <p:spPr>
          <a:xfrm>
            <a:off x="6148776" y="3143494"/>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7" name="Google Shape;67;p2"/>
          <p:cNvSpPr/>
          <p:nvPr/>
        </p:nvSpPr>
        <p:spPr>
          <a:xfrm>
            <a:off x="6126428" y="1936505"/>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 name="Google Shape;68;p2"/>
          <p:cNvSpPr/>
          <p:nvPr/>
        </p:nvSpPr>
        <p:spPr>
          <a:xfrm>
            <a:off x="4714701" y="8042212"/>
            <a:ext cx="914073" cy="61899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 name="Google Shape;69;p2"/>
          <p:cNvSpPr/>
          <p:nvPr/>
        </p:nvSpPr>
        <p:spPr>
          <a:xfrm>
            <a:off x="4788109" y="6576927"/>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 name="Google Shape;70;p2"/>
          <p:cNvSpPr/>
          <p:nvPr/>
        </p:nvSpPr>
        <p:spPr>
          <a:xfrm>
            <a:off x="4803981" y="5425909"/>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 name="Google Shape;71;p2"/>
          <p:cNvSpPr/>
          <p:nvPr/>
        </p:nvSpPr>
        <p:spPr>
          <a:xfrm>
            <a:off x="4785592" y="4404044"/>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2" name="Google Shape;72;p2"/>
          <p:cNvSpPr/>
          <p:nvPr/>
        </p:nvSpPr>
        <p:spPr>
          <a:xfrm>
            <a:off x="4785592" y="3012635"/>
            <a:ext cx="750751" cy="86183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3" name="Google Shape;73;p2"/>
          <p:cNvSpPr/>
          <p:nvPr/>
        </p:nvSpPr>
        <p:spPr>
          <a:xfrm>
            <a:off x="4749347" y="1935133"/>
            <a:ext cx="86002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 name="Google Shape;74;p2"/>
          <p:cNvSpPr/>
          <p:nvPr/>
        </p:nvSpPr>
        <p:spPr>
          <a:xfrm>
            <a:off x="3530711" y="8032563"/>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5" name="Google Shape;75;p2"/>
          <p:cNvSpPr/>
          <p:nvPr/>
        </p:nvSpPr>
        <p:spPr>
          <a:xfrm>
            <a:off x="3443252" y="6613692"/>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6" name="Google Shape;76;p2"/>
          <p:cNvSpPr/>
          <p:nvPr/>
        </p:nvSpPr>
        <p:spPr>
          <a:xfrm>
            <a:off x="3478444" y="5448298"/>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 name="Google Shape;77;p2"/>
          <p:cNvSpPr/>
          <p:nvPr/>
        </p:nvSpPr>
        <p:spPr>
          <a:xfrm>
            <a:off x="3494293" y="4421253"/>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8" name="Google Shape;78;p2"/>
          <p:cNvSpPr/>
          <p:nvPr/>
        </p:nvSpPr>
        <p:spPr>
          <a:xfrm>
            <a:off x="3495638" y="4432306"/>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9" name="Google Shape;79;p2"/>
          <p:cNvSpPr/>
          <p:nvPr/>
        </p:nvSpPr>
        <p:spPr>
          <a:xfrm>
            <a:off x="3435667" y="3025345"/>
            <a:ext cx="861504"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0" name="Google Shape;80;p2"/>
          <p:cNvSpPr/>
          <p:nvPr/>
        </p:nvSpPr>
        <p:spPr>
          <a:xfrm>
            <a:off x="3459475" y="1961419"/>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1" name="Google Shape;81;p2"/>
          <p:cNvSpPr/>
          <p:nvPr/>
        </p:nvSpPr>
        <p:spPr>
          <a:xfrm>
            <a:off x="2162604" y="7952431"/>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2" name="Google Shape;82;p2"/>
          <p:cNvSpPr/>
          <p:nvPr/>
        </p:nvSpPr>
        <p:spPr>
          <a:xfrm>
            <a:off x="2168262" y="6757669"/>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3" name="Google Shape;83;p2"/>
          <p:cNvSpPr/>
          <p:nvPr/>
        </p:nvSpPr>
        <p:spPr>
          <a:xfrm>
            <a:off x="2127803" y="5572153"/>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 name="Google Shape;84;p2"/>
          <p:cNvSpPr/>
          <p:nvPr/>
        </p:nvSpPr>
        <p:spPr>
          <a:xfrm>
            <a:off x="2196233" y="4348615"/>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 name="Google Shape;85;p2"/>
          <p:cNvSpPr/>
          <p:nvPr/>
        </p:nvSpPr>
        <p:spPr>
          <a:xfrm>
            <a:off x="2127803" y="3151182"/>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6" name="Google Shape;86;p2"/>
          <p:cNvSpPr txBox="1">
            <a:spLocks noGrp="1"/>
          </p:cNvSpPr>
          <p:nvPr>
            <p:ph type="title"/>
          </p:nvPr>
        </p:nvSpPr>
        <p:spPr>
          <a:xfrm>
            <a:off x="228600" y="626496"/>
            <a:ext cx="7311452" cy="45922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400" b="1">
                <a:solidFill>
                  <a:srgbClr val="19392C"/>
                </a:solidFill>
                <a:latin typeface="Arial"/>
                <a:ea typeface="Arial"/>
                <a:cs typeface="Arial"/>
                <a:sym typeface="Arial"/>
              </a:rPr>
              <a:t>Customizable Icon Library</a:t>
            </a:r>
            <a:endParaRPr/>
          </a:p>
        </p:txBody>
      </p:sp>
      <p:sp>
        <p:nvSpPr>
          <p:cNvPr id="87" name="Google Shape;87;p2"/>
          <p:cNvSpPr txBox="1"/>
          <p:nvPr/>
        </p:nvSpPr>
        <p:spPr>
          <a:xfrm>
            <a:off x="224852" y="257163"/>
            <a:ext cx="7315200" cy="369332"/>
          </a:xfrm>
          <a:prstGeom prst="rect">
            <a:avLst/>
          </a:prstGeom>
          <a:solidFill>
            <a:srgbClr val="26613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Delete This Page Before Distribution</a:t>
            </a:r>
            <a:endParaRPr sz="1400" b="0" i="0" u="none" strike="noStrike" cap="none">
              <a:solidFill>
                <a:schemeClr val="lt1"/>
              </a:solidFill>
              <a:latin typeface="Arial"/>
              <a:ea typeface="Arial"/>
              <a:cs typeface="Arial"/>
              <a:sym typeface="Arial"/>
            </a:endParaRPr>
          </a:p>
        </p:txBody>
      </p:sp>
      <p:pic>
        <p:nvPicPr>
          <p:cNvPr id="88" name="Google Shape;88;p2" descr="A green and black logo&#10;&#10;Description automatically generated"/>
          <p:cNvPicPr preferRelativeResize="0"/>
          <p:nvPr/>
        </p:nvPicPr>
        <p:blipFill rotWithShape="1">
          <a:blip r:embed="rId3">
            <a:alphaModFix/>
          </a:blip>
          <a:srcRect/>
          <a:stretch/>
        </p:blipFill>
        <p:spPr>
          <a:xfrm>
            <a:off x="3169022" y="9055448"/>
            <a:ext cx="1426859" cy="830732"/>
          </a:xfrm>
          <a:prstGeom prst="rect">
            <a:avLst/>
          </a:prstGeom>
          <a:noFill/>
          <a:ln>
            <a:noFill/>
          </a:ln>
        </p:spPr>
      </p:pic>
      <p:sp>
        <p:nvSpPr>
          <p:cNvPr id="89" name="Google Shape;89;p2"/>
          <p:cNvSpPr/>
          <p:nvPr/>
        </p:nvSpPr>
        <p:spPr>
          <a:xfrm>
            <a:off x="781097" y="1912012"/>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0" name="Google Shape;90;p2"/>
          <p:cNvPicPr preferRelativeResize="0"/>
          <p:nvPr/>
        </p:nvPicPr>
        <p:blipFill rotWithShape="1">
          <a:blip r:embed="rId4">
            <a:alphaModFix/>
          </a:blip>
          <a:srcRect/>
          <a:stretch/>
        </p:blipFill>
        <p:spPr>
          <a:xfrm>
            <a:off x="692431" y="1870336"/>
            <a:ext cx="920977" cy="920977"/>
          </a:xfrm>
          <a:prstGeom prst="rect">
            <a:avLst/>
          </a:prstGeom>
          <a:noFill/>
          <a:ln>
            <a:noFill/>
          </a:ln>
        </p:spPr>
      </p:pic>
      <p:sp>
        <p:nvSpPr>
          <p:cNvPr id="91" name="Google Shape;91;p2"/>
          <p:cNvSpPr/>
          <p:nvPr/>
        </p:nvSpPr>
        <p:spPr>
          <a:xfrm>
            <a:off x="804950" y="3121783"/>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2" name="Google Shape;92;p2"/>
          <p:cNvPicPr preferRelativeResize="0"/>
          <p:nvPr/>
        </p:nvPicPr>
        <p:blipFill rotWithShape="1">
          <a:blip r:embed="rId5">
            <a:alphaModFix/>
          </a:blip>
          <a:srcRect/>
          <a:stretch/>
        </p:blipFill>
        <p:spPr>
          <a:xfrm>
            <a:off x="733075" y="3076930"/>
            <a:ext cx="920977" cy="920977"/>
          </a:xfrm>
          <a:prstGeom prst="rect">
            <a:avLst/>
          </a:prstGeom>
          <a:noFill/>
          <a:ln>
            <a:noFill/>
          </a:ln>
        </p:spPr>
      </p:pic>
      <p:sp>
        <p:nvSpPr>
          <p:cNvPr id="93" name="Google Shape;93;p2"/>
          <p:cNvSpPr/>
          <p:nvPr/>
        </p:nvSpPr>
        <p:spPr>
          <a:xfrm>
            <a:off x="788592" y="4323031"/>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4" name="Google Shape;94;p2"/>
          <p:cNvPicPr preferRelativeResize="0"/>
          <p:nvPr/>
        </p:nvPicPr>
        <p:blipFill rotWithShape="1">
          <a:blip r:embed="rId6">
            <a:alphaModFix/>
          </a:blip>
          <a:srcRect/>
          <a:stretch/>
        </p:blipFill>
        <p:spPr>
          <a:xfrm>
            <a:off x="733075" y="4283524"/>
            <a:ext cx="920977" cy="920977"/>
          </a:xfrm>
          <a:prstGeom prst="rect">
            <a:avLst/>
          </a:prstGeom>
          <a:noFill/>
          <a:ln>
            <a:noFill/>
          </a:ln>
        </p:spPr>
      </p:pic>
      <p:sp>
        <p:nvSpPr>
          <p:cNvPr id="95" name="Google Shape;95;p2"/>
          <p:cNvSpPr/>
          <p:nvPr/>
        </p:nvSpPr>
        <p:spPr>
          <a:xfrm>
            <a:off x="768185" y="5557443"/>
            <a:ext cx="859230" cy="85923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6" name="Google Shape;96;p2"/>
          <p:cNvPicPr preferRelativeResize="0"/>
          <p:nvPr/>
        </p:nvPicPr>
        <p:blipFill rotWithShape="1">
          <a:blip r:embed="rId7">
            <a:alphaModFix/>
          </a:blip>
          <a:srcRect/>
          <a:stretch/>
        </p:blipFill>
        <p:spPr>
          <a:xfrm>
            <a:off x="710110" y="5490118"/>
            <a:ext cx="966907" cy="966907"/>
          </a:xfrm>
          <a:prstGeom prst="rect">
            <a:avLst/>
          </a:prstGeom>
          <a:noFill/>
          <a:ln>
            <a:noFill/>
          </a:ln>
        </p:spPr>
      </p:pic>
      <p:sp>
        <p:nvSpPr>
          <p:cNvPr id="97" name="Google Shape;97;p2"/>
          <p:cNvSpPr/>
          <p:nvPr/>
        </p:nvSpPr>
        <p:spPr>
          <a:xfrm>
            <a:off x="781790" y="6801938"/>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8" name="Google Shape;98;p2"/>
          <p:cNvPicPr preferRelativeResize="0"/>
          <p:nvPr/>
        </p:nvPicPr>
        <p:blipFill rotWithShape="1">
          <a:blip r:embed="rId8">
            <a:alphaModFix/>
          </a:blip>
          <a:srcRect/>
          <a:stretch/>
        </p:blipFill>
        <p:spPr>
          <a:xfrm>
            <a:off x="733075" y="6742642"/>
            <a:ext cx="920977" cy="920977"/>
          </a:xfrm>
          <a:prstGeom prst="rect">
            <a:avLst/>
          </a:prstGeom>
          <a:noFill/>
          <a:ln>
            <a:noFill/>
          </a:ln>
        </p:spPr>
      </p:pic>
      <p:sp>
        <p:nvSpPr>
          <p:cNvPr id="99" name="Google Shape;99;p2"/>
          <p:cNvSpPr/>
          <p:nvPr/>
        </p:nvSpPr>
        <p:spPr>
          <a:xfrm>
            <a:off x="781111" y="7949238"/>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0" name="Google Shape;100;p2"/>
          <p:cNvPicPr preferRelativeResize="0"/>
          <p:nvPr/>
        </p:nvPicPr>
        <p:blipFill rotWithShape="1">
          <a:blip r:embed="rId9">
            <a:alphaModFix/>
          </a:blip>
          <a:srcRect/>
          <a:stretch/>
        </p:blipFill>
        <p:spPr>
          <a:xfrm>
            <a:off x="733075" y="7935661"/>
            <a:ext cx="920977" cy="920977"/>
          </a:xfrm>
          <a:prstGeom prst="rect">
            <a:avLst/>
          </a:prstGeom>
          <a:noFill/>
          <a:ln>
            <a:noFill/>
          </a:ln>
        </p:spPr>
      </p:pic>
      <p:sp>
        <p:nvSpPr>
          <p:cNvPr id="101" name="Google Shape;101;p2"/>
          <p:cNvSpPr/>
          <p:nvPr/>
        </p:nvSpPr>
        <p:spPr>
          <a:xfrm>
            <a:off x="6086724" y="7990226"/>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2" name="Google Shape;102;p2"/>
          <p:cNvPicPr preferRelativeResize="0"/>
          <p:nvPr/>
        </p:nvPicPr>
        <p:blipFill rotWithShape="1">
          <a:blip r:embed="rId10">
            <a:alphaModFix/>
          </a:blip>
          <a:srcRect/>
          <a:stretch/>
        </p:blipFill>
        <p:spPr>
          <a:xfrm>
            <a:off x="6023627" y="7935661"/>
            <a:ext cx="920977" cy="920977"/>
          </a:xfrm>
          <a:prstGeom prst="rect">
            <a:avLst/>
          </a:prstGeom>
          <a:noFill/>
          <a:ln>
            <a:noFill/>
          </a:ln>
        </p:spPr>
      </p:pic>
      <p:sp>
        <p:nvSpPr>
          <p:cNvPr id="103" name="Google Shape;103;p2"/>
          <p:cNvSpPr/>
          <p:nvPr/>
        </p:nvSpPr>
        <p:spPr>
          <a:xfrm>
            <a:off x="2115034" y="1926918"/>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4" name="Google Shape;104;p2"/>
          <p:cNvPicPr preferRelativeResize="0"/>
          <p:nvPr/>
        </p:nvPicPr>
        <p:blipFill rotWithShape="1">
          <a:blip r:embed="rId11">
            <a:alphaModFix/>
          </a:blip>
          <a:srcRect/>
          <a:stretch/>
        </p:blipFill>
        <p:spPr>
          <a:xfrm>
            <a:off x="2055816" y="1870336"/>
            <a:ext cx="920977" cy="920977"/>
          </a:xfrm>
          <a:prstGeom prst="rect">
            <a:avLst/>
          </a:prstGeom>
          <a:noFill/>
          <a:ln>
            <a:noFill/>
          </a:ln>
        </p:spPr>
      </p:pic>
      <p:pic>
        <p:nvPicPr>
          <p:cNvPr id="105" name="Google Shape;105;p2" descr="A black and white image of a diagram&#10;&#10;Description automatically generated"/>
          <p:cNvPicPr preferRelativeResize="0"/>
          <p:nvPr/>
        </p:nvPicPr>
        <p:blipFill rotWithShape="1">
          <a:blip r:embed="rId12">
            <a:alphaModFix/>
          </a:blip>
          <a:srcRect/>
          <a:stretch/>
        </p:blipFill>
        <p:spPr>
          <a:xfrm>
            <a:off x="6017771" y="4289962"/>
            <a:ext cx="932688" cy="932688"/>
          </a:xfrm>
          <a:prstGeom prst="rect">
            <a:avLst/>
          </a:prstGeom>
          <a:noFill/>
          <a:ln>
            <a:noFill/>
          </a:ln>
        </p:spPr>
      </p:pic>
      <p:pic>
        <p:nvPicPr>
          <p:cNvPr id="106" name="Google Shape;106;p2" descr="A black and white icon of a mail&#10;&#10;Description automatically generated"/>
          <p:cNvPicPr preferRelativeResize="0"/>
          <p:nvPr/>
        </p:nvPicPr>
        <p:blipFill rotWithShape="1">
          <a:blip r:embed="rId13">
            <a:alphaModFix/>
          </a:blip>
          <a:srcRect/>
          <a:stretch/>
        </p:blipFill>
        <p:spPr>
          <a:xfrm>
            <a:off x="6017771" y="1864480"/>
            <a:ext cx="932688" cy="932688"/>
          </a:xfrm>
          <a:prstGeom prst="rect">
            <a:avLst/>
          </a:prstGeom>
          <a:noFill/>
          <a:ln>
            <a:noFill/>
          </a:ln>
        </p:spPr>
      </p:pic>
      <p:pic>
        <p:nvPicPr>
          <p:cNvPr id="107" name="Google Shape;107;p2" descr="A black and white line drawing of a book and a monitor&#10;&#10;Description automatically generated"/>
          <p:cNvPicPr preferRelativeResize="0"/>
          <p:nvPr/>
        </p:nvPicPr>
        <p:blipFill rotWithShape="1">
          <a:blip r:embed="rId14">
            <a:alphaModFix/>
          </a:blip>
          <a:srcRect/>
          <a:stretch/>
        </p:blipFill>
        <p:spPr>
          <a:xfrm>
            <a:off x="4705231" y="7929805"/>
            <a:ext cx="932688" cy="932688"/>
          </a:xfrm>
          <a:prstGeom prst="rect">
            <a:avLst/>
          </a:prstGeom>
          <a:noFill/>
          <a:ln>
            <a:noFill/>
          </a:ln>
        </p:spPr>
      </p:pic>
      <p:pic>
        <p:nvPicPr>
          <p:cNvPr id="108" name="Google Shape;108;p2" descr="A black and white icon of a paper with a medal and a star&#10;&#10;Description automatically generated"/>
          <p:cNvPicPr preferRelativeResize="0"/>
          <p:nvPr/>
        </p:nvPicPr>
        <p:blipFill rotWithShape="1">
          <a:blip r:embed="rId15">
            <a:alphaModFix/>
          </a:blip>
          <a:srcRect/>
          <a:stretch/>
        </p:blipFill>
        <p:spPr>
          <a:xfrm>
            <a:off x="3372066" y="7929805"/>
            <a:ext cx="932688" cy="932688"/>
          </a:xfrm>
          <a:prstGeom prst="rect">
            <a:avLst/>
          </a:prstGeom>
          <a:noFill/>
          <a:ln>
            <a:noFill/>
          </a:ln>
        </p:spPr>
      </p:pic>
      <p:pic>
        <p:nvPicPr>
          <p:cNvPr id="109" name="Google Shape;109;p2" descr="A black and white image of a diamond&#10;&#10;Description automatically generated"/>
          <p:cNvPicPr preferRelativeResize="0"/>
          <p:nvPr/>
        </p:nvPicPr>
        <p:blipFill rotWithShape="1">
          <a:blip r:embed="rId16">
            <a:alphaModFix/>
          </a:blip>
          <a:srcRect/>
          <a:stretch/>
        </p:blipFill>
        <p:spPr>
          <a:xfrm>
            <a:off x="4705231" y="2991172"/>
            <a:ext cx="932688" cy="932688"/>
          </a:xfrm>
          <a:prstGeom prst="rect">
            <a:avLst/>
          </a:prstGeom>
          <a:noFill/>
          <a:ln>
            <a:noFill/>
          </a:ln>
        </p:spPr>
      </p:pic>
      <p:pic>
        <p:nvPicPr>
          <p:cNvPr id="110" name="Google Shape;110;p2" descr="A black and white drawing of a ballot box&#10;&#10;Description automatically generated"/>
          <p:cNvPicPr preferRelativeResize="0"/>
          <p:nvPr/>
        </p:nvPicPr>
        <p:blipFill rotWithShape="1">
          <a:blip r:embed="rId17">
            <a:alphaModFix/>
          </a:blip>
          <a:srcRect/>
          <a:stretch/>
        </p:blipFill>
        <p:spPr>
          <a:xfrm>
            <a:off x="4705231" y="1864480"/>
            <a:ext cx="932688" cy="932688"/>
          </a:xfrm>
          <a:prstGeom prst="rect">
            <a:avLst/>
          </a:prstGeom>
          <a:noFill/>
          <a:ln>
            <a:noFill/>
          </a:ln>
        </p:spPr>
      </p:pic>
      <p:pic>
        <p:nvPicPr>
          <p:cNvPr id="111" name="Google Shape;111;p2" descr="A black and white logo&#10;&#10;Description automatically generated"/>
          <p:cNvPicPr preferRelativeResize="0"/>
          <p:nvPr/>
        </p:nvPicPr>
        <p:blipFill rotWithShape="1">
          <a:blip r:embed="rId18">
            <a:alphaModFix/>
          </a:blip>
          <a:srcRect/>
          <a:stretch/>
        </p:blipFill>
        <p:spPr>
          <a:xfrm>
            <a:off x="2052102" y="3073718"/>
            <a:ext cx="928404" cy="928404"/>
          </a:xfrm>
          <a:prstGeom prst="rect">
            <a:avLst/>
          </a:prstGeom>
          <a:noFill/>
          <a:ln>
            <a:noFill/>
          </a:ln>
        </p:spPr>
      </p:pic>
      <p:pic>
        <p:nvPicPr>
          <p:cNvPr id="112" name="Google Shape;112;p2" descr="A black and white diagram&#10;&#10;Description automatically generated"/>
          <p:cNvPicPr preferRelativeResize="0"/>
          <p:nvPr/>
        </p:nvPicPr>
        <p:blipFill rotWithShape="1">
          <a:blip r:embed="rId19">
            <a:alphaModFix/>
          </a:blip>
          <a:srcRect/>
          <a:stretch/>
        </p:blipFill>
        <p:spPr>
          <a:xfrm>
            <a:off x="2049960" y="4284527"/>
            <a:ext cx="932688" cy="932688"/>
          </a:xfrm>
          <a:prstGeom prst="rect">
            <a:avLst/>
          </a:prstGeom>
          <a:noFill/>
          <a:ln>
            <a:noFill/>
          </a:ln>
        </p:spPr>
      </p:pic>
      <p:pic>
        <p:nvPicPr>
          <p:cNvPr id="113" name="Google Shape;113;p2" descr="A black and white icon of a paper&#10;&#10;Description automatically generated"/>
          <p:cNvPicPr preferRelativeResize="0"/>
          <p:nvPr/>
        </p:nvPicPr>
        <p:blipFill rotWithShape="1">
          <a:blip r:embed="rId20">
            <a:alphaModFix/>
          </a:blip>
          <a:srcRect/>
          <a:stretch/>
        </p:blipFill>
        <p:spPr>
          <a:xfrm>
            <a:off x="4705231" y="4366714"/>
            <a:ext cx="932688" cy="932688"/>
          </a:xfrm>
          <a:prstGeom prst="rect">
            <a:avLst/>
          </a:prstGeom>
          <a:noFill/>
          <a:ln>
            <a:noFill/>
          </a:ln>
        </p:spPr>
      </p:pic>
      <p:pic>
        <p:nvPicPr>
          <p:cNvPr id="114" name="Google Shape;114;p2" descr="A black and white map with a pin on it&#10;&#10;Description automatically generated"/>
          <p:cNvPicPr preferRelativeResize="0"/>
          <p:nvPr/>
        </p:nvPicPr>
        <p:blipFill rotWithShape="1">
          <a:blip r:embed="rId21">
            <a:alphaModFix/>
          </a:blip>
          <a:srcRect/>
          <a:stretch/>
        </p:blipFill>
        <p:spPr>
          <a:xfrm>
            <a:off x="4705231" y="6556146"/>
            <a:ext cx="932688" cy="932688"/>
          </a:xfrm>
          <a:prstGeom prst="rect">
            <a:avLst/>
          </a:prstGeom>
          <a:noFill/>
          <a:ln>
            <a:noFill/>
          </a:ln>
        </p:spPr>
      </p:pic>
      <p:pic>
        <p:nvPicPr>
          <p:cNvPr id="115" name="Google Shape;115;p2" descr="A black and white icon with a magnifying glass and check mark&#10;&#10;Description automatically generated"/>
          <p:cNvPicPr preferRelativeResize="0"/>
          <p:nvPr/>
        </p:nvPicPr>
        <p:blipFill rotWithShape="1">
          <a:blip r:embed="rId22">
            <a:alphaModFix/>
          </a:blip>
          <a:srcRect/>
          <a:stretch/>
        </p:blipFill>
        <p:spPr>
          <a:xfrm>
            <a:off x="4705231" y="5364364"/>
            <a:ext cx="932688" cy="932688"/>
          </a:xfrm>
          <a:prstGeom prst="rect">
            <a:avLst/>
          </a:prstGeom>
          <a:noFill/>
          <a:ln>
            <a:noFill/>
          </a:ln>
        </p:spPr>
      </p:pic>
      <p:pic>
        <p:nvPicPr>
          <p:cNvPr id="116" name="Google Shape;116;p2" descr="A black and white icon of an envelope with a check mark&#10;&#10;Description automatically generated"/>
          <p:cNvPicPr preferRelativeResize="0"/>
          <p:nvPr/>
        </p:nvPicPr>
        <p:blipFill rotWithShape="1">
          <a:blip r:embed="rId23">
            <a:alphaModFix/>
          </a:blip>
          <a:srcRect/>
          <a:stretch/>
        </p:blipFill>
        <p:spPr>
          <a:xfrm>
            <a:off x="3372066" y="4366714"/>
            <a:ext cx="932688" cy="932688"/>
          </a:xfrm>
          <a:prstGeom prst="rect">
            <a:avLst/>
          </a:prstGeom>
          <a:noFill/>
          <a:ln>
            <a:noFill/>
          </a:ln>
        </p:spPr>
      </p:pic>
      <p:pic>
        <p:nvPicPr>
          <p:cNvPr id="117" name="Google Shape;117;p2" descr="A black and white picture of a mailbox&#10;&#10;Description automatically generated"/>
          <p:cNvPicPr preferRelativeResize="0"/>
          <p:nvPr/>
        </p:nvPicPr>
        <p:blipFill rotWithShape="1">
          <a:blip r:embed="rId24">
            <a:alphaModFix/>
          </a:blip>
          <a:srcRect/>
          <a:stretch/>
        </p:blipFill>
        <p:spPr>
          <a:xfrm>
            <a:off x="3372066" y="2991172"/>
            <a:ext cx="932688" cy="932688"/>
          </a:xfrm>
          <a:prstGeom prst="rect">
            <a:avLst/>
          </a:prstGeom>
          <a:noFill/>
          <a:ln>
            <a:noFill/>
          </a:ln>
        </p:spPr>
      </p:pic>
      <p:pic>
        <p:nvPicPr>
          <p:cNvPr id="118" name="Google Shape;118;p2" descr="A computer screen with check marks and check boxes&#10;&#10;Description automatically generated"/>
          <p:cNvPicPr preferRelativeResize="0"/>
          <p:nvPr/>
        </p:nvPicPr>
        <p:blipFill rotWithShape="1">
          <a:blip r:embed="rId25">
            <a:alphaModFix/>
          </a:blip>
          <a:srcRect/>
          <a:stretch/>
        </p:blipFill>
        <p:spPr>
          <a:xfrm>
            <a:off x="3372066" y="5364364"/>
            <a:ext cx="932688" cy="932688"/>
          </a:xfrm>
          <a:prstGeom prst="rect">
            <a:avLst/>
          </a:prstGeom>
          <a:noFill/>
          <a:ln>
            <a:noFill/>
          </a:ln>
        </p:spPr>
      </p:pic>
      <p:pic>
        <p:nvPicPr>
          <p:cNvPr id="119" name="Google Shape;119;p2" descr="A black and white computer icon&#10;&#10;Description automatically generated"/>
          <p:cNvPicPr preferRelativeResize="0"/>
          <p:nvPr/>
        </p:nvPicPr>
        <p:blipFill rotWithShape="1">
          <a:blip r:embed="rId26">
            <a:alphaModFix/>
          </a:blip>
          <a:srcRect/>
          <a:stretch/>
        </p:blipFill>
        <p:spPr>
          <a:xfrm>
            <a:off x="3372066" y="6556146"/>
            <a:ext cx="932688" cy="932688"/>
          </a:xfrm>
          <a:prstGeom prst="rect">
            <a:avLst/>
          </a:prstGeom>
          <a:noFill/>
          <a:ln>
            <a:noFill/>
          </a:ln>
        </p:spPr>
      </p:pic>
      <p:pic>
        <p:nvPicPr>
          <p:cNvPr id="120" name="Google Shape;120;p2" descr="A black and white icon with check marks and a magnifying glass&#10;&#10;Description automatically generated"/>
          <p:cNvPicPr preferRelativeResize="0"/>
          <p:nvPr/>
        </p:nvPicPr>
        <p:blipFill rotWithShape="1">
          <a:blip r:embed="rId27">
            <a:alphaModFix/>
          </a:blip>
          <a:srcRect/>
          <a:stretch/>
        </p:blipFill>
        <p:spPr>
          <a:xfrm>
            <a:off x="6004225" y="5502703"/>
            <a:ext cx="932688" cy="932688"/>
          </a:xfrm>
          <a:prstGeom prst="rect">
            <a:avLst/>
          </a:prstGeom>
          <a:noFill/>
          <a:ln>
            <a:noFill/>
          </a:ln>
        </p:spPr>
      </p:pic>
      <p:pic>
        <p:nvPicPr>
          <p:cNvPr id="121" name="Google Shape;121;p2" descr="A black and white icon with check marks&#10;&#10;Description automatically generated"/>
          <p:cNvPicPr preferRelativeResize="0"/>
          <p:nvPr/>
        </p:nvPicPr>
        <p:blipFill rotWithShape="1">
          <a:blip r:embed="rId28">
            <a:alphaModFix/>
          </a:blip>
          <a:srcRect/>
          <a:stretch/>
        </p:blipFill>
        <p:spPr>
          <a:xfrm>
            <a:off x="3372066" y="1864480"/>
            <a:ext cx="932688" cy="932688"/>
          </a:xfrm>
          <a:prstGeom prst="rect">
            <a:avLst/>
          </a:prstGeom>
          <a:noFill/>
          <a:ln>
            <a:noFill/>
          </a:ln>
        </p:spPr>
      </p:pic>
      <p:pic>
        <p:nvPicPr>
          <p:cNvPr id="122" name="Google Shape;122;p2" descr="A black and white icon of a printer&#10;&#10;Description automatically generated"/>
          <p:cNvPicPr preferRelativeResize="0"/>
          <p:nvPr/>
        </p:nvPicPr>
        <p:blipFill rotWithShape="1">
          <a:blip r:embed="rId29">
            <a:alphaModFix/>
          </a:blip>
          <a:srcRect/>
          <a:stretch/>
        </p:blipFill>
        <p:spPr>
          <a:xfrm>
            <a:off x="2049960" y="6714713"/>
            <a:ext cx="932688" cy="932688"/>
          </a:xfrm>
          <a:prstGeom prst="rect">
            <a:avLst/>
          </a:prstGeom>
          <a:noFill/>
          <a:ln>
            <a:noFill/>
          </a:ln>
        </p:spPr>
      </p:pic>
      <p:pic>
        <p:nvPicPr>
          <p:cNvPr id="123" name="Google Shape;123;p2" descr="A black and white icon of a stack of papers&#10;&#10;Description automatically generated"/>
          <p:cNvPicPr preferRelativeResize="0"/>
          <p:nvPr/>
        </p:nvPicPr>
        <p:blipFill rotWithShape="1">
          <a:blip r:embed="rId30">
            <a:alphaModFix/>
          </a:blip>
          <a:srcRect/>
          <a:stretch/>
        </p:blipFill>
        <p:spPr>
          <a:xfrm>
            <a:off x="2049960" y="5499620"/>
            <a:ext cx="932688" cy="932688"/>
          </a:xfrm>
          <a:prstGeom prst="rect">
            <a:avLst/>
          </a:prstGeom>
          <a:noFill/>
          <a:ln>
            <a:noFill/>
          </a:ln>
        </p:spPr>
      </p:pic>
      <p:pic>
        <p:nvPicPr>
          <p:cNvPr id="124" name="Google Shape;124;p2" descr="A black and white icon of people&#10;&#10;Description automatically generated"/>
          <p:cNvPicPr preferRelativeResize="0"/>
          <p:nvPr/>
        </p:nvPicPr>
        <p:blipFill rotWithShape="1">
          <a:blip r:embed="rId31">
            <a:alphaModFix/>
          </a:blip>
          <a:srcRect/>
          <a:stretch/>
        </p:blipFill>
        <p:spPr>
          <a:xfrm>
            <a:off x="2049960" y="7929805"/>
            <a:ext cx="932688" cy="932688"/>
          </a:xfrm>
          <a:prstGeom prst="rect">
            <a:avLst/>
          </a:prstGeom>
          <a:noFill/>
          <a:ln>
            <a:noFill/>
          </a:ln>
        </p:spPr>
      </p:pic>
      <p:pic>
        <p:nvPicPr>
          <p:cNvPr id="125" name="Google Shape;125;p2" descr="A black and white symbol with check marks&#10;&#10;Description automatically generated"/>
          <p:cNvPicPr preferRelativeResize="0"/>
          <p:nvPr/>
        </p:nvPicPr>
        <p:blipFill rotWithShape="1">
          <a:blip r:embed="rId32">
            <a:alphaModFix/>
          </a:blip>
          <a:srcRect/>
          <a:stretch/>
        </p:blipFill>
        <p:spPr>
          <a:xfrm>
            <a:off x="6017771" y="6715444"/>
            <a:ext cx="932688" cy="932688"/>
          </a:xfrm>
          <a:prstGeom prst="rect">
            <a:avLst/>
          </a:prstGeom>
          <a:noFill/>
          <a:ln>
            <a:noFill/>
          </a:ln>
        </p:spPr>
      </p:pic>
      <p:sp>
        <p:nvSpPr>
          <p:cNvPr id="126" name="Google Shape;126;p2"/>
          <p:cNvSpPr txBox="1"/>
          <p:nvPr/>
        </p:nvSpPr>
        <p:spPr>
          <a:xfrm>
            <a:off x="224852" y="1052050"/>
            <a:ext cx="730770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9392C"/>
                </a:solidFill>
                <a:latin typeface="Arial"/>
                <a:ea typeface="Arial"/>
                <a:cs typeface="Arial"/>
                <a:sym typeface="Arial"/>
              </a:rPr>
              <a:t>If you add a pre-election, election or post-election security practice later in this document</a:t>
            </a:r>
            <a:r>
              <a:rPr lang="en-US" sz="1200" b="0" i="0" u="none" strike="noStrike" cap="none">
                <a:solidFill>
                  <a:srgbClr val="000000"/>
                </a:solidFill>
                <a:latin typeface="Arial"/>
                <a:ea typeface="Arial"/>
                <a:cs typeface="Arial"/>
                <a:sym typeface="Arial"/>
              </a:rPr>
              <a:t>, </a:t>
            </a:r>
            <a:r>
              <a:rPr lang="en-US" sz="1200" b="0" i="0" u="sng" strike="noStrike" cap="none">
                <a:solidFill>
                  <a:srgbClr val="3A823A"/>
                </a:solidFill>
                <a:latin typeface="Arial"/>
                <a:ea typeface="Arial"/>
                <a:cs typeface="Arial"/>
                <a:sym typeface="Arial"/>
                <a:hlinkClick r:id="rId33" action="ppaction://hlinksldjump">
                  <a:extLst>
                    <a:ext uri="{A12FA001-AC4F-418D-AE19-62706E023703}">
                      <ahyp:hlinkClr xmlns:ahyp="http://schemas.microsoft.com/office/drawing/2018/hyperlinkcolor" val="tx"/>
                    </a:ext>
                  </a:extLst>
                </a:hlinkClick>
              </a:rPr>
              <a:t>follow the </a:t>
            </a:r>
            <a:r>
              <a:rPr lang="en-US" sz="1200" b="1" i="0" u="sng" strike="noStrike" cap="none">
                <a:solidFill>
                  <a:srgbClr val="3A823A"/>
                </a:solidFill>
                <a:latin typeface="Arial"/>
                <a:ea typeface="Arial"/>
                <a:cs typeface="Arial"/>
                <a:sym typeface="Arial"/>
                <a:hlinkClick r:id="rId33" action="ppaction://hlinksldjump">
                  <a:extLst>
                    <a:ext uri="{A12FA001-AC4F-418D-AE19-62706E023703}">
                      <ahyp:hlinkClr xmlns:ahyp="http://schemas.microsoft.com/office/drawing/2018/hyperlinkcolor" val="tx"/>
                    </a:ext>
                  </a:extLst>
                </a:hlinkClick>
              </a:rPr>
              <a:t>CUSTOMIZE COLORS + ICONS</a:t>
            </a:r>
            <a:r>
              <a:rPr lang="en-US" sz="1200" b="0" i="0" u="sng" strike="noStrike" cap="none">
                <a:solidFill>
                  <a:srgbClr val="3A823A"/>
                </a:solidFill>
                <a:latin typeface="Arial"/>
                <a:ea typeface="Arial"/>
                <a:cs typeface="Arial"/>
                <a:sym typeface="Arial"/>
                <a:hlinkClick r:id="rId33" action="ppaction://hlinksldjump">
                  <a:extLst>
                    <a:ext uri="{A12FA001-AC4F-418D-AE19-62706E023703}">
                      <ahyp:hlinkClr xmlns:ahyp="http://schemas.microsoft.com/office/drawing/2018/hyperlinkcolor" val="tx"/>
                    </a:ext>
                  </a:extLst>
                </a:hlinkClick>
              </a:rPr>
              <a:t> instructions on page 1</a:t>
            </a:r>
            <a:r>
              <a:rPr lang="en-US" sz="1200" b="0" i="0" u="none" strike="noStrike" cap="none">
                <a:solidFill>
                  <a:srgbClr val="3A823A"/>
                </a:solidFill>
                <a:latin typeface="Arial"/>
                <a:ea typeface="Arial"/>
                <a:cs typeface="Arial"/>
                <a:sym typeface="Arial"/>
              </a:rPr>
              <a:t> </a:t>
            </a:r>
            <a:r>
              <a:rPr lang="en-US" sz="1200" b="0" i="0" u="none" strike="noStrike" cap="none">
                <a:solidFill>
                  <a:srgbClr val="19392C"/>
                </a:solidFill>
                <a:latin typeface="Arial"/>
                <a:ea typeface="Arial"/>
                <a:cs typeface="Arial"/>
                <a:sym typeface="Arial"/>
              </a:rPr>
              <a:t>to add a corresponding icon in one of your jurisdiction’s colors. Or send The Elections Group’s </a:t>
            </a:r>
            <a:r>
              <a:rPr lang="en-US" sz="1200" b="0" i="0" u="sng" strike="noStrike" cap="none">
                <a:solidFill>
                  <a:srgbClr val="3A823A"/>
                </a:solidFill>
                <a:latin typeface="Arial"/>
                <a:ea typeface="Arial"/>
                <a:cs typeface="Arial"/>
                <a:sym typeface="Arial"/>
                <a:hlinkClick r:id="rId34">
                  <a:extLst>
                    <a:ext uri="{A12FA001-AC4F-418D-AE19-62706E023703}">
                      <ahyp:hlinkClr xmlns:ahyp="http://schemas.microsoft.com/office/drawing/2018/hyperlinkcolor" val="tx"/>
                    </a:ext>
                  </a:extLst>
                </a:hlinkClick>
              </a:rPr>
              <a:t>Communications Resource Desk </a:t>
            </a:r>
            <a:r>
              <a:rPr lang="en-US" sz="1200" b="0" i="0" u="none" strike="noStrike" cap="none">
                <a:solidFill>
                  <a:srgbClr val="19392C"/>
                </a:solidFill>
                <a:latin typeface="Arial"/>
                <a:ea typeface="Arial"/>
                <a:cs typeface="Arial"/>
                <a:sym typeface="Arial"/>
              </a:rPr>
              <a:t>a note. We’d be happy to assist you with icons and color changes. </a:t>
            </a:r>
            <a:endParaRPr/>
          </a:p>
        </p:txBody>
      </p:sp>
      <p:pic>
        <p:nvPicPr>
          <p:cNvPr id="127" name="Google Shape;127;p2" descr="A black and white abacus&#10;&#10;Description automatically generated"/>
          <p:cNvPicPr preferRelativeResize="0"/>
          <p:nvPr/>
        </p:nvPicPr>
        <p:blipFill rotWithShape="1">
          <a:blip r:embed="rId35">
            <a:alphaModFix/>
          </a:blip>
          <a:srcRect l="6924" t="8093" r="5750" b="7995"/>
          <a:stretch/>
        </p:blipFill>
        <p:spPr>
          <a:xfrm>
            <a:off x="6046888" y="3093072"/>
            <a:ext cx="914400" cy="8786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
          <p:cNvSpPr/>
          <p:nvPr/>
        </p:nvSpPr>
        <p:spPr>
          <a:xfrm>
            <a:off x="228600" y="228600"/>
            <a:ext cx="7315200" cy="9601200"/>
          </a:xfrm>
          <a:prstGeom prst="rect">
            <a:avLst/>
          </a:prstGeom>
          <a:solidFill>
            <a:srgbClr val="2E435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3"/>
          <p:cNvSpPr/>
          <p:nvPr/>
        </p:nvSpPr>
        <p:spPr>
          <a:xfrm>
            <a:off x="228600" y="2014780"/>
            <a:ext cx="7315200" cy="7815069"/>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3"/>
          <p:cNvSpPr/>
          <p:nvPr/>
        </p:nvSpPr>
        <p:spPr>
          <a:xfrm>
            <a:off x="457200" y="457200"/>
            <a:ext cx="6858000" cy="9144000"/>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35" name="Google Shape;135;p3"/>
          <p:cNvPicPr preferRelativeResize="0"/>
          <p:nvPr/>
        </p:nvPicPr>
        <p:blipFill rotWithShape="1">
          <a:blip r:embed="rId3">
            <a:alphaModFix amt="16000"/>
          </a:blip>
          <a:srcRect t="-2651" r="43610" b="23376"/>
          <a:stretch/>
        </p:blipFill>
        <p:spPr>
          <a:xfrm>
            <a:off x="3418750" y="4030725"/>
            <a:ext cx="4125050" cy="5799025"/>
          </a:xfrm>
          <a:prstGeom prst="rect">
            <a:avLst/>
          </a:prstGeom>
          <a:noFill/>
          <a:ln>
            <a:noFill/>
          </a:ln>
        </p:spPr>
      </p:pic>
      <p:sp>
        <p:nvSpPr>
          <p:cNvPr id="136" name="Google Shape;136;p3"/>
          <p:cNvSpPr txBox="1"/>
          <p:nvPr/>
        </p:nvSpPr>
        <p:spPr>
          <a:xfrm>
            <a:off x="828250" y="3633907"/>
            <a:ext cx="6248100" cy="548662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400"/>
              <a:buFont typeface="Arial"/>
              <a:buNone/>
            </a:pPr>
            <a:r>
              <a:rPr lang="en-US" sz="8400" b="1" i="0" u="none" strike="noStrike" cap="none" dirty="0">
                <a:solidFill>
                  <a:schemeClr val="lt1"/>
                </a:solidFill>
                <a:latin typeface="Tw Cen MT" panose="020B0602020104020603" pitchFamily="34" charset="0"/>
                <a:ea typeface="Twentieth Century"/>
                <a:cs typeface="Twentieth Century"/>
                <a:sym typeface="Twentieth Century"/>
              </a:rPr>
              <a:t>AUDIT REPORT</a:t>
            </a:r>
            <a:endParaRPr sz="8400" b="1" i="0" u="none" strike="noStrike" cap="none" dirty="0">
              <a:solidFill>
                <a:schemeClr val="lt1"/>
              </a:solidFill>
              <a:latin typeface="Tw Cen MT" panose="020B0602020104020603" pitchFamily="34" charset="0"/>
              <a:ea typeface="Twentieth Century"/>
              <a:cs typeface="Twentieth Century"/>
              <a:sym typeface="Twentieth Century"/>
            </a:endParaRPr>
          </a:p>
          <a:p>
            <a:pPr marL="0" marR="0" lvl="0" indent="0" algn="ctr" rtl="0">
              <a:lnSpc>
                <a:spcPct val="100000"/>
              </a:lnSpc>
              <a:spcBef>
                <a:spcPts val="1800"/>
              </a:spcBef>
              <a:spcAft>
                <a:spcPts val="0"/>
              </a:spcAft>
              <a:buClr>
                <a:srgbClr val="000000"/>
              </a:buClr>
              <a:buSzPts val="2800"/>
              <a:buFont typeface="Arial"/>
              <a:buNone/>
            </a:pPr>
            <a:r>
              <a:rPr lang="en-US" sz="2800" b="1" i="0" u="none" strike="noStrike" cap="none" dirty="0">
                <a:solidFill>
                  <a:schemeClr val="lt1"/>
                </a:solidFill>
                <a:latin typeface="Tw Cen MT" panose="020B0602020104020603" pitchFamily="34" charset="0"/>
                <a:ea typeface="Twentieth Century"/>
                <a:cs typeface="Twentieth Century"/>
                <a:sym typeface="Twentieth Century"/>
              </a:rPr>
              <a:t>[YEAR] [TYPE] Election</a:t>
            </a:r>
            <a:endParaRPr sz="2800" b="1" i="0" u="none" strike="noStrike" cap="none" dirty="0">
              <a:solidFill>
                <a:schemeClr val="lt1"/>
              </a:solidFill>
              <a:latin typeface="Tw Cen MT" panose="020B0602020104020603" pitchFamily="34" charset="0"/>
              <a:ea typeface="Twentieth Century"/>
              <a:cs typeface="Twentieth Century"/>
              <a:sym typeface="Twentieth Century"/>
            </a:endParaRPr>
          </a:p>
          <a:p>
            <a:pPr marL="0" marR="0" lvl="0" indent="0" algn="ctr" rtl="0">
              <a:lnSpc>
                <a:spcPct val="100000"/>
              </a:lnSpc>
              <a:spcBef>
                <a:spcPts val="1800"/>
              </a:spcBef>
              <a:spcAft>
                <a:spcPts val="0"/>
              </a:spcAft>
              <a:buClr>
                <a:srgbClr val="000000"/>
              </a:buClr>
              <a:buSzPts val="2800"/>
              <a:buFont typeface="Arial"/>
              <a:buNone/>
            </a:pPr>
            <a:r>
              <a:rPr lang="en-US" sz="2800" b="1" i="0" u="none" strike="noStrike" cap="none" dirty="0">
                <a:solidFill>
                  <a:schemeClr val="lt1"/>
                </a:solidFill>
                <a:latin typeface="Tw Cen MT" panose="020B0602020104020603" pitchFamily="34" charset="0"/>
                <a:ea typeface="Twentieth Century"/>
                <a:cs typeface="Twentieth Century"/>
                <a:sym typeface="Twentieth Century"/>
              </a:rPr>
              <a:t> [Jurisdiction] Election Office</a:t>
            </a:r>
            <a:endParaRPr sz="2800" b="1" i="0" u="none" strike="noStrike" cap="none" dirty="0">
              <a:solidFill>
                <a:schemeClr val="lt1"/>
              </a:solidFill>
              <a:latin typeface="Tw Cen MT" panose="020B0602020104020603" pitchFamily="34" charset="0"/>
              <a:ea typeface="Twentieth Century"/>
              <a:cs typeface="Twentieth Century"/>
              <a:sym typeface="Twentieth Century"/>
            </a:endParaRPr>
          </a:p>
          <a:p>
            <a:pPr marL="0" marR="0" lvl="0" indent="0" algn="ctr" rtl="0">
              <a:lnSpc>
                <a:spcPct val="115000"/>
              </a:lnSpc>
              <a:spcBef>
                <a:spcPts val="1800"/>
              </a:spcBef>
              <a:spcAft>
                <a:spcPts val="1800"/>
              </a:spcAft>
              <a:buClr>
                <a:schemeClr val="dk1"/>
              </a:buClr>
              <a:buSzPts val="1100"/>
              <a:buFont typeface="Arial"/>
              <a:buNone/>
            </a:pPr>
            <a:r>
              <a:rPr lang="en-US" sz="2100" b="0" i="1" u="none" strike="noStrike" cap="none" dirty="0">
                <a:solidFill>
                  <a:schemeClr val="lt1"/>
                </a:solidFill>
                <a:latin typeface="Cambria"/>
                <a:ea typeface="Cambria"/>
                <a:cs typeface="Cambria"/>
                <a:sym typeface="Cambria"/>
              </a:rPr>
              <a:t>yourjurisdiction.gov/elections</a:t>
            </a:r>
            <a:endParaRPr sz="2100" b="0" i="1" u="none" strike="noStrike" cap="none" dirty="0">
              <a:solidFill>
                <a:schemeClr val="lt1"/>
              </a:solidFill>
              <a:latin typeface="Cambria"/>
              <a:ea typeface="Cambria"/>
              <a:cs typeface="Cambria"/>
              <a:sym typeface="Cambria"/>
            </a:endParaRPr>
          </a:p>
        </p:txBody>
      </p:sp>
      <p:pic>
        <p:nvPicPr>
          <p:cNvPr id="137" name="Google Shape;137;p3"/>
          <p:cNvPicPr preferRelativeResize="0"/>
          <p:nvPr/>
        </p:nvPicPr>
        <p:blipFill rotWithShape="1">
          <a:blip r:embed="rId3">
            <a:alphaModFix/>
          </a:blip>
          <a:srcRect t="-2651" b="-8565"/>
          <a:stretch/>
        </p:blipFill>
        <p:spPr>
          <a:xfrm>
            <a:off x="2993118" y="1062878"/>
            <a:ext cx="1918364" cy="2133520"/>
          </a:xfrm>
          <a:prstGeom prst="rect">
            <a:avLst/>
          </a:prstGeom>
          <a:noFill/>
          <a:ln>
            <a:noFill/>
          </a:ln>
        </p:spPr>
      </p:pic>
      <p:sp>
        <p:nvSpPr>
          <p:cNvPr id="2" name="TextBox 1">
            <a:extLst>
              <a:ext uri="{FF2B5EF4-FFF2-40B4-BE49-F238E27FC236}">
                <a16:creationId xmlns:a16="http://schemas.microsoft.com/office/drawing/2014/main" id="{9E38B3BA-9730-3708-B669-A6458DFC24F4}"/>
              </a:ext>
            </a:extLst>
          </p:cNvPr>
          <p:cNvSpPr txBox="1"/>
          <p:nvPr/>
        </p:nvSpPr>
        <p:spPr>
          <a:xfrm>
            <a:off x="7737865" y="5922314"/>
            <a:ext cx="2910469" cy="224676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Replace the transparent seal with yours. Insert your seal on the page. Double-click it to see the Picture Format menu. Select Transparency and select one of the suggested percentages or click Picture Transparency Options to choose your own percentage. The example seal is 84% transparent.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
          <p:cNvSpPr txBox="1">
            <a:spLocks noGrp="1"/>
          </p:cNvSpPr>
          <p:nvPr>
            <p:ph type="body" idx="1"/>
          </p:nvPr>
        </p:nvSpPr>
        <p:spPr>
          <a:xfrm>
            <a:off x="2305972" y="1688700"/>
            <a:ext cx="3160500" cy="6681000"/>
          </a:xfrm>
          <a:prstGeom prst="rect">
            <a:avLst/>
          </a:prstGeom>
          <a:noFill/>
          <a:ln>
            <a:noFill/>
          </a:ln>
        </p:spPr>
        <p:txBody>
          <a:bodyPr spcFirstLastPara="1" wrap="square" lIns="91425" tIns="91425" rIns="91425" bIns="91425" anchor="ctr" anchorCtr="0">
            <a:normAutofit/>
          </a:bodyPr>
          <a:lstStyle/>
          <a:p>
            <a:pPr marL="0" lvl="0" indent="0" algn="ctr" rtl="0">
              <a:lnSpc>
                <a:spcPct val="115000"/>
              </a:lnSpc>
              <a:spcBef>
                <a:spcPts val="0"/>
              </a:spcBef>
              <a:spcAft>
                <a:spcPts val="1200"/>
              </a:spcAft>
              <a:buSzPts val="1800"/>
              <a:buNone/>
            </a:pPr>
            <a:r>
              <a:rPr lang="en-US" sz="2800" i="1">
                <a:solidFill>
                  <a:srgbClr val="E24E39"/>
                </a:solidFill>
                <a:latin typeface="Cambria"/>
                <a:ea typeface="Cambria"/>
                <a:cs typeface="Cambria"/>
                <a:sym typeface="Cambria"/>
              </a:rPr>
              <a:t>This page intentionally left blank.</a:t>
            </a:r>
            <a:endParaRPr sz="2800" i="1">
              <a:solidFill>
                <a:srgbClr val="E24E39"/>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457200" y="577500"/>
            <a:ext cx="6858000" cy="71691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US" sz="3400" b="1" dirty="0">
                <a:solidFill>
                  <a:srgbClr val="E24E39"/>
                </a:solidFill>
                <a:latin typeface="Tw Cen MT" panose="020B0602020104020603" pitchFamily="34" charset="0"/>
                <a:ea typeface="Twentieth Century"/>
                <a:cs typeface="Twentieth Century"/>
                <a:sym typeface="Twentieth Century"/>
              </a:rPr>
              <a:t>TABLE OF CONTENTS</a:t>
            </a:r>
            <a:endParaRPr sz="3400" b="1" dirty="0">
              <a:solidFill>
                <a:srgbClr val="E24E39"/>
              </a:solidFill>
              <a:latin typeface="Tw Cen MT" panose="020B0602020104020603" pitchFamily="34" charset="0"/>
              <a:ea typeface="Twentieth Century"/>
              <a:cs typeface="Twentieth Century"/>
              <a:sym typeface="Twentieth Century"/>
            </a:endParaRPr>
          </a:p>
        </p:txBody>
      </p:sp>
      <p:graphicFrame>
        <p:nvGraphicFramePr>
          <p:cNvPr id="148" name="Google Shape;148;p5"/>
          <p:cNvGraphicFramePr/>
          <p:nvPr>
            <p:extLst>
              <p:ext uri="{D42A27DB-BD31-4B8C-83A1-F6EECF244321}">
                <p14:modId xmlns:p14="http://schemas.microsoft.com/office/powerpoint/2010/main" val="3251448631"/>
              </p:ext>
            </p:extLst>
          </p:nvPr>
        </p:nvGraphicFramePr>
        <p:xfrm>
          <a:off x="608732" y="1214030"/>
          <a:ext cx="6554950" cy="4618593"/>
        </p:xfrm>
        <a:graphic>
          <a:graphicData uri="http://schemas.openxmlformats.org/drawingml/2006/table">
            <a:tbl>
              <a:tblPr>
                <a:noFill/>
                <a:tableStyleId>{8CEB54B0-EE52-4657-B8E8-C07E2E1FB16E}</a:tableStyleId>
              </a:tblPr>
              <a:tblGrid>
                <a:gridCol w="5918500">
                  <a:extLst>
                    <a:ext uri="{9D8B030D-6E8A-4147-A177-3AD203B41FA5}">
                      <a16:colId xmlns:a16="http://schemas.microsoft.com/office/drawing/2014/main" val="20000"/>
                    </a:ext>
                  </a:extLst>
                </a:gridCol>
                <a:gridCol w="636450">
                  <a:extLst>
                    <a:ext uri="{9D8B030D-6E8A-4147-A177-3AD203B41FA5}">
                      <a16:colId xmlns:a16="http://schemas.microsoft.com/office/drawing/2014/main" val="20001"/>
                    </a:ext>
                  </a:extLst>
                </a:gridCol>
              </a:tblGrid>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3" action="ppaction://hlinksldjump">
                            <a:extLst>
                              <a:ext uri="{A12FA001-AC4F-418D-AE19-62706E023703}">
                                <ahyp:hlinkClr xmlns:ahyp="http://schemas.microsoft.com/office/drawing/2018/hyperlinkcolor" val="tx"/>
                              </a:ext>
                            </a:extLst>
                          </a:hlinkClick>
                        </a:rPr>
                        <a:t>BY THE NUMBER</a:t>
                      </a:r>
                      <a:r>
                        <a:rPr lang="en-US" sz="1800" b="1" i="0" u="none" strike="noStrike" cap="none" dirty="0">
                          <a:solidFill>
                            <a:srgbClr val="2E4355"/>
                          </a:solidFill>
                          <a:latin typeface="Tw Cen MT" panose="020B0602020104020603" pitchFamily="34" charset="0"/>
                          <a:ea typeface="Twentieth Century"/>
                          <a:cs typeface="Twentieth Century"/>
                          <a:sym typeface="Twentieth Century"/>
                        </a:rPr>
                        <a:t>S</a:t>
                      </a:r>
                      <a:r>
                        <a:rPr lang="en-US" sz="1800" b="0" i="0" u="none" strike="noStrike" cap="none" dirty="0">
                          <a:solidFill>
                            <a:srgbClr val="E24E39"/>
                          </a:solidFill>
                          <a:latin typeface="Tw Cen MT" panose="020B0602020104020603" pitchFamily="34" charset="0"/>
                          <a:ea typeface="Twentieth Century"/>
                          <a:cs typeface="Twentieth Century"/>
                          <a:sym typeface="Twentieth Century"/>
                        </a:rPr>
                        <a:t>...................................................................................</a:t>
                      </a:r>
                      <a:endParaRPr sz="1800" b="0" i="0" u="none" strike="noStrike" cap="none" dirty="0">
                        <a:solidFill>
                          <a:srgbClr val="E24E39"/>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800" b="1" i="0" u="none" strike="noStrike" cap="none">
                          <a:solidFill>
                            <a:srgbClr val="2E4355"/>
                          </a:solidFill>
                          <a:uFill>
                            <a:noFill/>
                          </a:uFill>
                          <a:latin typeface="Tw Cen MT" panose="020B0602020104020603" pitchFamily="34" charset="0"/>
                          <a:ea typeface="Twentieth Century"/>
                          <a:cs typeface="Twentieth Century"/>
                          <a:sym typeface="Twentieth Century"/>
                          <a:hlinkClick r:id="rId3" action="ppaction://hlinksldjump">
                            <a:extLst>
                              <a:ext uri="{A12FA001-AC4F-418D-AE19-62706E023703}">
                                <ahyp:hlinkClr xmlns:ahyp="http://schemas.microsoft.com/office/drawing/2018/hyperlinkcolor" val="tx"/>
                              </a:ext>
                            </a:extLst>
                          </a:hlinkClick>
                        </a:rPr>
                        <a:t>1</a:t>
                      </a:r>
                      <a:endParaRPr sz="1800" b="1" i="0" u="none" strike="noStrike" cap="none">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2E4355"/>
                          </a:solidFill>
                          <a:latin typeface="Tw Cen MT" panose="020B0602020104020603" pitchFamily="34" charset="0"/>
                          <a:ea typeface="Twentieth Century"/>
                          <a:cs typeface="Twentieth Century"/>
                          <a:sym typeface="Twentieth Century"/>
                        </a:rPr>
                        <a:t>AUDIT PROCESS</a:t>
                      </a:r>
                      <a:r>
                        <a:rPr lang="en-US" sz="1800" b="0" i="0" u="none" strike="noStrike" cap="none">
                          <a:solidFill>
                            <a:srgbClr val="E24E39"/>
                          </a:solidFill>
                          <a:latin typeface="Tw Cen MT" panose="020B0602020104020603" pitchFamily="34" charset="0"/>
                          <a:ea typeface="Twentieth Century"/>
                          <a:cs typeface="Twentieth Century"/>
                          <a:sym typeface="Twentieth Century"/>
                        </a:rPr>
                        <a:t>.....................................................................................</a:t>
                      </a:r>
                      <a:endParaRPr sz="1800" b="1" i="0" u="none" strike="noStrike" cap="none">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2E4355"/>
                          </a:solidFill>
                          <a:uFill>
                            <a:noFill/>
                          </a:uFill>
                          <a:latin typeface="Tw Cen MT" panose="020B0602020104020603" pitchFamily="34" charset="0"/>
                          <a:ea typeface="Twentieth Century"/>
                          <a:cs typeface="Twentieth Century"/>
                          <a:sym typeface="Twentieth Century"/>
                          <a:hlinkClick r:id="rId4" action="ppaction://hlinksldjump">
                            <a:extLst>
                              <a:ext uri="{A12FA001-AC4F-418D-AE19-62706E023703}">
                                <ahyp:hlinkClr xmlns:ahyp="http://schemas.microsoft.com/office/drawing/2018/hyperlinkcolor" val="tx"/>
                              </a:ext>
                            </a:extLst>
                          </a:hlinkClick>
                        </a:rPr>
                        <a:t>2</a:t>
                      </a:r>
                      <a:endParaRPr sz="1800" b="1" i="0" u="none" strike="noStrike" cap="none">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228700">
                <a:tc>
                  <a:txBody>
                    <a:bodyPr/>
                    <a:lstStyle/>
                    <a:p>
                      <a:pPr marL="0" marR="0" lvl="0" indent="0" algn="l" rtl="0">
                        <a:lnSpc>
                          <a:spcPct val="115000"/>
                        </a:lnSpc>
                        <a:spcBef>
                          <a:spcPts val="0"/>
                        </a:spcBef>
                        <a:spcAft>
                          <a:spcPts val="0"/>
                        </a:spcAft>
                        <a:buClr>
                          <a:schemeClr val="dk1"/>
                        </a:buClr>
                        <a:buSzPts val="1100"/>
                        <a:buFont typeface="Arial"/>
                        <a:buNone/>
                      </a:pPr>
                      <a:r>
                        <a:rPr lang="en-US" sz="1800" b="1" i="0" u="none" strike="noStrike" cap="none">
                          <a:solidFill>
                            <a:srgbClr val="2E4355"/>
                          </a:solidFill>
                          <a:uFill>
                            <a:noFill/>
                          </a:uFill>
                          <a:latin typeface="Tw Cen MT" panose="020B0602020104020603" pitchFamily="34" charset="0"/>
                          <a:ea typeface="Twentieth Century"/>
                          <a:cs typeface="Twentieth Century"/>
                          <a:sym typeface="Twentieth Century"/>
                          <a:hlinkClick r:id="rId5" action="ppaction://hlinksldjump">
                            <a:extLst>
                              <a:ext uri="{A12FA001-AC4F-418D-AE19-62706E023703}">
                                <ahyp:hlinkClr xmlns:ahyp="http://schemas.microsoft.com/office/drawing/2018/hyperlinkcolor" val="tx"/>
                              </a:ext>
                            </a:extLst>
                          </a:hlinkClick>
                        </a:rPr>
                        <a:t>EXECUTIVE SUMMAR</a:t>
                      </a:r>
                      <a:r>
                        <a:rPr lang="en-US" sz="1800" b="1" i="0" u="none" strike="noStrike" cap="none">
                          <a:solidFill>
                            <a:srgbClr val="2E4355"/>
                          </a:solidFill>
                          <a:latin typeface="Tw Cen MT" panose="020B0602020104020603" pitchFamily="34" charset="0"/>
                          <a:ea typeface="Twentieth Century"/>
                          <a:cs typeface="Twentieth Century"/>
                          <a:sym typeface="Twentieth Century"/>
                        </a:rPr>
                        <a:t>Y</a:t>
                      </a:r>
                      <a:r>
                        <a:rPr lang="en-US" sz="1800" b="0" i="0" u="none" strike="noStrike" cap="none">
                          <a:solidFill>
                            <a:srgbClr val="E24E39"/>
                          </a:solidFill>
                          <a:latin typeface="Tw Cen MT" panose="020B0602020104020603" pitchFamily="34" charset="0"/>
                          <a:ea typeface="Twentieth Century"/>
                          <a:cs typeface="Twentieth Century"/>
                          <a:sym typeface="Twentieth Century"/>
                        </a:rPr>
                        <a:t>.........................................................................</a:t>
                      </a:r>
                      <a:endParaRPr sz="1800" b="1" i="0" u="none" strike="noStrike" cap="none">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2E4355"/>
                          </a:solidFill>
                          <a:uFill>
                            <a:noFill/>
                          </a:uFill>
                          <a:latin typeface="Tw Cen MT" panose="020B0602020104020603" pitchFamily="34" charset="0"/>
                          <a:ea typeface="Twentieth Century"/>
                          <a:cs typeface="Twentieth Century"/>
                          <a:sym typeface="Twentieth Century"/>
                          <a:hlinkClick r:id="rId5" action="ppaction://hlinksldjump">
                            <a:extLst>
                              <a:ext uri="{A12FA001-AC4F-418D-AE19-62706E023703}">
                                <ahyp:hlinkClr xmlns:ahyp="http://schemas.microsoft.com/office/drawing/2018/hyperlinkcolor" val="tx"/>
                              </a:ext>
                            </a:extLst>
                          </a:hlinkClick>
                        </a:rPr>
                        <a:t>3</a:t>
                      </a:r>
                      <a:endParaRPr sz="1800" b="1" i="0" u="none" strike="noStrike" cap="none">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2E4355"/>
                          </a:solidFill>
                          <a:uFill>
                            <a:noFill/>
                          </a:uFill>
                          <a:latin typeface="Tw Cen MT" panose="020B0602020104020603" pitchFamily="34" charset="0"/>
                          <a:ea typeface="Twentieth Century"/>
                          <a:cs typeface="Twentieth Century"/>
                          <a:sym typeface="Twentieth Century"/>
                          <a:hlinkClick r:id="rId6" action="ppaction://hlinksldjump">
                            <a:extLst>
                              <a:ext uri="{A12FA001-AC4F-418D-AE19-62706E023703}">
                                <ahyp:hlinkClr xmlns:ahyp="http://schemas.microsoft.com/office/drawing/2018/hyperlinkcolor" val="tx"/>
                              </a:ext>
                            </a:extLst>
                          </a:hlinkClick>
                        </a:rPr>
                        <a:t>TIMELINE</a:t>
                      </a:r>
                      <a:r>
                        <a:rPr lang="en-US" sz="1800" b="0" i="0" u="none" strike="noStrike" cap="none">
                          <a:solidFill>
                            <a:srgbClr val="E24E39"/>
                          </a:solidFill>
                          <a:latin typeface="Tw Cen MT" panose="020B0602020104020603" pitchFamily="34" charset="0"/>
                          <a:ea typeface="Twentieth Century"/>
                          <a:cs typeface="Twentieth Century"/>
                          <a:sym typeface="Twentieth Century"/>
                        </a:rPr>
                        <a:t>...................................................................................................</a:t>
                      </a:r>
                      <a:endParaRPr sz="1800" b="1" i="0" u="none" strike="noStrike" cap="none">
                        <a:solidFill>
                          <a:srgbClr val="2E4355"/>
                        </a:solidFill>
                        <a:uFill>
                          <a:noFill/>
                        </a:uFill>
                        <a:latin typeface="Tw Cen MT" panose="020B0602020104020603" pitchFamily="34" charset="0"/>
                        <a:ea typeface="Twentieth Century"/>
                        <a:cs typeface="Twentieth Century"/>
                        <a:sym typeface="Twentieth Century"/>
                        <a:hlinkClick r:id="rId6" action="ppaction://hlinksldjump">
                          <a:extLst>
                            <a:ext uri="{A12FA001-AC4F-418D-AE19-62706E023703}">
                              <ahyp:hlinkClr xmlns:ahyp="http://schemas.microsoft.com/office/drawing/2018/hyperlinkcolor" val="tx"/>
                            </a:ext>
                          </a:extLst>
                        </a:hlinkClick>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800" b="1" i="0" u="none" strike="noStrike" cap="none">
                          <a:solidFill>
                            <a:srgbClr val="2E4355"/>
                          </a:solidFill>
                          <a:uFill>
                            <a:noFill/>
                          </a:uFill>
                          <a:latin typeface="Tw Cen MT" panose="020B0602020104020603" pitchFamily="34" charset="0"/>
                          <a:ea typeface="Twentieth Century"/>
                          <a:cs typeface="Twentieth Century"/>
                          <a:sym typeface="Twentieth Century"/>
                          <a:hlinkClick r:id="rId6" action="ppaction://hlinksldjump">
                            <a:extLst>
                              <a:ext uri="{A12FA001-AC4F-418D-AE19-62706E023703}">
                                <ahyp:hlinkClr xmlns:ahyp="http://schemas.microsoft.com/office/drawing/2018/hyperlinkcolor" val="tx"/>
                              </a:ext>
                            </a:extLst>
                          </a:hlinkClick>
                        </a:rPr>
                        <a:t>4</a:t>
                      </a:r>
                      <a:endParaRPr sz="1800" b="1" i="0" u="none" strike="noStrike" cap="none">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strike="noStrike" cap="none">
                          <a:solidFill>
                            <a:srgbClr val="2E4355"/>
                          </a:solidFill>
                          <a:uFill>
                            <a:noFill/>
                          </a:uFill>
                          <a:latin typeface="Tw Cen MT" panose="020B0602020104020603" pitchFamily="34" charset="0"/>
                          <a:ea typeface="Twentieth Century"/>
                          <a:cs typeface="Twentieth Century"/>
                          <a:sym typeface="Twentieth Century"/>
                          <a:hlinkClick r:id="rId6" action="ppaction://hlinksldjump">
                            <a:extLst>
                              <a:ext uri="{A12FA001-AC4F-418D-AE19-62706E023703}">
                                <ahyp:hlinkClr xmlns:ahyp="http://schemas.microsoft.com/office/drawing/2018/hyperlinkcolor" val="tx"/>
                              </a:ext>
                            </a:extLst>
                          </a:hlinkClick>
                        </a:rPr>
                        <a:t>AUDIT OUTCOME</a:t>
                      </a:r>
                      <a:r>
                        <a:rPr lang="en-US" sz="1800" b="1">
                          <a:solidFill>
                            <a:srgbClr val="2E4355"/>
                          </a:solidFill>
                          <a:uFill>
                            <a:noFill/>
                          </a:uFill>
                          <a:latin typeface="Tw Cen MT" panose="020B0602020104020603" pitchFamily="34" charset="0"/>
                          <a:ea typeface="Twentieth Century"/>
                          <a:cs typeface="Twentieth Century"/>
                          <a:sym typeface="Twentieth Century"/>
                          <a:hlinkClick r:id="rId6" action="ppaction://hlinksldjump">
                            <a:extLst>
                              <a:ext uri="{A12FA001-AC4F-418D-AE19-62706E023703}">
                                <ahyp:hlinkClr xmlns:ahyp="http://schemas.microsoft.com/office/drawing/2018/hyperlinkcolor" val="tx"/>
                              </a:ext>
                            </a:extLst>
                          </a:hlinkClick>
                        </a:rPr>
                        <a:t>S</a:t>
                      </a:r>
                      <a:r>
                        <a:rPr lang="en-US" sz="1800" b="0" i="0" u="none" strike="noStrike" cap="none">
                          <a:solidFill>
                            <a:srgbClr val="E24E39"/>
                          </a:solidFill>
                          <a:latin typeface="Tw Cen MT" panose="020B0602020104020603" pitchFamily="34" charset="0"/>
                          <a:ea typeface="Twentieth Century"/>
                          <a:cs typeface="Twentieth Century"/>
                          <a:sym typeface="Twentieth Century"/>
                        </a:rPr>
                        <a:t>..................................................................................</a:t>
                      </a:r>
                      <a:endParaRPr sz="1800" b="1" i="0" u="none" strike="noStrike" cap="none">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800" b="1" i="0" u="none" strike="noStrike" cap="none">
                          <a:solidFill>
                            <a:srgbClr val="2E4355"/>
                          </a:solidFill>
                          <a:latin typeface="Tw Cen MT" panose="020B0602020104020603" pitchFamily="34" charset="0"/>
                          <a:ea typeface="Twentieth Century"/>
                          <a:cs typeface="Twentieth Century"/>
                          <a:sym typeface="Twentieth Century"/>
                        </a:rPr>
                        <a:t>5</a:t>
                      </a:r>
                      <a:endParaRPr sz="1800" b="1" i="0" u="none" strike="noStrike" cap="none">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2E4355"/>
                          </a:solidFill>
                          <a:uFill>
                            <a:noFill/>
                          </a:uFill>
                          <a:latin typeface="Tw Cen MT" panose="020B0602020104020603" pitchFamily="34" charset="0"/>
                          <a:ea typeface="Twentieth Century"/>
                          <a:cs typeface="Twentieth Century"/>
                          <a:sym typeface="Twentieth Century"/>
                          <a:hlinkClick r:id="rId7" action="ppaction://hlinksldjump">
                            <a:extLst>
                              <a:ext uri="{A12FA001-AC4F-418D-AE19-62706E023703}">
                                <ahyp:hlinkClr xmlns:ahyp="http://schemas.microsoft.com/office/drawing/2018/hyperlinkcolor" val="tx"/>
                              </a:ext>
                            </a:extLst>
                          </a:hlinkClick>
                        </a:rPr>
                        <a:t>KEY TAKEAWAYS</a:t>
                      </a:r>
                      <a:r>
                        <a:rPr lang="en-US" sz="1800" b="0" i="0" u="none" strike="noStrike" cap="none">
                          <a:solidFill>
                            <a:srgbClr val="E24E39"/>
                          </a:solidFill>
                          <a:latin typeface="Tw Cen MT" panose="020B0602020104020603" pitchFamily="34" charset="0"/>
                          <a:ea typeface="Twentieth Century"/>
                          <a:cs typeface="Twentieth Century"/>
                          <a:sym typeface="Twentieth Century"/>
                        </a:rPr>
                        <a:t>..................................................................................</a:t>
                      </a:r>
                      <a:endParaRPr sz="1800" b="1" i="0" u="none" strike="noStrike" cap="none">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800" b="1" i="0" u="none" strike="noStrike" cap="none">
                          <a:solidFill>
                            <a:srgbClr val="2E4355"/>
                          </a:solidFill>
                          <a:latin typeface="Tw Cen MT" panose="020B0602020104020603" pitchFamily="34" charset="0"/>
                          <a:ea typeface="Twentieth Century"/>
                          <a:cs typeface="Twentieth Century"/>
                          <a:sym typeface="Twentieth Century"/>
                        </a:rPr>
                        <a:t>6</a:t>
                      </a:r>
                      <a:endParaRPr sz="1800" b="1" i="0" u="none" strike="noStrike" cap="none">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2E4355"/>
                          </a:solidFill>
                          <a:uFill>
                            <a:noFill/>
                          </a:uFill>
                          <a:latin typeface="Tw Cen MT" panose="020B0602020104020603" pitchFamily="34" charset="0"/>
                          <a:ea typeface="Twentieth Century"/>
                          <a:cs typeface="Twentieth Century"/>
                          <a:sym typeface="Twentieth Century"/>
                          <a:hlinkClick r:id="rId8" action="ppaction://hlinksldjump">
                            <a:extLst>
                              <a:ext uri="{A12FA001-AC4F-418D-AE19-62706E023703}">
                                <ahyp:hlinkClr xmlns:ahyp="http://schemas.microsoft.com/office/drawing/2018/hyperlinkcolor" val="tx"/>
                              </a:ext>
                            </a:extLst>
                          </a:hlinkClick>
                        </a:rPr>
                        <a:t>BACKGROUND</a:t>
                      </a:r>
                      <a:r>
                        <a:rPr lang="en-US" sz="1800" b="0" i="0" u="none" strike="noStrike" cap="none">
                          <a:solidFill>
                            <a:srgbClr val="E24E39"/>
                          </a:solidFill>
                          <a:latin typeface="Tw Cen MT" panose="020B0602020104020603" pitchFamily="34" charset="0"/>
                          <a:ea typeface="Twentieth Century"/>
                          <a:cs typeface="Twentieth Century"/>
                          <a:sym typeface="Twentieth Century"/>
                        </a:rPr>
                        <a:t>.......................................................................................</a:t>
                      </a:r>
                      <a:endParaRPr sz="1800" b="1" i="0" u="none" strike="noStrike" cap="none">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800" b="1" i="0" u="none" strike="noStrike" cap="none">
                          <a:solidFill>
                            <a:srgbClr val="2E4355"/>
                          </a:solidFill>
                          <a:latin typeface="Tw Cen MT" panose="020B0602020104020603" pitchFamily="34" charset="0"/>
                          <a:ea typeface="Twentieth Century"/>
                          <a:cs typeface="Twentieth Century"/>
                          <a:sym typeface="Twentieth Century"/>
                        </a:rPr>
                        <a:t>7</a:t>
                      </a:r>
                      <a:endParaRPr sz="1800" b="1" i="0" u="none" strike="noStrike" cap="none">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2E4355"/>
                          </a:solidFill>
                          <a:uFill>
                            <a:noFill/>
                          </a:uFill>
                          <a:latin typeface="Tw Cen MT" panose="020B0602020104020603" pitchFamily="34" charset="0"/>
                          <a:ea typeface="Twentieth Century"/>
                          <a:cs typeface="Twentieth Century"/>
                          <a:sym typeface="Twentieth Century"/>
                          <a:hlinkClick r:id="rId9" action="ppaction://hlinksldjump">
                            <a:extLst>
                              <a:ext uri="{A12FA001-AC4F-418D-AE19-62706E023703}">
                                <ahyp:hlinkClr xmlns:ahyp="http://schemas.microsoft.com/office/drawing/2018/hyperlinkcolor" val="tx"/>
                              </a:ext>
                            </a:extLst>
                          </a:hlinkClick>
                        </a:rPr>
                        <a:t>HOW A RISK-LIMITING AUDIT WORKS</a:t>
                      </a:r>
                      <a:r>
                        <a:rPr lang="en-US" sz="1800" b="0" i="0" u="none" strike="noStrike" cap="none">
                          <a:solidFill>
                            <a:srgbClr val="E24E39"/>
                          </a:solidFill>
                          <a:latin typeface="Tw Cen MT" panose="020B0602020104020603" pitchFamily="34" charset="0"/>
                          <a:ea typeface="Twentieth Century"/>
                          <a:cs typeface="Twentieth Century"/>
                          <a:sym typeface="Twentieth Century"/>
                        </a:rPr>
                        <a:t>............................................</a:t>
                      </a:r>
                      <a:endParaRPr sz="1800" b="1" i="0" u="none" strike="noStrike" cap="none">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2E4355"/>
                          </a:solidFill>
                          <a:latin typeface="Tw Cen MT" panose="020B0602020104020603" pitchFamily="34" charset="0"/>
                          <a:ea typeface="Twentieth Century"/>
                          <a:cs typeface="Twentieth Century"/>
                          <a:sym typeface="Twentieth Century"/>
                        </a:rPr>
                        <a:t>8</a:t>
                      </a:r>
                      <a:endParaRPr sz="1800" b="1" i="0" u="none" strike="noStrike" cap="none">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2E4355"/>
                          </a:solidFill>
                          <a:uFill>
                            <a:noFill/>
                          </a:uFill>
                          <a:latin typeface="Tw Cen MT" panose="020B0602020104020603" pitchFamily="34" charset="0"/>
                          <a:ea typeface="Twentieth Century"/>
                          <a:cs typeface="Twentieth Century"/>
                          <a:sym typeface="Twentieth Century"/>
                          <a:hlinkClick r:id="rId10" action="ppaction://hlinksldjump">
                            <a:extLst>
                              <a:ext uri="{A12FA001-AC4F-418D-AE19-62706E023703}">
                                <ahyp:hlinkClr xmlns:ahyp="http://schemas.microsoft.com/office/drawing/2018/hyperlinkcolor" val="tx"/>
                              </a:ext>
                            </a:extLst>
                          </a:hlinkClick>
                        </a:rPr>
                        <a:t>GLOSSARY</a:t>
                      </a:r>
                      <a:r>
                        <a:rPr lang="en-US" sz="1800" b="0" i="0" u="none" strike="noStrike" cap="none">
                          <a:solidFill>
                            <a:srgbClr val="E24E39"/>
                          </a:solidFill>
                          <a:latin typeface="Tw Cen MT" panose="020B0602020104020603" pitchFamily="34" charset="0"/>
                          <a:ea typeface="Twentieth Century"/>
                          <a:cs typeface="Twentieth Century"/>
                          <a:sym typeface="Twentieth Century"/>
                        </a:rPr>
                        <a:t>...............................................................................................</a:t>
                      </a:r>
                      <a:endParaRPr sz="1800" b="1" i="0" u="none" strike="noStrike" cap="none">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10" action="ppaction://hlinksldjump">
                            <a:extLst>
                              <a:ext uri="{A12FA001-AC4F-418D-AE19-62706E023703}">
                                <ahyp:hlinkClr xmlns:ahyp="http://schemas.microsoft.com/office/drawing/2018/hyperlinkcolor" val="tx"/>
                              </a:ext>
                            </a:extLst>
                          </a:hlinkClick>
                        </a:rPr>
                        <a:t>9</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title"/>
          </p:nvPr>
        </p:nvSpPr>
        <p:spPr>
          <a:xfrm>
            <a:off x="457200" y="457200"/>
            <a:ext cx="6858000" cy="144911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3200" b="1" dirty="0">
                <a:solidFill>
                  <a:srgbClr val="445E8A"/>
                </a:solidFill>
                <a:latin typeface="Tw Cen MT" panose="020B0602020104020603" pitchFamily="34" charset="0"/>
                <a:ea typeface="Twentieth Century"/>
                <a:cs typeface="Twentieth Century"/>
                <a:sym typeface="Twentieth Century"/>
              </a:rPr>
              <a:t>[JURISDICTION’S] POST-ELECTION </a:t>
            </a:r>
            <a:br>
              <a:rPr lang="en-US" sz="3200" b="1" dirty="0">
                <a:solidFill>
                  <a:srgbClr val="445E8A"/>
                </a:solidFill>
                <a:latin typeface="Tw Cen MT" panose="020B0602020104020603" pitchFamily="34" charset="0"/>
                <a:ea typeface="Twentieth Century"/>
                <a:cs typeface="Twentieth Century"/>
                <a:sym typeface="Twentieth Century"/>
              </a:rPr>
            </a:br>
            <a:r>
              <a:rPr lang="en-US" sz="3200" b="1" dirty="0">
                <a:solidFill>
                  <a:srgbClr val="445E8A"/>
                </a:solidFill>
                <a:latin typeface="Tw Cen MT" panose="020B0602020104020603" pitchFamily="34" charset="0"/>
                <a:ea typeface="Twentieth Century"/>
                <a:cs typeface="Twentieth Century"/>
                <a:sym typeface="Twentieth Century"/>
              </a:rPr>
              <a:t>AUDIT BY THE NUMBERS</a:t>
            </a:r>
            <a:br>
              <a:rPr lang="en-US" sz="2600" dirty="0">
                <a:solidFill>
                  <a:srgbClr val="3F91B6"/>
                </a:solidFill>
                <a:latin typeface="DM Sans"/>
                <a:ea typeface="DM Sans"/>
                <a:cs typeface="DM Sans"/>
                <a:sym typeface="DM Sans"/>
              </a:rPr>
            </a:br>
            <a:r>
              <a:rPr lang="en-US" sz="2400" b="1" i="1" dirty="0">
                <a:solidFill>
                  <a:srgbClr val="E24E39"/>
                </a:solidFill>
                <a:latin typeface="Cambria"/>
                <a:ea typeface="Cambria"/>
                <a:cs typeface="Cambria"/>
                <a:sym typeface="Cambria"/>
              </a:rPr>
              <a:t>[YEAR] [TYPE] Election</a:t>
            </a:r>
            <a:endParaRPr sz="2400" b="1" i="1" dirty="0">
              <a:solidFill>
                <a:srgbClr val="E24E39"/>
              </a:solidFill>
              <a:latin typeface="Cambria"/>
              <a:ea typeface="Cambria"/>
              <a:cs typeface="Cambria"/>
              <a:sym typeface="Cambria"/>
            </a:endParaRPr>
          </a:p>
        </p:txBody>
      </p:sp>
      <p:sp>
        <p:nvSpPr>
          <p:cNvPr id="154" name="Google Shape;154;p6"/>
          <p:cNvSpPr txBox="1"/>
          <p:nvPr/>
        </p:nvSpPr>
        <p:spPr>
          <a:xfrm>
            <a:off x="457200" y="1896350"/>
            <a:ext cx="2550000" cy="23928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a:t>
            </a:r>
            <a:endParaRPr sz="2400" b="1" i="0" u="none" strike="noStrike" cap="none" dirty="0">
              <a:solidFill>
                <a:srgbClr val="E24E39"/>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mail ballots </a:t>
            </a:r>
            <a:r>
              <a:rPr lang="en-US" sz="1400" b="1" i="1" u="none" strike="noStrike" cap="none" dirty="0">
                <a:solidFill>
                  <a:srgbClr val="E24E39"/>
                </a:solidFill>
                <a:latin typeface="Cambria"/>
                <a:ea typeface="Cambria"/>
                <a:cs typeface="Cambria"/>
                <a:sym typeface="Cambria"/>
              </a:rPr>
              <a:t>counted</a:t>
            </a:r>
            <a:endParaRPr sz="1400" b="1" i="1" u="none" strike="noStrike" cap="none" dirty="0">
              <a:solidFill>
                <a:srgbClr val="E24E39"/>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2"/>
              </a:solidFill>
              <a:latin typeface="Bitter Medium"/>
              <a:ea typeface="Bitter Medium"/>
              <a:cs typeface="Bitter Medium"/>
              <a:sym typeface="Bitter Medium"/>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a:t>
            </a:r>
            <a:endParaRPr dirty="0">
              <a:latin typeface="Tw Cen MT" panose="020B0602020104020603"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in-person ballots </a:t>
            </a:r>
            <a:r>
              <a:rPr lang="en-US" sz="1400" b="1" i="1" u="none" strike="noStrike" cap="none" dirty="0">
                <a:solidFill>
                  <a:srgbClr val="E24E39"/>
                </a:solidFill>
                <a:latin typeface="Cambria"/>
                <a:ea typeface="Cambria"/>
                <a:cs typeface="Cambria"/>
                <a:sym typeface="Cambria"/>
              </a:rPr>
              <a:t>counted</a:t>
            </a:r>
            <a:br>
              <a:rPr lang="en-US" sz="1400" b="0" i="0" u="none" strike="noStrike" cap="none" dirty="0">
                <a:solidFill>
                  <a:schemeClr val="dk1"/>
                </a:solidFill>
                <a:latin typeface="Cambria"/>
                <a:ea typeface="Cambria"/>
                <a:cs typeface="Cambria"/>
                <a:sym typeface="Cambria"/>
              </a:rPr>
            </a:br>
            <a:endParaRPr sz="1400" b="1" i="0" u="none" strike="noStrike" cap="none" dirty="0">
              <a:solidFill>
                <a:schemeClr val="dk1"/>
              </a:solidFill>
              <a:latin typeface="Tw Cen MT" panose="020B0602020104020603" pitchFamily="34" charset="0"/>
              <a:ea typeface="Cambria"/>
              <a:cs typeface="Cambria"/>
              <a:sym typeface="Cambria"/>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a:t>
            </a:r>
            <a:endParaRPr b="1" dirty="0">
              <a:latin typeface="Tw Cen MT" panose="020B0602020104020603"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total ballots counted</a:t>
            </a:r>
            <a:endParaRPr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Bitter Medium"/>
              <a:ea typeface="Bitter Medium"/>
              <a:cs typeface="Bitter Medium"/>
              <a:sym typeface="Bitter Medium"/>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Bitter Medium"/>
              <a:ea typeface="Bitter Medium"/>
              <a:cs typeface="Bitter Medium"/>
              <a:sym typeface="Bitter Medium"/>
            </a:endParaRPr>
          </a:p>
        </p:txBody>
      </p:sp>
      <p:cxnSp>
        <p:nvCxnSpPr>
          <p:cNvPr id="155" name="Google Shape;155;p6"/>
          <p:cNvCxnSpPr/>
          <p:nvPr/>
        </p:nvCxnSpPr>
        <p:spPr>
          <a:xfrm>
            <a:off x="457200" y="4345898"/>
            <a:ext cx="6872100" cy="0"/>
          </a:xfrm>
          <a:prstGeom prst="straightConnector1">
            <a:avLst/>
          </a:prstGeom>
          <a:noFill/>
          <a:ln w="38100" cap="flat" cmpd="sng">
            <a:solidFill>
              <a:srgbClr val="445E8A"/>
            </a:solidFill>
            <a:prstDash val="solid"/>
            <a:round/>
            <a:headEnd type="none" w="sm" len="sm"/>
            <a:tailEnd type="none" w="sm" len="sm"/>
          </a:ln>
        </p:spPr>
      </p:cxnSp>
      <p:cxnSp>
        <p:nvCxnSpPr>
          <p:cNvPr id="156" name="Google Shape;156;p6"/>
          <p:cNvCxnSpPr/>
          <p:nvPr/>
        </p:nvCxnSpPr>
        <p:spPr>
          <a:xfrm>
            <a:off x="457200" y="8184675"/>
            <a:ext cx="6872100" cy="0"/>
          </a:xfrm>
          <a:prstGeom prst="straightConnector1">
            <a:avLst/>
          </a:prstGeom>
          <a:noFill/>
          <a:ln w="38100" cap="flat" cmpd="sng">
            <a:solidFill>
              <a:srgbClr val="445E8A"/>
            </a:solidFill>
            <a:prstDash val="solid"/>
            <a:round/>
            <a:headEnd type="none" w="sm" len="sm"/>
            <a:tailEnd type="none" w="sm" len="sm"/>
          </a:ln>
        </p:spPr>
      </p:cxnSp>
      <p:sp>
        <p:nvSpPr>
          <p:cNvPr id="157" name="Google Shape;157;p6"/>
          <p:cNvSpPr/>
          <p:nvPr/>
        </p:nvSpPr>
        <p:spPr>
          <a:xfrm>
            <a:off x="5337387" y="2037299"/>
            <a:ext cx="1825337" cy="1828800"/>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dirty="0">
                <a:solidFill>
                  <a:schemeClr val="lt1"/>
                </a:solidFill>
                <a:latin typeface="Tw Cen MT" panose="020B0602020104020603" pitchFamily="34" charset="0"/>
                <a:ea typeface="Twentieth Century"/>
                <a:cs typeface="Twentieth Century"/>
                <a:sym typeface="Twentieth Century"/>
              </a:rPr>
              <a:t>Highlight about the ballots, equipment or audit team</a:t>
            </a:r>
            <a:endParaRPr dirty="0">
              <a:latin typeface="Tw Cen MT" panose="020B0602020104020603" pitchFamily="34" charset="0"/>
            </a:endParaRPr>
          </a:p>
        </p:txBody>
      </p:sp>
      <p:cxnSp>
        <p:nvCxnSpPr>
          <p:cNvPr id="158" name="Google Shape;158;p6"/>
          <p:cNvCxnSpPr/>
          <p:nvPr/>
        </p:nvCxnSpPr>
        <p:spPr>
          <a:xfrm>
            <a:off x="457200" y="7002450"/>
            <a:ext cx="6872100" cy="0"/>
          </a:xfrm>
          <a:prstGeom prst="straightConnector1">
            <a:avLst/>
          </a:prstGeom>
          <a:noFill/>
          <a:ln w="38100" cap="flat" cmpd="sng">
            <a:solidFill>
              <a:srgbClr val="445E8A"/>
            </a:solidFill>
            <a:prstDash val="solid"/>
            <a:round/>
            <a:headEnd type="none" w="sm" len="sm"/>
            <a:tailEnd type="none" w="sm" len="sm"/>
          </a:ln>
        </p:spPr>
      </p:cxnSp>
      <p:sp>
        <p:nvSpPr>
          <p:cNvPr id="159" name="Google Shape;159;p6"/>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E24E39"/>
                </a:solidFill>
                <a:latin typeface="Cambria"/>
                <a:ea typeface="Cambria"/>
                <a:cs typeface="Cambria"/>
                <a:sym typeface="Cambria"/>
              </a:rPr>
              <a:t>1</a:t>
            </a:r>
            <a:endParaRPr sz="1800" b="1" i="0" u="none" strike="noStrike" cap="none">
              <a:solidFill>
                <a:srgbClr val="E24E39"/>
              </a:solidFill>
              <a:latin typeface="Cambria"/>
              <a:ea typeface="Cambria"/>
              <a:cs typeface="Cambria"/>
              <a:sym typeface="Cambria"/>
            </a:endParaRPr>
          </a:p>
        </p:txBody>
      </p:sp>
      <p:pic>
        <p:nvPicPr>
          <p:cNvPr id="160" name="Google Shape;160;p6" descr="User with solid fill"/>
          <p:cNvPicPr preferRelativeResize="0"/>
          <p:nvPr/>
        </p:nvPicPr>
        <p:blipFill rotWithShape="1">
          <a:blip r:embed="rId3">
            <a:alphaModFix/>
          </a:blip>
          <a:srcRect/>
          <a:stretch/>
        </p:blipFill>
        <p:spPr>
          <a:xfrm>
            <a:off x="506871" y="4602129"/>
            <a:ext cx="551074" cy="551074"/>
          </a:xfrm>
          <a:prstGeom prst="rect">
            <a:avLst/>
          </a:prstGeom>
          <a:noFill/>
          <a:ln>
            <a:noFill/>
          </a:ln>
        </p:spPr>
      </p:pic>
      <p:pic>
        <p:nvPicPr>
          <p:cNvPr id="161" name="Google Shape;161;p6" descr="User with solid fill"/>
          <p:cNvPicPr preferRelativeResize="0"/>
          <p:nvPr/>
        </p:nvPicPr>
        <p:blipFill rotWithShape="1">
          <a:blip r:embed="rId4">
            <a:alphaModFix/>
          </a:blip>
          <a:srcRect/>
          <a:stretch/>
        </p:blipFill>
        <p:spPr>
          <a:xfrm>
            <a:off x="939526" y="4602129"/>
            <a:ext cx="551074" cy="551074"/>
          </a:xfrm>
          <a:prstGeom prst="rect">
            <a:avLst/>
          </a:prstGeom>
          <a:noFill/>
          <a:ln>
            <a:noFill/>
          </a:ln>
        </p:spPr>
      </p:pic>
      <p:pic>
        <p:nvPicPr>
          <p:cNvPr id="162" name="Google Shape;162;p6" descr="User with solid fill"/>
          <p:cNvPicPr preferRelativeResize="0"/>
          <p:nvPr/>
        </p:nvPicPr>
        <p:blipFill rotWithShape="1">
          <a:blip r:embed="rId3">
            <a:alphaModFix/>
          </a:blip>
          <a:srcRect/>
          <a:stretch/>
        </p:blipFill>
        <p:spPr>
          <a:xfrm>
            <a:off x="1397758" y="4602129"/>
            <a:ext cx="551074" cy="551074"/>
          </a:xfrm>
          <a:prstGeom prst="rect">
            <a:avLst/>
          </a:prstGeom>
          <a:noFill/>
          <a:ln>
            <a:noFill/>
          </a:ln>
        </p:spPr>
      </p:pic>
      <p:pic>
        <p:nvPicPr>
          <p:cNvPr id="163" name="Google Shape;163;p6" descr="User with solid fill"/>
          <p:cNvPicPr preferRelativeResize="0"/>
          <p:nvPr/>
        </p:nvPicPr>
        <p:blipFill rotWithShape="1">
          <a:blip r:embed="rId4">
            <a:alphaModFix/>
          </a:blip>
          <a:srcRect/>
          <a:stretch/>
        </p:blipFill>
        <p:spPr>
          <a:xfrm>
            <a:off x="1844268" y="4602129"/>
            <a:ext cx="551074" cy="551074"/>
          </a:xfrm>
          <a:prstGeom prst="rect">
            <a:avLst/>
          </a:prstGeom>
          <a:noFill/>
          <a:ln>
            <a:noFill/>
          </a:ln>
        </p:spPr>
      </p:pic>
      <p:pic>
        <p:nvPicPr>
          <p:cNvPr id="164" name="Google Shape;164;p6" descr="User with solid fill"/>
          <p:cNvPicPr preferRelativeResize="0"/>
          <p:nvPr/>
        </p:nvPicPr>
        <p:blipFill rotWithShape="1">
          <a:blip r:embed="rId3">
            <a:alphaModFix/>
          </a:blip>
          <a:srcRect/>
          <a:stretch/>
        </p:blipFill>
        <p:spPr>
          <a:xfrm>
            <a:off x="2290778" y="4602129"/>
            <a:ext cx="551074" cy="551074"/>
          </a:xfrm>
          <a:prstGeom prst="rect">
            <a:avLst/>
          </a:prstGeom>
          <a:noFill/>
          <a:ln>
            <a:noFill/>
          </a:ln>
        </p:spPr>
      </p:pic>
      <p:pic>
        <p:nvPicPr>
          <p:cNvPr id="165" name="Google Shape;165;p6" descr="User with solid fill"/>
          <p:cNvPicPr preferRelativeResize="0"/>
          <p:nvPr/>
        </p:nvPicPr>
        <p:blipFill rotWithShape="1">
          <a:blip r:embed="rId4">
            <a:alphaModFix/>
          </a:blip>
          <a:srcRect/>
          <a:stretch/>
        </p:blipFill>
        <p:spPr>
          <a:xfrm>
            <a:off x="2737288" y="4602129"/>
            <a:ext cx="551074" cy="551074"/>
          </a:xfrm>
          <a:prstGeom prst="rect">
            <a:avLst/>
          </a:prstGeom>
          <a:noFill/>
          <a:ln>
            <a:noFill/>
          </a:ln>
        </p:spPr>
      </p:pic>
      <p:pic>
        <p:nvPicPr>
          <p:cNvPr id="166" name="Google Shape;166;p6" descr="User with solid fill"/>
          <p:cNvPicPr preferRelativeResize="0"/>
          <p:nvPr/>
        </p:nvPicPr>
        <p:blipFill rotWithShape="1">
          <a:blip r:embed="rId4">
            <a:alphaModFix/>
          </a:blip>
          <a:srcRect/>
          <a:stretch/>
        </p:blipFill>
        <p:spPr>
          <a:xfrm>
            <a:off x="493016" y="5209915"/>
            <a:ext cx="551074" cy="551074"/>
          </a:xfrm>
          <a:prstGeom prst="rect">
            <a:avLst/>
          </a:prstGeom>
          <a:noFill/>
          <a:ln>
            <a:noFill/>
          </a:ln>
        </p:spPr>
      </p:pic>
      <p:pic>
        <p:nvPicPr>
          <p:cNvPr id="167" name="Google Shape;167;p6" descr="User with solid fill"/>
          <p:cNvPicPr preferRelativeResize="0"/>
          <p:nvPr/>
        </p:nvPicPr>
        <p:blipFill rotWithShape="1">
          <a:blip r:embed="rId3">
            <a:alphaModFix/>
          </a:blip>
          <a:srcRect/>
          <a:stretch/>
        </p:blipFill>
        <p:spPr>
          <a:xfrm>
            <a:off x="925671" y="5209915"/>
            <a:ext cx="551074" cy="551074"/>
          </a:xfrm>
          <a:prstGeom prst="rect">
            <a:avLst/>
          </a:prstGeom>
          <a:noFill/>
          <a:ln>
            <a:noFill/>
          </a:ln>
        </p:spPr>
      </p:pic>
      <p:pic>
        <p:nvPicPr>
          <p:cNvPr id="168" name="Google Shape;168;p6" descr="User with solid fill"/>
          <p:cNvPicPr preferRelativeResize="0"/>
          <p:nvPr/>
        </p:nvPicPr>
        <p:blipFill rotWithShape="1">
          <a:blip r:embed="rId4">
            <a:alphaModFix/>
          </a:blip>
          <a:srcRect/>
          <a:stretch/>
        </p:blipFill>
        <p:spPr>
          <a:xfrm>
            <a:off x="1383903" y="5209915"/>
            <a:ext cx="551074" cy="551074"/>
          </a:xfrm>
          <a:prstGeom prst="rect">
            <a:avLst/>
          </a:prstGeom>
          <a:noFill/>
          <a:ln>
            <a:noFill/>
          </a:ln>
        </p:spPr>
      </p:pic>
      <p:pic>
        <p:nvPicPr>
          <p:cNvPr id="169" name="Google Shape;169;p6" descr="User with solid fill"/>
          <p:cNvPicPr preferRelativeResize="0"/>
          <p:nvPr/>
        </p:nvPicPr>
        <p:blipFill rotWithShape="1">
          <a:blip r:embed="rId3">
            <a:alphaModFix/>
          </a:blip>
          <a:srcRect/>
          <a:stretch/>
        </p:blipFill>
        <p:spPr>
          <a:xfrm>
            <a:off x="1830413" y="5209915"/>
            <a:ext cx="551074" cy="551074"/>
          </a:xfrm>
          <a:prstGeom prst="rect">
            <a:avLst/>
          </a:prstGeom>
          <a:noFill/>
          <a:ln>
            <a:noFill/>
          </a:ln>
        </p:spPr>
      </p:pic>
      <p:pic>
        <p:nvPicPr>
          <p:cNvPr id="170" name="Google Shape;170;p6" descr="User with solid fill"/>
          <p:cNvPicPr preferRelativeResize="0"/>
          <p:nvPr/>
        </p:nvPicPr>
        <p:blipFill rotWithShape="1">
          <a:blip r:embed="rId4">
            <a:alphaModFix/>
          </a:blip>
          <a:srcRect/>
          <a:stretch/>
        </p:blipFill>
        <p:spPr>
          <a:xfrm>
            <a:off x="2276923" y="5209915"/>
            <a:ext cx="551074" cy="551074"/>
          </a:xfrm>
          <a:prstGeom prst="rect">
            <a:avLst/>
          </a:prstGeom>
          <a:noFill/>
          <a:ln>
            <a:noFill/>
          </a:ln>
        </p:spPr>
      </p:pic>
      <p:pic>
        <p:nvPicPr>
          <p:cNvPr id="171" name="Google Shape;171;p6" descr="User with solid fill"/>
          <p:cNvPicPr preferRelativeResize="0"/>
          <p:nvPr/>
        </p:nvPicPr>
        <p:blipFill rotWithShape="1">
          <a:blip r:embed="rId3">
            <a:alphaModFix/>
          </a:blip>
          <a:srcRect/>
          <a:stretch/>
        </p:blipFill>
        <p:spPr>
          <a:xfrm>
            <a:off x="2723433" y="5209915"/>
            <a:ext cx="551074" cy="551074"/>
          </a:xfrm>
          <a:prstGeom prst="rect">
            <a:avLst/>
          </a:prstGeom>
          <a:noFill/>
          <a:ln>
            <a:noFill/>
          </a:ln>
        </p:spPr>
      </p:pic>
      <p:sp>
        <p:nvSpPr>
          <p:cNvPr id="172" name="Google Shape;172;p6"/>
          <p:cNvSpPr txBox="1"/>
          <p:nvPr/>
        </p:nvSpPr>
        <p:spPr>
          <a:xfrm>
            <a:off x="2876478" y="1896350"/>
            <a:ext cx="2550000" cy="240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445E8A"/>
                </a:solidFill>
                <a:latin typeface="Tw Cen MT" panose="020B0602020104020603" pitchFamily="34" charset="0"/>
                <a:ea typeface="Twentieth Century"/>
                <a:cs typeface="Twentieth Century"/>
                <a:sym typeface="Twentieth Century"/>
              </a:rPr>
              <a:t>##,###</a:t>
            </a:r>
            <a:endParaRPr sz="2400" b="1" i="0" u="none" strike="noStrike" cap="none" dirty="0">
              <a:solidFill>
                <a:srgbClr val="445E8A"/>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mail ballots </a:t>
            </a:r>
            <a:r>
              <a:rPr lang="en-US" sz="1400" b="1" i="1" u="none" strike="noStrike" cap="none" dirty="0">
                <a:solidFill>
                  <a:srgbClr val="445E8A"/>
                </a:solidFill>
                <a:latin typeface="Cambria"/>
                <a:ea typeface="Cambria"/>
                <a:cs typeface="Cambria"/>
                <a:sym typeface="Cambria"/>
              </a:rPr>
              <a:t>audited</a:t>
            </a:r>
            <a:endParaRPr sz="1400" b="1" i="1" u="none" strike="noStrike" cap="none" dirty="0">
              <a:solidFill>
                <a:srgbClr val="445E8A"/>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2"/>
              </a:solidFill>
              <a:latin typeface="Bitter Medium"/>
              <a:ea typeface="Bitter Medium"/>
              <a:cs typeface="Bitter Medium"/>
              <a:sym typeface="Bitter Medium"/>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445E8A"/>
                </a:solidFill>
                <a:latin typeface="Tw Cen MT" panose="020B0602020104020603" pitchFamily="34" charset="0"/>
                <a:ea typeface="Twentieth Century"/>
                <a:cs typeface="Twentieth Century"/>
                <a:sym typeface="Twentieth Century"/>
              </a:rPr>
              <a:t>##,###</a:t>
            </a:r>
            <a:endParaRPr dirty="0">
              <a:latin typeface="Tw Cen MT" panose="020B0602020104020603"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in-person ballots </a:t>
            </a:r>
            <a:r>
              <a:rPr lang="en-US" sz="1400" b="1" i="1" u="none" strike="noStrike" cap="none" dirty="0">
                <a:solidFill>
                  <a:srgbClr val="445E8A"/>
                </a:solidFill>
                <a:latin typeface="Cambria"/>
                <a:ea typeface="Cambria"/>
                <a:cs typeface="Cambria"/>
                <a:sym typeface="Cambria"/>
              </a:rPr>
              <a:t>audited</a:t>
            </a:r>
            <a:endParaRPr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2"/>
              </a:solidFill>
              <a:latin typeface="Bitter Medium"/>
              <a:ea typeface="Bitter Medium"/>
              <a:cs typeface="Bitter Medium"/>
              <a:sym typeface="Bitter Medium"/>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445E8A"/>
                </a:solidFill>
                <a:latin typeface="Tw Cen MT" panose="020B0602020104020603" pitchFamily="34" charset="0"/>
                <a:ea typeface="Twentieth Century"/>
                <a:cs typeface="Twentieth Century"/>
                <a:sym typeface="Twentieth Century"/>
              </a:rPr>
              <a:t>#% of ballots</a:t>
            </a:r>
            <a:endParaRPr dirty="0">
              <a:latin typeface="Tw Cen MT" panose="020B0602020104020603"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randomly selected for audit</a:t>
            </a:r>
            <a:endParaRPr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Bitter Medium"/>
              <a:ea typeface="Bitter Medium"/>
              <a:cs typeface="Bitter Medium"/>
              <a:sym typeface="Bitter Medium"/>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Bitter Medium"/>
              <a:ea typeface="Bitter Medium"/>
              <a:cs typeface="Bitter Medium"/>
              <a:sym typeface="Bitter Medium"/>
            </a:endParaRPr>
          </a:p>
        </p:txBody>
      </p:sp>
      <p:sp>
        <p:nvSpPr>
          <p:cNvPr id="173" name="Google Shape;173;p6"/>
          <p:cNvSpPr txBox="1"/>
          <p:nvPr/>
        </p:nvSpPr>
        <p:spPr>
          <a:xfrm>
            <a:off x="3487951" y="4485980"/>
            <a:ext cx="3583409" cy="14257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dirty="0">
                <a:solidFill>
                  <a:srgbClr val="E24E39"/>
                </a:solidFill>
                <a:latin typeface="Tw Cen MT" panose="020B0602020104020603" pitchFamily="34" charset="0"/>
                <a:ea typeface="Twentieth Century"/>
                <a:cs typeface="Twentieth Century"/>
                <a:sym typeface="Twentieth Century"/>
              </a:rPr>
              <a:t>## total contests</a:t>
            </a:r>
            <a:endParaRPr sz="2100" b="0" i="0" u="none" strike="noStrike" cap="none" dirty="0">
              <a:solidFill>
                <a:schemeClr val="dk2"/>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800"/>
              </a:spcBef>
              <a:spcAft>
                <a:spcPts val="0"/>
              </a:spcAft>
              <a:buClr>
                <a:srgbClr val="000000"/>
              </a:buClr>
              <a:buSzPts val="2100"/>
              <a:buFont typeface="Arial"/>
              <a:buNone/>
            </a:pPr>
            <a:r>
              <a:rPr lang="en-US" sz="2100" b="1" i="0" u="none" strike="noStrike" cap="none" dirty="0">
                <a:solidFill>
                  <a:srgbClr val="445E8A"/>
                </a:solidFill>
                <a:latin typeface="Tw Cen MT" panose="020B0602020104020603" pitchFamily="34" charset="0"/>
                <a:ea typeface="Twentieth Century"/>
                <a:cs typeface="Twentieth Century"/>
                <a:sym typeface="Twentieth Century"/>
              </a:rPr>
              <a:t># contests selected for audit:</a:t>
            </a:r>
            <a:endParaRPr dirty="0">
              <a:latin typeface="Tw Cen MT" panose="020B0602020104020603" pitchFamily="34" charset="0"/>
            </a:endParaRPr>
          </a:p>
          <a:p>
            <a:pPr marL="457200" marR="0" lvl="0" indent="-374650" algn="l" rtl="0">
              <a:lnSpc>
                <a:spcPct val="100000"/>
              </a:lnSpc>
              <a:spcBef>
                <a:spcPts val="400"/>
              </a:spcBef>
              <a:spcAft>
                <a:spcPts val="0"/>
              </a:spcAft>
              <a:buClr>
                <a:srgbClr val="000000"/>
              </a:buClr>
              <a:buSzPts val="1400"/>
              <a:buFont typeface="Cambria"/>
              <a:buAutoNum type="arabicPeriod"/>
            </a:pPr>
            <a:r>
              <a:rPr lang="en-US" sz="1400" b="1" i="0" u="none" strike="noStrike" cap="none" dirty="0">
                <a:solidFill>
                  <a:srgbClr val="E24E39"/>
                </a:solidFill>
                <a:latin typeface="Cambria"/>
                <a:ea typeface="Cambria"/>
                <a:cs typeface="Cambria"/>
                <a:sym typeface="Cambria"/>
              </a:rPr>
              <a:t>[Statewide]</a:t>
            </a:r>
            <a:r>
              <a:rPr lang="en-US" sz="1400" b="0" i="0" u="none" strike="noStrike" cap="none" dirty="0">
                <a:solidFill>
                  <a:srgbClr val="2E4355"/>
                </a:solidFill>
                <a:latin typeface="Cambria"/>
                <a:ea typeface="Cambria"/>
                <a:cs typeface="Cambria"/>
                <a:sym typeface="Cambria"/>
              </a:rPr>
              <a:t> </a:t>
            </a:r>
            <a:r>
              <a:rPr lang="en-US" dirty="0">
                <a:solidFill>
                  <a:schemeClr val="dk1"/>
                </a:solidFill>
                <a:latin typeface="Cambria"/>
                <a:ea typeface="Cambria"/>
                <a:cs typeface="Cambria"/>
                <a:sym typeface="Cambria"/>
              </a:rPr>
              <a:t>c</a:t>
            </a:r>
            <a:r>
              <a:rPr lang="en-US" sz="1400" b="0" i="0" u="none" strike="noStrike" cap="none" dirty="0">
                <a:solidFill>
                  <a:schemeClr val="dk1"/>
                </a:solidFill>
                <a:latin typeface="Cambria"/>
                <a:ea typeface="Cambria"/>
                <a:cs typeface="Cambria"/>
                <a:sym typeface="Cambria"/>
              </a:rPr>
              <a:t>ontest</a:t>
            </a:r>
            <a:endParaRPr dirty="0"/>
          </a:p>
          <a:p>
            <a:pPr marL="457200" marR="0" lvl="0" indent="-374650" algn="l" rtl="0">
              <a:lnSpc>
                <a:spcPct val="100000"/>
              </a:lnSpc>
              <a:spcBef>
                <a:spcPts val="400"/>
              </a:spcBef>
              <a:spcAft>
                <a:spcPts val="0"/>
              </a:spcAft>
              <a:buClr>
                <a:srgbClr val="000000"/>
              </a:buClr>
              <a:buSzPts val="1400"/>
              <a:buFont typeface="Cambria"/>
              <a:buAutoNum type="arabicPeriod"/>
            </a:pPr>
            <a:r>
              <a:rPr lang="en-US" sz="1400" b="1" i="0" u="none" strike="noStrike" cap="none" dirty="0">
                <a:solidFill>
                  <a:srgbClr val="445E8A"/>
                </a:solidFill>
                <a:latin typeface="Cambria"/>
                <a:ea typeface="Cambria"/>
                <a:cs typeface="Cambria"/>
                <a:sym typeface="Cambria"/>
              </a:rPr>
              <a:t>[Countywide]</a:t>
            </a:r>
            <a:r>
              <a:rPr lang="en-US" sz="1400" b="0" i="0" u="none" strike="noStrike" cap="none" dirty="0">
                <a:solidFill>
                  <a:srgbClr val="2E4355"/>
                </a:solidFill>
                <a:latin typeface="Cambria"/>
                <a:ea typeface="Cambria"/>
                <a:cs typeface="Cambria"/>
                <a:sym typeface="Cambria"/>
              </a:rPr>
              <a:t> </a:t>
            </a:r>
            <a:r>
              <a:rPr lang="en-US" dirty="0">
                <a:solidFill>
                  <a:schemeClr val="dk1"/>
                </a:solidFill>
                <a:latin typeface="Cambria"/>
                <a:ea typeface="Cambria"/>
                <a:cs typeface="Cambria"/>
                <a:sym typeface="Cambria"/>
              </a:rPr>
              <a:t>c</a:t>
            </a:r>
            <a:r>
              <a:rPr lang="en-US" sz="1400" b="0" i="0" u="none" strike="noStrike" cap="none" dirty="0">
                <a:solidFill>
                  <a:schemeClr val="dk1"/>
                </a:solidFill>
                <a:latin typeface="Cambria"/>
                <a:ea typeface="Cambria"/>
                <a:cs typeface="Cambria"/>
                <a:sym typeface="Cambria"/>
              </a:rPr>
              <a:t>ontest</a:t>
            </a:r>
            <a:endParaRPr dirty="0"/>
          </a:p>
          <a:p>
            <a:pPr marL="457200" marR="0" lvl="0" indent="-368300" algn="l" rtl="0">
              <a:lnSpc>
                <a:spcPct val="100000"/>
              </a:lnSpc>
              <a:spcBef>
                <a:spcPts val="400"/>
              </a:spcBef>
              <a:spcAft>
                <a:spcPts val="800"/>
              </a:spcAft>
              <a:buClr>
                <a:srgbClr val="000000"/>
              </a:buClr>
              <a:buSzPts val="1400"/>
              <a:buFont typeface="Arial"/>
              <a:buNone/>
            </a:pPr>
            <a:endParaRPr sz="1400" b="0" i="0" u="none" strike="noStrike" cap="none" dirty="0">
              <a:solidFill>
                <a:srgbClr val="2E4355"/>
              </a:solidFill>
              <a:latin typeface="Bitter Medium"/>
              <a:ea typeface="Bitter Medium"/>
              <a:cs typeface="Bitter Medium"/>
              <a:sym typeface="Bitter Medium"/>
            </a:endParaRPr>
          </a:p>
        </p:txBody>
      </p:sp>
      <p:sp>
        <p:nvSpPr>
          <p:cNvPr id="174" name="Google Shape;174;p6"/>
          <p:cNvSpPr txBox="1"/>
          <p:nvPr/>
        </p:nvSpPr>
        <p:spPr>
          <a:xfrm>
            <a:off x="479104" y="5935494"/>
            <a:ext cx="5863081" cy="9159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dirty="0">
                <a:solidFill>
                  <a:srgbClr val="E24E39"/>
                </a:solidFill>
                <a:latin typeface="Tw Cen MT" panose="020B0602020104020603" pitchFamily="34" charset="0"/>
                <a:ea typeface="Twentieth Century"/>
                <a:cs typeface="Twentieth Century"/>
                <a:sym typeface="Twentieth Century"/>
              </a:rPr>
              <a:t>## </a:t>
            </a:r>
            <a:r>
              <a:rPr lang="en-US" sz="2100" b="1" i="0" u="none" strike="noStrike" cap="none" dirty="0">
                <a:solidFill>
                  <a:srgbClr val="445E8A"/>
                </a:solidFill>
                <a:latin typeface="Tw Cen MT" panose="020B0602020104020603" pitchFamily="34" charset="0"/>
                <a:ea typeface="Twentieth Century"/>
                <a:cs typeface="Twentieth Century"/>
                <a:sym typeface="Twentieth Century"/>
              </a:rPr>
              <a:t>bipartisan</a:t>
            </a:r>
            <a:r>
              <a:rPr lang="en-US" sz="2100" b="1" i="0" u="none" strike="noStrike" cap="none" dirty="0">
                <a:solidFill>
                  <a:srgbClr val="E24E39"/>
                </a:solidFill>
                <a:latin typeface="Tw Cen MT" panose="020B0602020104020603" pitchFamily="34" charset="0"/>
                <a:ea typeface="Twentieth Century"/>
                <a:cs typeface="Twentieth Century"/>
                <a:sym typeface="Twentieth Century"/>
              </a:rPr>
              <a:t> audit board members</a:t>
            </a:r>
            <a:endParaRPr dirty="0">
              <a:latin typeface="Tw Cen MT" panose="020B0602020104020603" pitchFamily="34" charset="0"/>
            </a:endParaRPr>
          </a:p>
          <a:p>
            <a:pPr marL="0" marR="0" lvl="0" indent="0" algn="l" rtl="0">
              <a:lnSpc>
                <a:spcPct val="100000"/>
              </a:lnSpc>
              <a:spcBef>
                <a:spcPts val="0"/>
              </a:spcBef>
              <a:spcAft>
                <a:spcPts val="800"/>
              </a:spcAft>
              <a:buNone/>
            </a:pPr>
            <a:r>
              <a:rPr lang="en-US" sz="1400" b="0" i="0" u="none" strike="noStrike" cap="none" dirty="0">
                <a:solidFill>
                  <a:schemeClr val="dk1"/>
                </a:solidFill>
                <a:latin typeface="Cambria"/>
                <a:ea typeface="Cambria"/>
                <a:cs typeface="Cambria"/>
                <a:sym typeface="Cambria"/>
              </a:rPr>
              <a:t>retrieved randomly selected ballots, examined them and entered </a:t>
            </a:r>
            <a:br>
              <a:rPr lang="en-US" sz="1400" b="0" i="0" u="none" strike="noStrike" cap="none" dirty="0">
                <a:solidFill>
                  <a:schemeClr val="dk1"/>
                </a:solidFill>
                <a:latin typeface="Cambria"/>
                <a:ea typeface="Cambria"/>
                <a:cs typeface="Cambria"/>
                <a:sym typeface="Cambria"/>
              </a:rPr>
            </a:br>
            <a:r>
              <a:rPr lang="en-US" sz="1400" b="0" i="0" u="none" strike="noStrike" cap="none" dirty="0">
                <a:solidFill>
                  <a:schemeClr val="dk1"/>
                </a:solidFill>
                <a:latin typeface="Cambria"/>
                <a:ea typeface="Cambria"/>
                <a:cs typeface="Cambria"/>
                <a:sym typeface="Cambria"/>
              </a:rPr>
              <a:t>the selections in the audit software</a:t>
            </a:r>
            <a:endParaRPr sz="1400" b="0" i="0" u="none" strike="noStrike" cap="none" dirty="0">
              <a:solidFill>
                <a:schemeClr val="dk1"/>
              </a:solidFill>
              <a:latin typeface="Cambria"/>
              <a:ea typeface="Cambria"/>
              <a:cs typeface="Cambria"/>
              <a:sym typeface="Cambria"/>
            </a:endParaRPr>
          </a:p>
        </p:txBody>
      </p:sp>
      <p:sp>
        <p:nvSpPr>
          <p:cNvPr id="175" name="Google Shape;175;p6"/>
          <p:cNvSpPr txBox="1"/>
          <p:nvPr/>
        </p:nvSpPr>
        <p:spPr>
          <a:xfrm>
            <a:off x="512620" y="8320722"/>
            <a:ext cx="2220000"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dirty="0">
                <a:solidFill>
                  <a:srgbClr val="E24E39"/>
                </a:solidFill>
                <a:latin typeface="Tw Cen MT" panose="020B0602020104020603" pitchFamily="34" charset="0"/>
                <a:ea typeface="Twentieth Century"/>
                <a:cs typeface="Twentieth Century"/>
                <a:sym typeface="Twentieth Century"/>
              </a:rPr>
              <a:t>#% </a:t>
            </a:r>
            <a:r>
              <a:rPr lang="en-US" sz="2100" b="1" i="0" u="none" strike="noStrike" cap="none" dirty="0">
                <a:solidFill>
                  <a:srgbClr val="E24E39"/>
                </a:solidFill>
                <a:latin typeface="Tw Cen MT" panose="020B0602020104020603" pitchFamily="34" charset="0"/>
                <a:ea typeface="Twentieth Century"/>
                <a:cs typeface="Twentieth Century"/>
                <a:sym typeface="Twentieth Century"/>
                <a:hlinkClick r:id="rId5" action="ppaction://hlinksldjump">
                  <a:extLst>
                    <a:ext uri="{A12FA001-AC4F-418D-AE19-62706E023703}">
                      <ahyp:hlinkClr xmlns:ahyp="http://schemas.microsoft.com/office/drawing/2018/hyperlinkcolor" val="tx"/>
                    </a:ext>
                  </a:extLst>
                </a:hlinkClick>
              </a:rPr>
              <a:t>risk limit</a:t>
            </a:r>
            <a:endParaRPr dirty="0">
              <a:solidFill>
                <a:srgbClr val="E24E39"/>
              </a:solidFill>
              <a:latin typeface="Tw Cen MT" panose="020B0602020104020603"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set by [</a:t>
            </a:r>
            <a:r>
              <a:rPr lang="en-US" dirty="0">
                <a:solidFill>
                  <a:schemeClr val="dk1"/>
                </a:solidFill>
                <a:latin typeface="Cambria"/>
                <a:ea typeface="Cambria"/>
                <a:cs typeface="Cambria"/>
                <a:sym typeface="Cambria"/>
              </a:rPr>
              <a:t>s</a:t>
            </a:r>
            <a:r>
              <a:rPr lang="en-US" sz="1400" b="0" i="0" u="none" strike="noStrike" cap="none" dirty="0">
                <a:solidFill>
                  <a:schemeClr val="dk1"/>
                </a:solidFill>
                <a:latin typeface="Cambria"/>
                <a:ea typeface="Cambria"/>
                <a:cs typeface="Cambria"/>
                <a:sym typeface="Cambria"/>
              </a:rPr>
              <a:t>ecretary of </a:t>
            </a:r>
            <a:r>
              <a:rPr lang="en-US" dirty="0">
                <a:solidFill>
                  <a:schemeClr val="dk1"/>
                </a:solidFill>
                <a:latin typeface="Cambria"/>
                <a:ea typeface="Cambria"/>
                <a:cs typeface="Cambria"/>
                <a:sym typeface="Cambria"/>
              </a:rPr>
              <a:t>s</a:t>
            </a:r>
            <a:r>
              <a:rPr lang="en-US" sz="1400" b="0" i="0" u="none" strike="noStrike" cap="none" dirty="0">
                <a:solidFill>
                  <a:schemeClr val="dk1"/>
                </a:solidFill>
                <a:latin typeface="Cambria"/>
                <a:ea typeface="Cambria"/>
                <a:cs typeface="Cambria"/>
                <a:sym typeface="Cambria"/>
              </a:rPr>
              <a:t>tate]</a:t>
            </a:r>
            <a:endParaRPr sz="1800" b="1" i="0" u="none" strike="noStrike" cap="none" dirty="0">
              <a:solidFill>
                <a:schemeClr val="dk1"/>
              </a:solidFill>
              <a:latin typeface="Cambria"/>
              <a:ea typeface="Cambria"/>
              <a:cs typeface="Cambria"/>
              <a:sym typeface="Cambria"/>
            </a:endParaRPr>
          </a:p>
        </p:txBody>
      </p:sp>
      <p:sp>
        <p:nvSpPr>
          <p:cNvPr id="176" name="Google Shape;176;p6"/>
          <p:cNvSpPr txBox="1"/>
          <p:nvPr/>
        </p:nvSpPr>
        <p:spPr>
          <a:xfrm>
            <a:off x="2732620" y="8320722"/>
            <a:ext cx="2895600" cy="84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dirty="0">
                <a:solidFill>
                  <a:srgbClr val="445E8A"/>
                </a:solidFill>
                <a:latin typeface="Tw Cen MT" panose="020B0602020104020603" pitchFamily="34" charset="0"/>
                <a:ea typeface="Twentieth Century"/>
                <a:cs typeface="Twentieth Century"/>
                <a:sym typeface="Twentieth Century"/>
              </a:rPr>
              <a:t># </a:t>
            </a:r>
            <a:r>
              <a:rPr lang="en-US" sz="2100" b="1" i="0" u="none" strike="noStrike" cap="none" dirty="0">
                <a:solidFill>
                  <a:srgbClr val="445E8A"/>
                </a:solidFill>
                <a:latin typeface="Tw Cen MT" panose="020B0602020104020603" pitchFamily="34" charset="0"/>
                <a:ea typeface="Twentieth Century"/>
                <a:cs typeface="Twentieth Century"/>
                <a:sym typeface="Twentieth Century"/>
                <a:hlinkClick r:id="rId5" action="ppaction://hlinksldjump">
                  <a:extLst>
                    <a:ext uri="{A12FA001-AC4F-418D-AE19-62706E023703}">
                      <ahyp:hlinkClr xmlns:ahyp="http://schemas.microsoft.com/office/drawing/2018/hyperlinkcolor" val="tx"/>
                    </a:ext>
                  </a:extLst>
                </a:hlinkClick>
              </a:rPr>
              <a:t>discrepancies</a:t>
            </a:r>
            <a:endParaRPr dirty="0">
              <a:solidFill>
                <a:srgbClr val="445E8A"/>
              </a:solidFill>
              <a:latin typeface="Tw Cen MT" panose="020B0602020104020603"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identified, investigated and explained during audit</a:t>
            </a:r>
            <a:endParaRPr sz="1800" b="1" i="0" u="none" strike="noStrike" cap="none" dirty="0">
              <a:solidFill>
                <a:srgbClr val="E69424"/>
              </a:solidFill>
              <a:latin typeface="Cambria"/>
              <a:ea typeface="Cambria"/>
              <a:cs typeface="Cambria"/>
              <a:sym typeface="Cambria"/>
            </a:endParaRPr>
          </a:p>
        </p:txBody>
      </p:sp>
      <p:sp>
        <p:nvSpPr>
          <p:cNvPr id="177" name="Google Shape;177;p6"/>
          <p:cNvSpPr txBox="1"/>
          <p:nvPr/>
        </p:nvSpPr>
        <p:spPr>
          <a:xfrm>
            <a:off x="5389415" y="8320722"/>
            <a:ext cx="1986900" cy="106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dirty="0">
                <a:solidFill>
                  <a:srgbClr val="E24E39"/>
                </a:solidFill>
                <a:latin typeface="Tw Cen MT" panose="020B0602020104020603" pitchFamily="34" charset="0"/>
                <a:ea typeface="Twentieth Century"/>
                <a:cs typeface="Twentieth Century"/>
                <a:sym typeface="Twentieth Century"/>
              </a:rPr>
              <a:t>99% confidence</a:t>
            </a:r>
            <a:endParaRPr dirty="0">
              <a:latin typeface="Tw Cen MT" panose="020B0602020104020603" pitchFamily="34" charset="0"/>
            </a:endParaRPr>
          </a:p>
          <a:p>
            <a:pPr marL="0" marR="0" lvl="0" indent="0" algn="l" rtl="0">
              <a:lnSpc>
                <a:spcPct val="100000"/>
              </a:lnSpc>
              <a:spcBef>
                <a:spcPts val="0"/>
              </a:spcBef>
              <a:spcAft>
                <a:spcPts val="0"/>
              </a:spcAft>
              <a:buClr>
                <a:srgbClr val="000000"/>
              </a:buClr>
              <a:buSzPts val="1400"/>
              <a:buFont typeface="Arial"/>
              <a:buNone/>
            </a:pPr>
            <a:r>
              <a:rPr lang="en-US" dirty="0">
                <a:solidFill>
                  <a:schemeClr val="dk1"/>
                </a:solidFill>
                <a:latin typeface="Cambria"/>
                <a:ea typeface="Cambria"/>
                <a:cs typeface="Cambria"/>
                <a:sym typeface="Cambria"/>
              </a:rPr>
              <a:t>h</a:t>
            </a:r>
            <a:r>
              <a:rPr lang="en-US" sz="1400" b="0" i="0" u="none" strike="noStrike" cap="none" dirty="0">
                <a:solidFill>
                  <a:schemeClr val="dk1"/>
                </a:solidFill>
                <a:latin typeface="Cambria"/>
                <a:ea typeface="Cambria"/>
                <a:cs typeface="Cambria"/>
                <a:sym typeface="Cambria"/>
              </a:rPr>
              <a:t>ighest possible confidence ra</a:t>
            </a:r>
            <a:r>
              <a:rPr lang="en-US" dirty="0">
                <a:solidFill>
                  <a:schemeClr val="dk1"/>
                </a:solidFill>
                <a:latin typeface="Cambria"/>
                <a:ea typeface="Cambria"/>
                <a:cs typeface="Cambria"/>
                <a:sym typeface="Cambria"/>
              </a:rPr>
              <a:t>te </a:t>
            </a:r>
            <a:r>
              <a:rPr lang="en-US" sz="1400" b="0" i="0" u="none" strike="noStrike" cap="none" dirty="0">
                <a:solidFill>
                  <a:schemeClr val="dk1"/>
                </a:solidFill>
                <a:latin typeface="Cambria"/>
                <a:ea typeface="Cambria"/>
                <a:cs typeface="Cambria"/>
                <a:sym typeface="Cambria"/>
              </a:rPr>
              <a:t>for an audit of this type</a:t>
            </a:r>
            <a:endParaRPr sz="1800" b="1" i="0" u="none" strike="noStrike" cap="none" dirty="0">
              <a:solidFill>
                <a:srgbClr val="E69424"/>
              </a:solidFill>
              <a:latin typeface="Cambria"/>
              <a:ea typeface="Cambria"/>
              <a:cs typeface="Cambria"/>
              <a:sym typeface="Cambria"/>
            </a:endParaRPr>
          </a:p>
        </p:txBody>
      </p:sp>
      <p:grpSp>
        <p:nvGrpSpPr>
          <p:cNvPr id="178" name="Google Shape;178;p6"/>
          <p:cNvGrpSpPr/>
          <p:nvPr/>
        </p:nvGrpSpPr>
        <p:grpSpPr>
          <a:xfrm>
            <a:off x="457200" y="7518287"/>
            <a:ext cx="557784" cy="557784"/>
            <a:chOff x="536160" y="7185352"/>
            <a:chExt cx="786863" cy="786863"/>
          </a:xfrm>
        </p:grpSpPr>
        <p:sp>
          <p:nvSpPr>
            <p:cNvPr id="179" name="Google Shape;179;p6"/>
            <p:cNvSpPr/>
            <p:nvPr/>
          </p:nvSpPr>
          <p:spPr>
            <a:xfrm>
              <a:off x="547847" y="7198924"/>
              <a:ext cx="768096" cy="768096"/>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0" name="Google Shape;180;p6" descr="A black die with white numbers&#10;&#10;Description automatically generated"/>
            <p:cNvPicPr preferRelativeResize="0"/>
            <p:nvPr/>
          </p:nvPicPr>
          <p:blipFill rotWithShape="1">
            <a:blip r:embed="rId6">
              <a:alphaModFix/>
            </a:blip>
            <a:srcRect/>
            <a:stretch/>
          </p:blipFill>
          <p:spPr>
            <a:xfrm>
              <a:off x="536160" y="7185352"/>
              <a:ext cx="786863" cy="786863"/>
            </a:xfrm>
            <a:prstGeom prst="rect">
              <a:avLst/>
            </a:prstGeom>
            <a:noFill/>
            <a:ln>
              <a:noFill/>
            </a:ln>
          </p:spPr>
        </p:pic>
      </p:grpSp>
      <p:sp>
        <p:nvSpPr>
          <p:cNvPr id="181" name="Google Shape;181;p6"/>
          <p:cNvSpPr txBox="1"/>
          <p:nvPr/>
        </p:nvSpPr>
        <p:spPr>
          <a:xfrm>
            <a:off x="1691944" y="7144472"/>
            <a:ext cx="22200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10-sided dice</a:t>
            </a:r>
            <a:endParaRPr dirty="0">
              <a:latin typeface="Tw Cen MT" panose="020B0602020104020603"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used by the [</a:t>
            </a:r>
            <a:r>
              <a:rPr lang="en-US" dirty="0">
                <a:solidFill>
                  <a:schemeClr val="dk1"/>
                </a:solidFill>
                <a:latin typeface="Cambria"/>
                <a:ea typeface="Cambria"/>
                <a:cs typeface="Cambria"/>
                <a:sym typeface="Cambria"/>
              </a:rPr>
              <a:t>s</a:t>
            </a:r>
            <a:r>
              <a:rPr lang="en-US" sz="1400" b="0" i="0" u="none" strike="noStrike" cap="none" dirty="0">
                <a:solidFill>
                  <a:schemeClr val="dk1"/>
                </a:solidFill>
                <a:latin typeface="Cambria"/>
                <a:ea typeface="Cambria"/>
                <a:cs typeface="Cambria"/>
                <a:sym typeface="Cambria"/>
              </a:rPr>
              <a:t>ecretary of </a:t>
            </a:r>
            <a:r>
              <a:rPr lang="en-US" dirty="0">
                <a:solidFill>
                  <a:schemeClr val="dk1"/>
                </a:solidFill>
                <a:latin typeface="Cambria"/>
                <a:ea typeface="Cambria"/>
                <a:cs typeface="Cambria"/>
                <a:sym typeface="Cambria"/>
              </a:rPr>
              <a:t>s</a:t>
            </a:r>
            <a:r>
              <a:rPr lang="en-US" sz="1400" b="0" i="0" u="none" strike="noStrike" cap="none" dirty="0">
                <a:solidFill>
                  <a:schemeClr val="dk1"/>
                </a:solidFill>
                <a:latin typeface="Cambria"/>
                <a:ea typeface="Cambria"/>
                <a:cs typeface="Cambria"/>
                <a:sym typeface="Cambria"/>
              </a:rPr>
              <a:t>tate] to generate a...</a:t>
            </a:r>
            <a:endParaRPr sz="1800" b="1" i="0" u="none" strike="noStrike" cap="none" dirty="0">
              <a:solidFill>
                <a:srgbClr val="E69424"/>
              </a:solidFill>
              <a:latin typeface="Cambria"/>
              <a:ea typeface="Cambria"/>
              <a:cs typeface="Cambria"/>
              <a:sym typeface="Cambria"/>
            </a:endParaRPr>
          </a:p>
        </p:txBody>
      </p:sp>
      <p:sp>
        <p:nvSpPr>
          <p:cNvPr id="182" name="Google Shape;182;p6"/>
          <p:cNvSpPr txBox="1"/>
          <p:nvPr/>
        </p:nvSpPr>
        <p:spPr>
          <a:xfrm>
            <a:off x="4090849" y="7154411"/>
            <a:ext cx="28956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445E8A"/>
                </a:solidFill>
                <a:latin typeface="Tw Cen MT" panose="020B0602020104020603" pitchFamily="34" charset="0"/>
                <a:ea typeface="Twentieth Century"/>
                <a:cs typeface="Twentieth Century"/>
                <a:sym typeface="Twentieth Century"/>
              </a:rPr>
              <a:t>20-digit “seed”</a:t>
            </a:r>
            <a:endParaRPr dirty="0">
              <a:latin typeface="Tw Cen MT" panose="020B0602020104020603"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to determine ballots to retrieve </a:t>
            </a:r>
            <a:br>
              <a:rPr lang="en-US" sz="1400" b="0" i="0" u="none" strike="noStrike" cap="none" dirty="0">
                <a:solidFill>
                  <a:schemeClr val="dk1"/>
                </a:solidFill>
                <a:latin typeface="Cambria"/>
                <a:ea typeface="Cambria"/>
                <a:cs typeface="Cambria"/>
                <a:sym typeface="Cambria"/>
              </a:rPr>
            </a:br>
            <a:r>
              <a:rPr lang="en-US" sz="1400" b="0" i="0" u="none" strike="noStrike" cap="none" dirty="0">
                <a:solidFill>
                  <a:schemeClr val="dk1"/>
                </a:solidFill>
                <a:latin typeface="Cambria"/>
                <a:ea typeface="Cambria"/>
                <a:cs typeface="Cambria"/>
                <a:sym typeface="Cambria"/>
              </a:rPr>
              <a:t>and audit</a:t>
            </a:r>
            <a:endParaRPr sz="1800" b="1" i="0" u="none" strike="noStrike" cap="none" dirty="0">
              <a:solidFill>
                <a:srgbClr val="E69424"/>
              </a:solidFill>
              <a:latin typeface="Cambria"/>
              <a:ea typeface="Cambria"/>
              <a:cs typeface="Cambria"/>
              <a:sym typeface="Cambria"/>
            </a:endParaRPr>
          </a:p>
        </p:txBody>
      </p:sp>
      <p:grpSp>
        <p:nvGrpSpPr>
          <p:cNvPr id="2" name="Google Shape;178;p6">
            <a:extLst>
              <a:ext uri="{FF2B5EF4-FFF2-40B4-BE49-F238E27FC236}">
                <a16:creationId xmlns:a16="http://schemas.microsoft.com/office/drawing/2014/main" id="{9A0FB0E6-BDF3-1472-14D1-ED342A6FA966}"/>
              </a:ext>
            </a:extLst>
          </p:cNvPr>
          <p:cNvGrpSpPr/>
          <p:nvPr/>
        </p:nvGrpSpPr>
        <p:grpSpPr>
          <a:xfrm rot="8128292">
            <a:off x="951657" y="7141049"/>
            <a:ext cx="555857" cy="555857"/>
            <a:chOff x="536160" y="7185352"/>
            <a:chExt cx="786863" cy="786863"/>
          </a:xfrm>
        </p:grpSpPr>
        <p:sp>
          <p:nvSpPr>
            <p:cNvPr id="3" name="Google Shape;179;p6">
              <a:extLst>
                <a:ext uri="{FF2B5EF4-FFF2-40B4-BE49-F238E27FC236}">
                  <a16:creationId xmlns:a16="http://schemas.microsoft.com/office/drawing/2014/main" id="{86F30FB6-86FC-F588-733C-7EBBD485889C}"/>
                </a:ext>
              </a:extLst>
            </p:cNvPr>
            <p:cNvSpPr/>
            <p:nvPr/>
          </p:nvSpPr>
          <p:spPr>
            <a:xfrm>
              <a:off x="547847" y="7198924"/>
              <a:ext cx="768096" cy="768096"/>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 name="Google Shape;180;p6" descr="A black die with white numbers&#10;&#10;Description automatically generated">
              <a:extLst>
                <a:ext uri="{FF2B5EF4-FFF2-40B4-BE49-F238E27FC236}">
                  <a16:creationId xmlns:a16="http://schemas.microsoft.com/office/drawing/2014/main" id="{75A0F94B-9F14-1C6E-DE99-15AD667F316A}"/>
                </a:ext>
              </a:extLst>
            </p:cNvPr>
            <p:cNvPicPr preferRelativeResize="0"/>
            <p:nvPr/>
          </p:nvPicPr>
          <p:blipFill rotWithShape="1">
            <a:blip r:embed="rId6">
              <a:alphaModFix/>
            </a:blip>
            <a:srcRect/>
            <a:stretch/>
          </p:blipFill>
          <p:spPr>
            <a:xfrm>
              <a:off x="536160" y="7185352"/>
              <a:ext cx="786863" cy="786863"/>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txBox="1">
            <a:spLocks noGrp="1"/>
          </p:cNvSpPr>
          <p:nvPr>
            <p:ph type="body" idx="1"/>
          </p:nvPr>
        </p:nvSpPr>
        <p:spPr>
          <a:xfrm>
            <a:off x="516450" y="1053755"/>
            <a:ext cx="6566400" cy="7191300"/>
          </a:xfrm>
          <a:prstGeom prst="rect">
            <a:avLst/>
          </a:prstGeom>
          <a:noFill/>
          <a:ln>
            <a:noFill/>
          </a:ln>
        </p:spPr>
        <p:txBody>
          <a:bodyPr spcFirstLastPara="1" wrap="square" lIns="0"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dirty="0">
                <a:solidFill>
                  <a:schemeClr val="dk1"/>
                </a:solidFill>
                <a:latin typeface="Cambria"/>
                <a:ea typeface="Cambria"/>
                <a:cs typeface="Cambria"/>
                <a:sym typeface="Cambria"/>
              </a:rPr>
              <a:t>The audit process we followed looks like this:</a:t>
            </a:r>
            <a:endParaRPr sz="1400" dirty="0">
              <a:solidFill>
                <a:schemeClr val="dk1"/>
              </a:solidFill>
              <a:latin typeface="Cambria"/>
              <a:ea typeface="Cambria"/>
              <a:cs typeface="Cambria"/>
              <a:sym typeface="Cambria"/>
            </a:endParaRPr>
          </a:p>
          <a:p>
            <a:pPr marL="1371600" lvl="0" indent="-317500" algn="l" rtl="0">
              <a:lnSpc>
                <a:spcPct val="115000"/>
              </a:lnSpc>
              <a:spcBef>
                <a:spcPts val="2000"/>
              </a:spcBef>
              <a:spcAft>
                <a:spcPts val="0"/>
              </a:spcAft>
              <a:buClr>
                <a:srgbClr val="E24E39"/>
              </a:buClr>
              <a:buSzPts val="1400"/>
              <a:buFont typeface="Bitter Medium"/>
              <a:buAutoNum type="arabicPeriod"/>
            </a:pPr>
            <a:r>
              <a:rPr lang="en-US" sz="1400" dirty="0">
                <a:solidFill>
                  <a:schemeClr val="dk1"/>
                </a:solidFill>
                <a:latin typeface="Cambria"/>
                <a:ea typeface="Cambria"/>
                <a:cs typeface="Cambria"/>
                <a:sym typeface="Cambria"/>
              </a:rPr>
              <a:t>During the ballot scanning process, each ballot was given a unique identifier, and batches of scanned ballots were logged in a </a:t>
            </a:r>
            <a:r>
              <a:rPr lang="en-US" sz="1400" u="sng" dirty="0">
                <a:solidFill>
                  <a:srgbClr val="2E4355"/>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ballot manifest</a:t>
            </a:r>
            <a:r>
              <a:rPr lang="en-US" sz="1400" dirty="0">
                <a:solidFill>
                  <a:schemeClr val="dk1"/>
                </a:solidFill>
                <a:latin typeface="Cambria"/>
                <a:ea typeface="Cambria"/>
                <a:cs typeface="Cambria"/>
                <a:sym typeface="Cambria"/>
              </a:rPr>
              <a:t>. </a:t>
            </a:r>
            <a:endParaRPr sz="1400" dirty="0">
              <a:solidFill>
                <a:schemeClr val="dk1"/>
              </a:solidFill>
              <a:latin typeface="Cambria"/>
              <a:ea typeface="Cambria"/>
              <a:cs typeface="Cambria"/>
              <a:sym typeface="Cambria"/>
            </a:endParaRPr>
          </a:p>
          <a:p>
            <a:pPr marL="1371600" lvl="0" indent="-317500" algn="l" rtl="0">
              <a:lnSpc>
                <a:spcPct val="115000"/>
              </a:lnSpc>
              <a:spcBef>
                <a:spcPts val="3000"/>
              </a:spcBef>
              <a:spcAft>
                <a:spcPts val="0"/>
              </a:spcAft>
              <a:buClr>
                <a:srgbClr val="E24E39"/>
              </a:buClr>
              <a:buSzPts val="1400"/>
              <a:buFont typeface="Bitter Medium"/>
              <a:buAutoNum type="arabicPeriod"/>
            </a:pPr>
            <a:r>
              <a:rPr lang="en-US" sz="1400" dirty="0">
                <a:solidFill>
                  <a:schemeClr val="dk1"/>
                </a:solidFill>
                <a:latin typeface="Cambria"/>
                <a:ea typeface="Cambria"/>
                <a:cs typeface="Cambria"/>
                <a:sym typeface="Cambria"/>
              </a:rPr>
              <a:t>After the final results report is made public, the ballot manifest and </a:t>
            </a:r>
            <a:r>
              <a:rPr lang="en-US" sz="1400" u="sng" dirty="0">
                <a:solidFill>
                  <a:srgbClr val="2E4355"/>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cast vote record (CVR)</a:t>
            </a:r>
            <a:r>
              <a:rPr lang="en-US" sz="1400" dirty="0">
                <a:solidFill>
                  <a:srgbClr val="2E4355"/>
                </a:solidFill>
                <a:latin typeface="Cambria"/>
                <a:ea typeface="Cambria"/>
                <a:cs typeface="Cambria"/>
                <a:sym typeface="Cambria"/>
              </a:rPr>
              <a:t> </a:t>
            </a:r>
            <a:r>
              <a:rPr lang="en-US" sz="1400" dirty="0">
                <a:solidFill>
                  <a:schemeClr val="dk1"/>
                </a:solidFill>
                <a:latin typeface="Cambria"/>
                <a:ea typeface="Cambria"/>
                <a:cs typeface="Cambria"/>
                <a:sym typeface="Cambria"/>
              </a:rPr>
              <a:t>files from the voting system are uploaded into the audit software. </a:t>
            </a:r>
            <a:endParaRPr sz="1400" dirty="0">
              <a:solidFill>
                <a:schemeClr val="dk1"/>
              </a:solidFill>
              <a:latin typeface="Cambria"/>
              <a:ea typeface="Cambria"/>
              <a:cs typeface="Cambria"/>
              <a:sym typeface="Cambria"/>
            </a:endParaRPr>
          </a:p>
          <a:p>
            <a:pPr marL="1371600" lvl="0" indent="-317500" algn="l" rtl="0">
              <a:lnSpc>
                <a:spcPct val="115000"/>
              </a:lnSpc>
              <a:spcBef>
                <a:spcPts val="3000"/>
              </a:spcBef>
              <a:spcAft>
                <a:spcPts val="0"/>
              </a:spcAft>
              <a:buClr>
                <a:srgbClr val="E24E39"/>
              </a:buClr>
              <a:buSzPts val="1400"/>
              <a:buFont typeface="Bitter Medium"/>
              <a:buAutoNum type="arabicPeriod"/>
            </a:pPr>
            <a:r>
              <a:rPr lang="en-US" sz="1400" dirty="0">
                <a:solidFill>
                  <a:schemeClr val="dk1"/>
                </a:solidFill>
                <a:latin typeface="Cambria"/>
                <a:ea typeface="Cambria"/>
                <a:cs typeface="Cambria"/>
                <a:sym typeface="Cambria"/>
              </a:rPr>
              <a:t>The secretary of state rolls 20 10-sided dice to create a random 20-digit number or “seed,” which the audit software uses to select ballots from each county’s ballot manifest.</a:t>
            </a:r>
            <a:endParaRPr sz="1400" dirty="0">
              <a:solidFill>
                <a:schemeClr val="dk1"/>
              </a:solidFill>
              <a:latin typeface="Cambria"/>
              <a:ea typeface="Cambria"/>
              <a:cs typeface="Cambria"/>
              <a:sym typeface="Cambria"/>
            </a:endParaRPr>
          </a:p>
          <a:p>
            <a:pPr marL="1371600" lvl="0" indent="-317500" algn="l" rtl="0">
              <a:lnSpc>
                <a:spcPct val="115000"/>
              </a:lnSpc>
              <a:spcBef>
                <a:spcPts val="3000"/>
              </a:spcBef>
              <a:spcAft>
                <a:spcPts val="0"/>
              </a:spcAft>
              <a:buClr>
                <a:srgbClr val="E24E39"/>
              </a:buClr>
              <a:buSzPts val="1400"/>
              <a:buFont typeface="Bitter Medium"/>
              <a:buAutoNum type="arabicPeriod"/>
            </a:pPr>
            <a:r>
              <a:rPr lang="en-US" sz="1400" dirty="0">
                <a:solidFill>
                  <a:schemeClr val="dk1"/>
                </a:solidFill>
                <a:latin typeface="Cambria"/>
                <a:ea typeface="Cambria"/>
                <a:cs typeface="Cambria"/>
                <a:sym typeface="Cambria"/>
              </a:rPr>
              <a:t>The selected ballots are then retrieved from secure storage..</a:t>
            </a:r>
            <a:endParaRPr sz="1400" dirty="0">
              <a:solidFill>
                <a:schemeClr val="dk1"/>
              </a:solidFill>
              <a:latin typeface="Cambria"/>
              <a:ea typeface="Cambria"/>
              <a:cs typeface="Cambria"/>
              <a:sym typeface="Cambria"/>
            </a:endParaRPr>
          </a:p>
          <a:p>
            <a:pPr marL="1371600" lvl="0" indent="-317500" algn="l" rtl="0">
              <a:lnSpc>
                <a:spcPct val="115000"/>
              </a:lnSpc>
              <a:spcBef>
                <a:spcPts val="3000"/>
              </a:spcBef>
              <a:spcAft>
                <a:spcPts val="0"/>
              </a:spcAft>
              <a:buClr>
                <a:srgbClr val="E24E39"/>
              </a:buClr>
              <a:buSzPts val="1400"/>
              <a:buFont typeface="Bitter Medium"/>
              <a:buAutoNum type="arabicPeriod"/>
            </a:pPr>
            <a:r>
              <a:rPr lang="en-US" sz="1400" dirty="0">
                <a:solidFill>
                  <a:schemeClr val="dk1"/>
                </a:solidFill>
                <a:latin typeface="Cambria"/>
                <a:ea typeface="Cambria"/>
                <a:cs typeface="Cambria"/>
                <a:sym typeface="Cambria"/>
              </a:rPr>
              <a:t>The audit teams verify they have the correct ballots by matching the unique identifiers on the ballots to those on the retrieval list. </a:t>
            </a:r>
            <a:endParaRPr sz="1400" dirty="0">
              <a:solidFill>
                <a:schemeClr val="dk1"/>
              </a:solidFill>
              <a:latin typeface="Cambria"/>
              <a:ea typeface="Cambria"/>
              <a:cs typeface="Cambria"/>
              <a:sym typeface="Cambria"/>
            </a:endParaRPr>
          </a:p>
          <a:p>
            <a:pPr marL="1371600" lvl="0" indent="-317500" algn="l" rtl="0">
              <a:lnSpc>
                <a:spcPct val="115000"/>
              </a:lnSpc>
              <a:spcBef>
                <a:spcPts val="3000"/>
              </a:spcBef>
              <a:spcAft>
                <a:spcPts val="0"/>
              </a:spcAft>
              <a:buClr>
                <a:srgbClr val="E24E39"/>
              </a:buClr>
              <a:buSzPts val="1400"/>
              <a:buFont typeface="Bitter Medium"/>
              <a:buAutoNum type="arabicPeriod"/>
            </a:pPr>
            <a:r>
              <a:rPr lang="en-US" sz="1400" dirty="0">
                <a:solidFill>
                  <a:schemeClr val="dk1"/>
                </a:solidFill>
                <a:latin typeface="Cambria"/>
                <a:ea typeface="Cambria"/>
                <a:cs typeface="Cambria"/>
                <a:sym typeface="Cambria"/>
              </a:rPr>
              <a:t>Bipartisan audit board members examine each ballot and enter each voter’s choices exactly as they appear into the audit software. </a:t>
            </a:r>
            <a:endParaRPr sz="1400" dirty="0">
              <a:solidFill>
                <a:schemeClr val="dk1"/>
              </a:solidFill>
              <a:latin typeface="Cambria"/>
              <a:ea typeface="Cambria"/>
              <a:cs typeface="Cambria"/>
              <a:sym typeface="Cambria"/>
            </a:endParaRPr>
          </a:p>
          <a:p>
            <a:pPr marL="1371600" lvl="0" indent="-317500" algn="l" rtl="0">
              <a:lnSpc>
                <a:spcPct val="115000"/>
              </a:lnSpc>
              <a:spcBef>
                <a:spcPts val="3000"/>
              </a:spcBef>
              <a:spcAft>
                <a:spcPts val="0"/>
              </a:spcAft>
              <a:buClr>
                <a:srgbClr val="E24E39"/>
              </a:buClr>
              <a:buSzPts val="1400"/>
              <a:buFont typeface="Bitter Medium"/>
              <a:buAutoNum type="arabicPeriod"/>
            </a:pPr>
            <a:r>
              <a:rPr lang="en-US" sz="1400" dirty="0">
                <a:solidFill>
                  <a:schemeClr val="dk1"/>
                </a:solidFill>
                <a:latin typeface="Cambria"/>
                <a:ea typeface="Cambria"/>
                <a:cs typeface="Cambria"/>
                <a:sym typeface="Cambria"/>
              </a:rPr>
              <a:t>After all jurisdictions have completed the review and documentation process for their audited ballots, the audit software compares the recorded voter choices to the CVR, checking for any differences between the two.</a:t>
            </a:r>
            <a:endParaRPr sz="1400" dirty="0">
              <a:solidFill>
                <a:schemeClr val="dk1"/>
              </a:solidFill>
              <a:latin typeface="Cambria"/>
              <a:ea typeface="Cambria"/>
              <a:cs typeface="Cambria"/>
              <a:sym typeface="Cambria"/>
            </a:endParaRPr>
          </a:p>
          <a:p>
            <a:pPr marL="0" lvl="0" indent="0" algn="l" rtl="0">
              <a:lnSpc>
                <a:spcPct val="115000"/>
              </a:lnSpc>
              <a:spcBef>
                <a:spcPts val="3000"/>
              </a:spcBef>
              <a:spcAft>
                <a:spcPts val="0"/>
              </a:spcAft>
              <a:buClr>
                <a:schemeClr val="dk1"/>
              </a:buClr>
              <a:buSzPts val="1100"/>
              <a:buFont typeface="Arial"/>
              <a:buNone/>
            </a:pPr>
            <a:endParaRPr sz="1400" dirty="0">
              <a:solidFill>
                <a:schemeClr val="dk1"/>
              </a:solidFill>
              <a:latin typeface="Cambria"/>
              <a:ea typeface="Cambria"/>
              <a:cs typeface="Cambria"/>
              <a:sym typeface="Cambria"/>
            </a:endParaRPr>
          </a:p>
          <a:p>
            <a:pPr marL="0" lvl="0" indent="0" algn="l" rtl="0">
              <a:lnSpc>
                <a:spcPct val="115000"/>
              </a:lnSpc>
              <a:spcBef>
                <a:spcPts val="1200"/>
              </a:spcBef>
              <a:spcAft>
                <a:spcPts val="1200"/>
              </a:spcAft>
              <a:buSzPts val="1800"/>
              <a:buNone/>
            </a:pPr>
            <a:endParaRPr sz="1400" dirty="0">
              <a:solidFill>
                <a:schemeClr val="dk1"/>
              </a:solidFill>
              <a:latin typeface="Cambria"/>
              <a:ea typeface="Cambria"/>
              <a:cs typeface="Cambria"/>
              <a:sym typeface="Cambria"/>
            </a:endParaRPr>
          </a:p>
        </p:txBody>
      </p:sp>
      <p:sp>
        <p:nvSpPr>
          <p:cNvPr id="188" name="Google Shape;188;p7"/>
          <p:cNvSpPr/>
          <p:nvPr/>
        </p:nvSpPr>
        <p:spPr>
          <a:xfrm>
            <a:off x="626285" y="6454545"/>
            <a:ext cx="795900" cy="825900"/>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9" name="Google Shape;189;p7"/>
          <p:cNvPicPr preferRelativeResize="0"/>
          <p:nvPr/>
        </p:nvPicPr>
        <p:blipFill rotWithShape="1">
          <a:blip r:embed="rId4">
            <a:alphaModFix/>
          </a:blip>
          <a:srcRect/>
          <a:stretch/>
        </p:blipFill>
        <p:spPr>
          <a:xfrm>
            <a:off x="568652" y="6415407"/>
            <a:ext cx="908715" cy="908599"/>
          </a:xfrm>
          <a:prstGeom prst="rect">
            <a:avLst/>
          </a:prstGeom>
          <a:noFill/>
          <a:ln>
            <a:noFill/>
          </a:ln>
        </p:spPr>
      </p:pic>
      <p:sp>
        <p:nvSpPr>
          <p:cNvPr id="190" name="Google Shape;190;p7"/>
          <p:cNvSpPr/>
          <p:nvPr/>
        </p:nvSpPr>
        <p:spPr>
          <a:xfrm>
            <a:off x="671525" y="7317171"/>
            <a:ext cx="795927" cy="826035"/>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1" name="Google Shape;191;p7"/>
          <p:cNvPicPr preferRelativeResize="0"/>
          <p:nvPr/>
        </p:nvPicPr>
        <p:blipFill rotWithShape="1">
          <a:blip r:embed="rId5">
            <a:alphaModFix/>
          </a:blip>
          <a:srcRect/>
          <a:stretch/>
        </p:blipFill>
        <p:spPr>
          <a:xfrm>
            <a:off x="568652" y="7292881"/>
            <a:ext cx="908715" cy="908599"/>
          </a:xfrm>
          <a:prstGeom prst="rect">
            <a:avLst/>
          </a:prstGeom>
          <a:noFill/>
          <a:ln>
            <a:noFill/>
          </a:ln>
        </p:spPr>
      </p:pic>
      <p:sp>
        <p:nvSpPr>
          <p:cNvPr id="192" name="Google Shape;192;p7"/>
          <p:cNvSpPr/>
          <p:nvPr/>
        </p:nvSpPr>
        <p:spPr>
          <a:xfrm>
            <a:off x="644503" y="1547700"/>
            <a:ext cx="795927" cy="826035"/>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3" name="Google Shape;193;p7"/>
          <p:cNvPicPr preferRelativeResize="0"/>
          <p:nvPr/>
        </p:nvPicPr>
        <p:blipFill rotWithShape="1">
          <a:blip r:embed="rId6">
            <a:alphaModFix/>
          </a:blip>
          <a:srcRect/>
          <a:stretch/>
        </p:blipFill>
        <p:spPr>
          <a:xfrm>
            <a:off x="586870" y="1526734"/>
            <a:ext cx="908715" cy="908599"/>
          </a:xfrm>
          <a:prstGeom prst="rect">
            <a:avLst/>
          </a:prstGeom>
          <a:noFill/>
          <a:ln>
            <a:noFill/>
          </a:ln>
        </p:spPr>
      </p:pic>
      <p:sp>
        <p:nvSpPr>
          <p:cNvPr id="194" name="Google Shape;194;p7"/>
          <p:cNvSpPr/>
          <p:nvPr/>
        </p:nvSpPr>
        <p:spPr>
          <a:xfrm>
            <a:off x="639818" y="4851637"/>
            <a:ext cx="795900" cy="691500"/>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5" name="Google Shape;195;p7"/>
          <p:cNvPicPr preferRelativeResize="0"/>
          <p:nvPr/>
        </p:nvPicPr>
        <p:blipFill rotWithShape="1">
          <a:blip r:embed="rId7">
            <a:alphaModFix/>
          </a:blip>
          <a:srcRect/>
          <a:stretch/>
        </p:blipFill>
        <p:spPr>
          <a:xfrm>
            <a:off x="568652" y="4779575"/>
            <a:ext cx="908715" cy="908599"/>
          </a:xfrm>
          <a:prstGeom prst="rect">
            <a:avLst/>
          </a:prstGeom>
          <a:noFill/>
          <a:ln>
            <a:noFill/>
          </a:ln>
        </p:spPr>
      </p:pic>
      <p:sp>
        <p:nvSpPr>
          <p:cNvPr id="196" name="Google Shape;196;p7"/>
          <p:cNvSpPr/>
          <p:nvPr/>
        </p:nvSpPr>
        <p:spPr>
          <a:xfrm>
            <a:off x="658036" y="2599096"/>
            <a:ext cx="795528" cy="777240"/>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7" name="Google Shape;197;p7"/>
          <p:cNvPicPr preferRelativeResize="0"/>
          <p:nvPr/>
        </p:nvPicPr>
        <p:blipFill rotWithShape="1">
          <a:blip r:embed="rId8">
            <a:alphaModFix/>
          </a:blip>
          <a:srcRect/>
          <a:stretch/>
        </p:blipFill>
        <p:spPr>
          <a:xfrm>
            <a:off x="586870" y="2516532"/>
            <a:ext cx="908715" cy="908599"/>
          </a:xfrm>
          <a:prstGeom prst="rect">
            <a:avLst/>
          </a:prstGeom>
          <a:noFill/>
          <a:ln>
            <a:noFill/>
          </a:ln>
        </p:spPr>
      </p:pic>
      <p:sp>
        <p:nvSpPr>
          <p:cNvPr id="198" name="Google Shape;198;p7"/>
          <p:cNvSpPr/>
          <p:nvPr/>
        </p:nvSpPr>
        <p:spPr>
          <a:xfrm>
            <a:off x="673329" y="3772865"/>
            <a:ext cx="795927" cy="826035"/>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9" name="Google Shape;199;p7"/>
          <p:cNvPicPr preferRelativeResize="0"/>
          <p:nvPr/>
        </p:nvPicPr>
        <p:blipFill rotWithShape="1">
          <a:blip r:embed="rId9">
            <a:alphaModFix/>
          </a:blip>
          <a:srcRect/>
          <a:stretch/>
        </p:blipFill>
        <p:spPr>
          <a:xfrm>
            <a:off x="602163" y="3739548"/>
            <a:ext cx="908715" cy="908599"/>
          </a:xfrm>
          <a:prstGeom prst="rect">
            <a:avLst/>
          </a:prstGeom>
          <a:noFill/>
          <a:ln>
            <a:noFill/>
          </a:ln>
        </p:spPr>
      </p:pic>
      <p:sp>
        <p:nvSpPr>
          <p:cNvPr id="200" name="Google Shape;200;p7"/>
          <p:cNvSpPr/>
          <p:nvPr/>
        </p:nvSpPr>
        <p:spPr>
          <a:xfrm>
            <a:off x="639818" y="5587275"/>
            <a:ext cx="795900" cy="825900"/>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1" name="Google Shape;201;p7"/>
          <p:cNvPicPr preferRelativeResize="0"/>
          <p:nvPr/>
        </p:nvPicPr>
        <p:blipFill rotWithShape="1">
          <a:blip r:embed="rId10">
            <a:alphaModFix/>
          </a:blip>
          <a:srcRect/>
          <a:stretch/>
        </p:blipFill>
        <p:spPr>
          <a:xfrm>
            <a:off x="568652" y="5549860"/>
            <a:ext cx="908715" cy="908599"/>
          </a:xfrm>
          <a:prstGeom prst="rect">
            <a:avLst/>
          </a:prstGeom>
          <a:noFill/>
          <a:ln>
            <a:noFill/>
          </a:ln>
        </p:spPr>
      </p:pic>
      <p:sp>
        <p:nvSpPr>
          <p:cNvPr id="202" name="Google Shape;202;p7"/>
          <p:cNvSpPr txBox="1"/>
          <p:nvPr/>
        </p:nvSpPr>
        <p:spPr>
          <a:xfrm>
            <a:off x="443654" y="457200"/>
            <a:ext cx="6798900" cy="7078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dirty="0">
                <a:solidFill>
                  <a:srgbClr val="445E8A"/>
                </a:solidFill>
                <a:latin typeface="Tw Cen MT" panose="020B0602020104020603" pitchFamily="34" charset="0"/>
                <a:ea typeface="Twentieth Century"/>
                <a:cs typeface="Twentieth Century"/>
                <a:sym typeface="Twentieth Century"/>
              </a:rPr>
              <a:t>AUDIT PROCESS</a:t>
            </a:r>
            <a:endParaRPr sz="1400" b="0" i="0" u="none" strike="noStrike" cap="none" dirty="0">
              <a:solidFill>
                <a:srgbClr val="445E8A"/>
              </a:solidFill>
              <a:latin typeface="Tw Cen MT" panose="020B0602020104020603" pitchFamily="34" charset="0"/>
              <a:ea typeface="Twentieth Century"/>
              <a:cs typeface="Twentieth Century"/>
              <a:sym typeface="Twentieth Century"/>
            </a:endParaRPr>
          </a:p>
        </p:txBody>
      </p:sp>
      <p:sp>
        <p:nvSpPr>
          <p:cNvPr id="203" name="Google Shape;203;p7"/>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E24E39"/>
                </a:solidFill>
                <a:latin typeface="Cambria"/>
                <a:ea typeface="Cambria"/>
                <a:cs typeface="Cambria"/>
                <a:sym typeface="Cambria"/>
              </a:rPr>
              <a:t>2</a:t>
            </a:r>
            <a:endParaRPr sz="1800" b="1" i="0" u="none" strike="noStrike" cap="none">
              <a:solidFill>
                <a:srgbClr val="E24E39"/>
              </a:solidFill>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8"/>
          <p:cNvSpPr txBox="1">
            <a:spLocks noGrp="1"/>
          </p:cNvSpPr>
          <p:nvPr>
            <p:ph type="body" idx="1"/>
          </p:nvPr>
        </p:nvSpPr>
        <p:spPr>
          <a:xfrm>
            <a:off x="457200" y="1062500"/>
            <a:ext cx="6858000" cy="1698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400" b="1" i="1">
                <a:solidFill>
                  <a:srgbClr val="E24E39"/>
                </a:solidFill>
                <a:latin typeface="Cambria"/>
                <a:ea typeface="Cambria"/>
                <a:cs typeface="Cambria"/>
                <a:sym typeface="Cambria"/>
              </a:rPr>
              <a:t>What, Where and When</a:t>
            </a:r>
            <a:endParaRPr sz="2400" b="1" i="1">
              <a:solidFill>
                <a:srgbClr val="E24E39"/>
              </a:solidFill>
              <a:latin typeface="Cambria"/>
              <a:ea typeface="Cambria"/>
              <a:cs typeface="Cambria"/>
              <a:sym typeface="Cambria"/>
            </a:endParaRPr>
          </a:p>
          <a:p>
            <a:pPr marL="0" lvl="0" indent="0" algn="l" rtl="0">
              <a:lnSpc>
                <a:spcPct val="115000"/>
              </a:lnSpc>
              <a:spcBef>
                <a:spcPts val="0"/>
              </a:spcBef>
              <a:spcAft>
                <a:spcPts val="1200"/>
              </a:spcAft>
              <a:buClr>
                <a:schemeClr val="dk1"/>
              </a:buClr>
              <a:buSzPts val="1100"/>
              <a:buFont typeface="Arial"/>
              <a:buNone/>
            </a:pPr>
            <a:r>
              <a:rPr lang="en-US" sz="1400">
                <a:solidFill>
                  <a:schemeClr val="dk1"/>
                </a:solidFill>
                <a:latin typeface="Cambria"/>
                <a:ea typeface="Cambria"/>
                <a:cs typeface="Cambria"/>
                <a:sym typeface="Cambria"/>
              </a:rPr>
              <a:t>In this section, provide the basics of what took place, where it happened and when. Include any context that may help readers understand these basics, such as whether the audit was open for public observation and conducted by trained bipartisan teams. This is also the section to state who led the audit team or organized the audit.</a:t>
            </a:r>
            <a:endParaRPr sz="1300">
              <a:solidFill>
                <a:schemeClr val="dk1"/>
              </a:solidFill>
              <a:latin typeface="Cambria"/>
              <a:ea typeface="Cambria"/>
              <a:cs typeface="Cambria"/>
              <a:sym typeface="Cambria"/>
            </a:endParaRPr>
          </a:p>
        </p:txBody>
      </p:sp>
      <p:graphicFrame>
        <p:nvGraphicFramePr>
          <p:cNvPr id="209" name="Google Shape;209;p8"/>
          <p:cNvGraphicFramePr/>
          <p:nvPr/>
        </p:nvGraphicFramePr>
        <p:xfrm>
          <a:off x="570338" y="5013750"/>
          <a:ext cx="6522525" cy="2841000"/>
        </p:xfrm>
        <a:graphic>
          <a:graphicData uri="http://schemas.openxmlformats.org/drawingml/2006/table">
            <a:tbl>
              <a:tblPr>
                <a:noFill/>
                <a:tableStyleId>{8CEB54B0-EE52-4657-B8E8-C07E2E1FB16E}</a:tableStyleId>
              </a:tblPr>
              <a:tblGrid>
                <a:gridCol w="2174175">
                  <a:extLst>
                    <a:ext uri="{9D8B030D-6E8A-4147-A177-3AD203B41FA5}">
                      <a16:colId xmlns:a16="http://schemas.microsoft.com/office/drawing/2014/main" val="20000"/>
                    </a:ext>
                  </a:extLst>
                </a:gridCol>
                <a:gridCol w="2174175">
                  <a:extLst>
                    <a:ext uri="{9D8B030D-6E8A-4147-A177-3AD203B41FA5}">
                      <a16:colId xmlns:a16="http://schemas.microsoft.com/office/drawing/2014/main" val="20001"/>
                    </a:ext>
                  </a:extLst>
                </a:gridCol>
                <a:gridCol w="2174175">
                  <a:extLst>
                    <a:ext uri="{9D8B030D-6E8A-4147-A177-3AD203B41FA5}">
                      <a16:colId xmlns:a16="http://schemas.microsoft.com/office/drawing/2014/main" val="20002"/>
                    </a:ext>
                  </a:extLst>
                </a:gridCol>
              </a:tblGrid>
              <a:tr h="710250">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445E8A"/>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E24E39"/>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445E8A"/>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710250">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E24E39"/>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445E8A"/>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E24E39"/>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710250">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445E8A"/>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E24E39"/>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445E8A"/>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710250">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E24E39"/>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445E8A"/>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dirty="0" err="1">
                          <a:solidFill>
                            <a:srgbClr val="E24E39"/>
                          </a:solidFill>
                          <a:latin typeface="Cambria"/>
                          <a:ea typeface="Cambria"/>
                          <a:cs typeface="Cambria"/>
                          <a:sym typeface="Cambria"/>
                        </a:rPr>
                        <a:t>Firstname</a:t>
                      </a:r>
                      <a:r>
                        <a:rPr lang="en-US" sz="1300" b="1" i="0" u="none" strike="noStrike" cap="none" dirty="0">
                          <a:solidFill>
                            <a:srgbClr val="E24E39"/>
                          </a:solidFill>
                          <a:latin typeface="Cambria"/>
                          <a:ea typeface="Cambria"/>
                          <a:cs typeface="Cambria"/>
                          <a:sym typeface="Cambria"/>
                        </a:rPr>
                        <a:t> </a:t>
                      </a:r>
                      <a:r>
                        <a:rPr lang="en-US" sz="1300" b="1" i="0" u="none" strike="noStrike" cap="none" dirty="0" err="1">
                          <a:solidFill>
                            <a:srgbClr val="E24E39"/>
                          </a:solidFill>
                          <a:latin typeface="Cambria"/>
                          <a:ea typeface="Cambria"/>
                          <a:cs typeface="Cambria"/>
                          <a:sym typeface="Cambria"/>
                        </a:rPr>
                        <a:t>Lastname</a:t>
                      </a:r>
                      <a:br>
                        <a:rPr lang="en-US" sz="1300" b="0" i="0" u="none" strike="noStrike" cap="none" dirty="0">
                          <a:solidFill>
                            <a:srgbClr val="000000"/>
                          </a:solidFill>
                          <a:latin typeface="Cambria"/>
                          <a:ea typeface="Cambria"/>
                          <a:cs typeface="Cambria"/>
                          <a:sym typeface="Cambria"/>
                        </a:rPr>
                      </a:br>
                      <a:r>
                        <a:rPr lang="en-US" sz="1100" b="0" i="0" u="none" strike="noStrike" cap="none" dirty="0">
                          <a:solidFill>
                            <a:srgbClr val="2E4355"/>
                          </a:solidFill>
                          <a:latin typeface="Cambria"/>
                          <a:ea typeface="Cambria"/>
                          <a:cs typeface="Cambria"/>
                          <a:sym typeface="Cambria"/>
                        </a:rPr>
                        <a:t>Official Title at Location Department of Responsibility</a:t>
                      </a:r>
                      <a:endParaRPr sz="1400" b="0" i="0" u="none" strike="noStrike" cap="none" dirty="0">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10" name="Google Shape;210;p8"/>
          <p:cNvSpPr txBox="1"/>
          <p:nvPr/>
        </p:nvSpPr>
        <p:spPr>
          <a:xfrm>
            <a:off x="494150" y="2677699"/>
            <a:ext cx="4288800" cy="1917026"/>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0" i="0" u="none" strike="noStrike" cap="none">
                <a:solidFill>
                  <a:schemeClr val="dk1"/>
                </a:solidFill>
                <a:latin typeface="Cambria"/>
                <a:ea typeface="Cambria"/>
                <a:cs typeface="Cambria"/>
                <a:sym typeface="Cambria"/>
              </a:rPr>
              <a:t>Lorem ipsum dolor sit amet, consectetur adipiscing elit. Donec pulvinar gravida diam, et accumsan purus convallis a. Nunc id lorem diam. Ut eu tortor vitae risus scelerisque congue. Lorem ipsum dolor sit amet, consectetur adipiscing elit. Lorem ipsum dolor sit amet, consectetur adipiscing elit. </a:t>
            </a:r>
            <a:endParaRPr/>
          </a:p>
          <a:p>
            <a:pPr marL="0" marR="0" lvl="0" indent="0" algn="l" rtl="0">
              <a:lnSpc>
                <a:spcPct val="115000"/>
              </a:lnSpc>
              <a:spcBef>
                <a:spcPts val="0"/>
              </a:spcBef>
              <a:spcAft>
                <a:spcPts val="0"/>
              </a:spcAft>
              <a:buNone/>
            </a:pPr>
            <a:endParaRPr sz="1400" b="0" i="0" u="none" strike="noStrike" cap="none">
              <a:solidFill>
                <a:schemeClr val="dk1"/>
              </a:solidFill>
              <a:latin typeface="Bitter Medium"/>
              <a:ea typeface="Bitter Medium"/>
              <a:cs typeface="Bitter Medium"/>
              <a:sym typeface="Bitter Medium"/>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Bitter Medium"/>
              <a:ea typeface="Bitter Medium"/>
              <a:cs typeface="Bitter Medium"/>
              <a:sym typeface="Bitter Medium"/>
            </a:endParaRPr>
          </a:p>
        </p:txBody>
      </p:sp>
      <p:sp>
        <p:nvSpPr>
          <p:cNvPr id="211" name="Google Shape;211;p8"/>
          <p:cNvSpPr txBox="1"/>
          <p:nvPr/>
        </p:nvSpPr>
        <p:spPr>
          <a:xfrm>
            <a:off x="457200" y="7930950"/>
            <a:ext cx="6858000" cy="169889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b="1" i="1" u="none" strike="noStrike" cap="none" dirty="0">
                <a:solidFill>
                  <a:srgbClr val="E24E39"/>
                </a:solidFill>
                <a:latin typeface="Cambria"/>
                <a:ea typeface="Cambria"/>
                <a:cs typeface="Cambria"/>
                <a:sym typeface="Cambria"/>
              </a:rPr>
              <a:t>Results</a:t>
            </a:r>
            <a:endParaRPr sz="2400" dirty="0">
              <a:latin typeface="Cambria"/>
              <a:ea typeface="Cambria"/>
              <a:cs typeface="Cambria"/>
              <a:sym typeface="Cambria"/>
            </a:endParaRPr>
          </a:p>
          <a:p>
            <a:pPr marL="0" marR="0" lvl="0" indent="0" algn="l" rtl="0">
              <a:lnSpc>
                <a:spcPct val="115000"/>
              </a:lnSpc>
              <a:spcBef>
                <a:spcPts val="0"/>
              </a:spcBef>
              <a:spcAft>
                <a:spcPts val="120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One or two general sentences about the audit results. Consider including the percentage of ballots examined, a statement about voters being confident that the election results are correct and a note </a:t>
            </a:r>
            <a:r>
              <a:rPr lang="en-US" dirty="0">
                <a:solidFill>
                  <a:schemeClr val="dk1"/>
                </a:solidFill>
                <a:latin typeface="Cambria"/>
                <a:ea typeface="Cambria"/>
                <a:cs typeface="Cambria"/>
                <a:sym typeface="Cambria"/>
              </a:rPr>
              <a:t>stating that</a:t>
            </a:r>
            <a:r>
              <a:rPr lang="en-US" sz="1400" b="0" i="0" u="none" strike="noStrike" cap="none" dirty="0">
                <a:solidFill>
                  <a:schemeClr val="dk1"/>
                </a:solidFill>
                <a:latin typeface="Cambria"/>
                <a:ea typeface="Cambria"/>
                <a:cs typeface="Cambria"/>
                <a:sym typeface="Cambria"/>
              </a:rPr>
              <a:t> the audit confirmed the winners received the most votes.</a:t>
            </a:r>
            <a:endParaRPr sz="1400" b="0" i="0" u="none" strike="noStrike" cap="none" dirty="0">
              <a:solidFill>
                <a:schemeClr val="dk1"/>
              </a:solidFill>
              <a:latin typeface="Cambria"/>
              <a:ea typeface="Cambria"/>
              <a:cs typeface="Cambria"/>
              <a:sym typeface="Cambria"/>
            </a:endParaRPr>
          </a:p>
        </p:txBody>
      </p:sp>
      <p:sp>
        <p:nvSpPr>
          <p:cNvPr id="212" name="Google Shape;212;p8"/>
          <p:cNvSpPr txBox="1">
            <a:spLocks noGrp="1"/>
          </p:cNvSpPr>
          <p:nvPr>
            <p:ph type="title"/>
          </p:nvPr>
        </p:nvSpPr>
        <p:spPr>
          <a:xfrm>
            <a:off x="457200" y="457200"/>
            <a:ext cx="6858000" cy="60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400" b="1" dirty="0">
                <a:solidFill>
                  <a:srgbClr val="445E8A"/>
                </a:solidFill>
                <a:latin typeface="Tw Cen MT" panose="020B0602020104020603" pitchFamily="34" charset="0"/>
                <a:ea typeface="Twentieth Century"/>
                <a:cs typeface="Twentieth Century"/>
                <a:sym typeface="Twentieth Century"/>
              </a:rPr>
              <a:t>EXECUTIVE SUMMARY</a:t>
            </a:r>
            <a:endParaRPr sz="3400" dirty="0">
              <a:latin typeface="Tw Cen MT" panose="020B0602020104020603" pitchFamily="34" charset="0"/>
              <a:ea typeface="Twentieth Century"/>
              <a:cs typeface="Twentieth Century"/>
              <a:sym typeface="Twentieth Century"/>
            </a:endParaRPr>
          </a:p>
        </p:txBody>
      </p:sp>
      <p:sp>
        <p:nvSpPr>
          <p:cNvPr id="213" name="Google Shape;213;p8"/>
          <p:cNvSpPr/>
          <p:nvPr/>
        </p:nvSpPr>
        <p:spPr>
          <a:xfrm>
            <a:off x="4819900" y="2727662"/>
            <a:ext cx="2272963" cy="1927813"/>
          </a:xfrm>
          <a:prstGeom prst="roundRect">
            <a:avLst>
              <a:gd name="adj" fmla="val 0"/>
            </a:avLst>
          </a:prstGeom>
          <a:solidFill>
            <a:srgbClr val="445E8A"/>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Tw Cen MT" panose="020B0602020104020603" pitchFamily="34" charset="0"/>
                <a:ea typeface="Twentieth Century"/>
                <a:cs typeface="Twentieth Century"/>
                <a:sym typeface="Twentieth Century"/>
              </a:rPr>
              <a:t>Interesting fact about election security in [Jurisdiction]</a:t>
            </a:r>
            <a:endParaRPr sz="2400" b="1" i="0" u="none" strike="noStrike" cap="none" dirty="0">
              <a:solidFill>
                <a:schemeClr val="lt1"/>
              </a:solidFill>
              <a:latin typeface="Tw Cen MT" panose="020B0602020104020603" pitchFamily="34" charset="0"/>
              <a:ea typeface="Twentieth Century"/>
              <a:cs typeface="Twentieth Century"/>
              <a:sym typeface="Twentieth Century"/>
            </a:endParaRPr>
          </a:p>
        </p:txBody>
      </p:sp>
      <p:sp>
        <p:nvSpPr>
          <p:cNvPr id="214" name="Google Shape;214;p8"/>
          <p:cNvSpPr txBox="1"/>
          <p:nvPr/>
        </p:nvSpPr>
        <p:spPr>
          <a:xfrm>
            <a:off x="-28800" y="94389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E24E39"/>
                </a:solidFill>
                <a:latin typeface="Cambria"/>
                <a:ea typeface="Cambria"/>
                <a:cs typeface="Cambria"/>
                <a:sym typeface="Cambria"/>
              </a:rPr>
              <a:t>3</a:t>
            </a:r>
            <a:endParaRPr sz="1800" b="1" i="0" u="none" strike="noStrike" cap="none">
              <a:solidFill>
                <a:srgbClr val="E24E39"/>
              </a:solidFill>
              <a:latin typeface="Cambria"/>
              <a:ea typeface="Cambria"/>
              <a:cs typeface="Cambria"/>
              <a:sym typeface="Cambria"/>
            </a:endParaRPr>
          </a:p>
        </p:txBody>
      </p:sp>
      <p:sp>
        <p:nvSpPr>
          <p:cNvPr id="215" name="Google Shape;215;p8"/>
          <p:cNvSpPr txBox="1"/>
          <p:nvPr/>
        </p:nvSpPr>
        <p:spPr>
          <a:xfrm>
            <a:off x="457200" y="4518525"/>
            <a:ext cx="3903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rgbClr val="E24E39"/>
                </a:solidFill>
                <a:latin typeface="Cambria"/>
                <a:ea typeface="Cambria"/>
                <a:cs typeface="Cambria"/>
                <a:sym typeface="Cambria"/>
              </a:rPr>
              <a:t>Audit Team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9"/>
          <p:cNvSpPr txBox="1">
            <a:spLocks noGrp="1"/>
          </p:cNvSpPr>
          <p:nvPr>
            <p:ph type="title"/>
          </p:nvPr>
        </p:nvSpPr>
        <p:spPr>
          <a:xfrm>
            <a:off x="457200" y="457200"/>
            <a:ext cx="6858000" cy="1013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US" sz="3400" b="1" dirty="0">
                <a:solidFill>
                  <a:srgbClr val="445E8A"/>
                </a:solidFill>
                <a:latin typeface="Tw Cen MT" panose="020B0602020104020603" pitchFamily="34" charset="0"/>
                <a:ea typeface="Twentieth Century"/>
                <a:cs typeface="Twentieth Century"/>
                <a:sym typeface="Twentieth Century"/>
              </a:rPr>
              <a:t>TIMELINE</a:t>
            </a:r>
            <a:endParaRPr sz="3400" dirty="0">
              <a:latin typeface="Tw Cen MT" panose="020B0602020104020603" pitchFamily="34" charset="0"/>
              <a:ea typeface="Twentieth Century"/>
              <a:cs typeface="Twentieth Century"/>
              <a:sym typeface="Twentieth Century"/>
            </a:endParaRPr>
          </a:p>
        </p:txBody>
      </p:sp>
      <p:cxnSp>
        <p:nvCxnSpPr>
          <p:cNvPr id="221" name="Google Shape;221;p9"/>
          <p:cNvCxnSpPr/>
          <p:nvPr/>
        </p:nvCxnSpPr>
        <p:spPr>
          <a:xfrm flipH="1">
            <a:off x="3871800" y="2837800"/>
            <a:ext cx="14400" cy="6629700"/>
          </a:xfrm>
          <a:prstGeom prst="straightConnector1">
            <a:avLst/>
          </a:prstGeom>
          <a:noFill/>
          <a:ln w="38100" cap="flat" cmpd="sng">
            <a:solidFill>
              <a:srgbClr val="E24E39"/>
            </a:solidFill>
            <a:prstDash val="solid"/>
            <a:round/>
            <a:headEnd type="none" w="sm" len="sm"/>
            <a:tailEnd type="triangle" w="med" len="med"/>
          </a:ln>
        </p:spPr>
      </p:cxnSp>
      <p:sp>
        <p:nvSpPr>
          <p:cNvPr id="222" name="Google Shape;222;p9"/>
          <p:cNvSpPr/>
          <p:nvPr/>
        </p:nvSpPr>
        <p:spPr>
          <a:xfrm>
            <a:off x="4177224" y="1196225"/>
            <a:ext cx="1492047" cy="423000"/>
          </a:xfrm>
          <a:prstGeom prst="roundRect">
            <a:avLst>
              <a:gd name="adj" fmla="val 0"/>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23" name="Google Shape;223;p9"/>
          <p:cNvCxnSpPr/>
          <p:nvPr/>
        </p:nvCxnSpPr>
        <p:spPr>
          <a:xfrm>
            <a:off x="3886200" y="1000125"/>
            <a:ext cx="0" cy="1847100"/>
          </a:xfrm>
          <a:prstGeom prst="straightConnector1">
            <a:avLst/>
          </a:prstGeom>
          <a:noFill/>
          <a:ln w="38100" cap="flat" cmpd="sng">
            <a:solidFill>
              <a:srgbClr val="445E8A"/>
            </a:solidFill>
            <a:prstDash val="solid"/>
            <a:round/>
            <a:headEnd type="oval" w="med" len="med"/>
            <a:tailEnd type="none" w="sm" len="sm"/>
          </a:ln>
        </p:spPr>
      </p:cxnSp>
      <p:sp>
        <p:nvSpPr>
          <p:cNvPr id="224" name="Google Shape;224;p9"/>
          <p:cNvSpPr/>
          <p:nvPr/>
        </p:nvSpPr>
        <p:spPr>
          <a:xfrm>
            <a:off x="1995055" y="1591850"/>
            <a:ext cx="1621695" cy="423000"/>
          </a:xfrm>
          <a:prstGeom prst="roundRect">
            <a:avLst>
              <a:gd name="adj" fmla="val 0"/>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25" name="Google Shape;225;p9"/>
          <p:cNvCxnSpPr>
            <a:stCxn id="224" idx="3"/>
          </p:cNvCxnSpPr>
          <p:nvPr/>
        </p:nvCxnSpPr>
        <p:spPr>
          <a:xfrm>
            <a:off x="3616750" y="1803350"/>
            <a:ext cx="284700" cy="0"/>
          </a:xfrm>
          <a:prstGeom prst="straightConnector1">
            <a:avLst/>
          </a:prstGeom>
          <a:noFill/>
          <a:ln w="38100" cap="flat" cmpd="sng">
            <a:solidFill>
              <a:srgbClr val="445E8A"/>
            </a:solidFill>
            <a:prstDash val="solid"/>
            <a:round/>
            <a:headEnd type="none" w="sm" len="sm"/>
            <a:tailEnd type="none" w="sm" len="sm"/>
          </a:ln>
        </p:spPr>
      </p:cxnSp>
      <p:cxnSp>
        <p:nvCxnSpPr>
          <p:cNvPr id="226" name="Google Shape;226;p9"/>
          <p:cNvCxnSpPr/>
          <p:nvPr/>
        </p:nvCxnSpPr>
        <p:spPr>
          <a:xfrm>
            <a:off x="3892525" y="1407725"/>
            <a:ext cx="284700" cy="0"/>
          </a:xfrm>
          <a:prstGeom prst="straightConnector1">
            <a:avLst/>
          </a:prstGeom>
          <a:noFill/>
          <a:ln w="38100" cap="flat" cmpd="sng">
            <a:solidFill>
              <a:srgbClr val="445E8A"/>
            </a:solidFill>
            <a:prstDash val="solid"/>
            <a:round/>
            <a:headEnd type="none" w="sm" len="sm"/>
            <a:tailEnd type="none" w="sm" len="sm"/>
          </a:ln>
        </p:spPr>
      </p:cxnSp>
      <p:sp>
        <p:nvSpPr>
          <p:cNvPr id="227" name="Google Shape;227;p9"/>
          <p:cNvSpPr txBox="1"/>
          <p:nvPr/>
        </p:nvSpPr>
        <p:spPr>
          <a:xfrm>
            <a:off x="4214475" y="1623300"/>
            <a:ext cx="3027000" cy="76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mbria"/>
                <a:ea typeface="Cambria"/>
                <a:cs typeface="Cambria"/>
                <a:sym typeface="Cambria"/>
              </a:rPr>
              <a:t>[VOTING SYSTEM NAME] certified by [CERTIFYING AGENCY]</a:t>
            </a:r>
            <a:endParaRPr/>
          </a:p>
        </p:txBody>
      </p:sp>
      <p:sp>
        <p:nvSpPr>
          <p:cNvPr id="228" name="Google Shape;228;p9"/>
          <p:cNvSpPr txBox="1"/>
          <p:nvPr/>
        </p:nvSpPr>
        <p:spPr>
          <a:xfrm>
            <a:off x="1030800" y="2058613"/>
            <a:ext cx="2586000" cy="104785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mbria"/>
                <a:ea typeface="Cambria"/>
                <a:cs typeface="Cambria"/>
                <a:sym typeface="Cambria"/>
              </a:rPr>
              <a:t>[Additional certification details about the system, the agency, or the structures ]</a:t>
            </a:r>
            <a:endParaRPr sz="1400" b="0" i="0" u="none" strike="noStrike" cap="none">
              <a:solidFill>
                <a:schemeClr val="dk1"/>
              </a:solidFill>
              <a:latin typeface="Cambria"/>
              <a:ea typeface="Cambria"/>
              <a:cs typeface="Cambria"/>
              <a:sym typeface="Cambria"/>
            </a:endParaRPr>
          </a:p>
        </p:txBody>
      </p:sp>
      <p:sp>
        <p:nvSpPr>
          <p:cNvPr id="229" name="Google Shape;229;p9"/>
          <p:cNvSpPr txBox="1"/>
          <p:nvPr/>
        </p:nvSpPr>
        <p:spPr>
          <a:xfrm rot="-5400000">
            <a:off x="404475" y="1375875"/>
            <a:ext cx="939600" cy="46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445E8A"/>
                </a:solidFill>
                <a:latin typeface="Tw Cen MT" panose="020B0602020104020603" pitchFamily="34" charset="0"/>
                <a:ea typeface="Twentieth Century"/>
                <a:cs typeface="Twentieth Century"/>
                <a:sym typeface="Twentieth Century"/>
              </a:rPr>
              <a:t>2023</a:t>
            </a:r>
            <a:endParaRPr sz="2400" b="1" i="0" u="none" strike="noStrike" cap="none" dirty="0">
              <a:solidFill>
                <a:srgbClr val="445E8A"/>
              </a:solidFill>
              <a:latin typeface="Tw Cen MT" panose="020B0602020104020603" pitchFamily="34" charset="0"/>
              <a:ea typeface="Twentieth Century"/>
              <a:cs typeface="Twentieth Century"/>
              <a:sym typeface="Twentieth Century"/>
            </a:endParaRPr>
          </a:p>
        </p:txBody>
      </p:sp>
      <p:sp>
        <p:nvSpPr>
          <p:cNvPr id="230" name="Google Shape;230;p9"/>
          <p:cNvSpPr txBox="1"/>
          <p:nvPr/>
        </p:nvSpPr>
        <p:spPr>
          <a:xfrm rot="-5400000">
            <a:off x="244725" y="8103850"/>
            <a:ext cx="1259100" cy="46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2024</a:t>
            </a:r>
            <a:endParaRPr sz="2400" b="1" i="0" u="none" strike="noStrike" cap="none" dirty="0">
              <a:solidFill>
                <a:srgbClr val="E24E39"/>
              </a:solidFill>
              <a:latin typeface="Tw Cen MT" panose="020B0602020104020603" pitchFamily="34" charset="0"/>
              <a:ea typeface="Twentieth Century"/>
              <a:cs typeface="Twentieth Century"/>
              <a:sym typeface="Twentieth Century"/>
            </a:endParaRPr>
          </a:p>
        </p:txBody>
      </p:sp>
      <p:sp>
        <p:nvSpPr>
          <p:cNvPr id="231" name="Google Shape;231;p9"/>
          <p:cNvSpPr/>
          <p:nvPr/>
        </p:nvSpPr>
        <p:spPr>
          <a:xfrm>
            <a:off x="4177224" y="2824625"/>
            <a:ext cx="1492035" cy="423000"/>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32" name="Google Shape;232;p9"/>
          <p:cNvCxnSpPr/>
          <p:nvPr/>
        </p:nvCxnSpPr>
        <p:spPr>
          <a:xfrm>
            <a:off x="3892525" y="3036125"/>
            <a:ext cx="284700" cy="0"/>
          </a:xfrm>
          <a:prstGeom prst="straightConnector1">
            <a:avLst/>
          </a:prstGeom>
          <a:noFill/>
          <a:ln w="38100" cap="flat" cmpd="sng">
            <a:solidFill>
              <a:srgbClr val="E24E39"/>
            </a:solidFill>
            <a:prstDash val="solid"/>
            <a:round/>
            <a:headEnd type="none" w="sm" len="sm"/>
            <a:tailEnd type="none" w="sm" len="sm"/>
          </a:ln>
        </p:spPr>
      </p:cxnSp>
      <p:sp>
        <p:nvSpPr>
          <p:cNvPr id="233" name="Google Shape;233;p9"/>
          <p:cNvSpPr txBox="1"/>
          <p:nvPr/>
        </p:nvSpPr>
        <p:spPr>
          <a:xfrm>
            <a:off x="4214475" y="3251700"/>
            <a:ext cx="3027000" cy="156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mbria"/>
                <a:ea typeface="Cambria"/>
                <a:cs typeface="Cambria"/>
                <a:sym typeface="Cambria"/>
              </a:rPr>
              <a:t>Lorem ipsum dolor sit amet, consectetur adipiscing elit. </a:t>
            </a:r>
            <a:endParaRPr/>
          </a:p>
          <a:p>
            <a:pPr marL="0" marR="0" lvl="0" indent="0" algn="l" rtl="0">
              <a:lnSpc>
                <a:spcPct val="100000"/>
              </a:lnSpc>
              <a:spcBef>
                <a:spcPts val="1000"/>
              </a:spcBef>
              <a:spcAft>
                <a:spcPts val="0"/>
              </a:spcAft>
              <a:buClr>
                <a:srgbClr val="000000"/>
              </a:buClr>
              <a:buSzPts val="1400"/>
              <a:buFont typeface="Arial"/>
              <a:buNone/>
            </a:pPr>
            <a:r>
              <a:rPr lang="en-US" sz="1400" b="0" i="0" u="none" strike="noStrike" cap="none">
                <a:solidFill>
                  <a:schemeClr val="dk1"/>
                </a:solidFill>
                <a:latin typeface="Cambria"/>
                <a:ea typeface="Cambria"/>
                <a:cs typeface="Cambria"/>
                <a:sym typeface="Cambria"/>
              </a:rPr>
              <a:t>Donec pulvinar gravida diam, et accumsan purus convallis a. </a:t>
            </a:r>
            <a:endParaRPr/>
          </a:p>
          <a:p>
            <a:pPr marL="0" marR="0" lvl="0" indent="0" algn="l" rtl="0">
              <a:lnSpc>
                <a:spcPct val="100000"/>
              </a:lnSpc>
              <a:spcBef>
                <a:spcPts val="1000"/>
              </a:spcBef>
              <a:spcAft>
                <a:spcPts val="0"/>
              </a:spcAft>
              <a:buClr>
                <a:srgbClr val="000000"/>
              </a:buClr>
              <a:buSzPts val="1400"/>
              <a:buFont typeface="Arial"/>
              <a:buNone/>
            </a:pPr>
            <a:r>
              <a:rPr lang="en-US" sz="1400" b="0" i="0" u="none" strike="noStrike" cap="none">
                <a:solidFill>
                  <a:schemeClr val="dk1"/>
                </a:solidFill>
                <a:latin typeface="Cambria"/>
                <a:ea typeface="Cambria"/>
                <a:cs typeface="Cambria"/>
                <a:sym typeface="Cambria"/>
              </a:rPr>
              <a:t>Nunc id lorem diam. </a:t>
            </a:r>
            <a:endParaRPr sz="1400" b="0" i="0" u="none" strike="noStrike" cap="none">
              <a:solidFill>
                <a:schemeClr val="dk1"/>
              </a:solidFill>
              <a:latin typeface="Cambria"/>
              <a:ea typeface="Cambria"/>
              <a:cs typeface="Cambria"/>
              <a:sym typeface="Cambria"/>
            </a:endParaRPr>
          </a:p>
          <a:p>
            <a:pPr marL="0" marR="0" lvl="0" indent="0" algn="l" rtl="0">
              <a:lnSpc>
                <a:spcPct val="100000"/>
              </a:lnSpc>
              <a:spcBef>
                <a:spcPts val="1000"/>
              </a:spcBef>
              <a:spcAft>
                <a:spcPts val="0"/>
              </a:spcAft>
              <a:buClr>
                <a:schemeClr val="dk1"/>
              </a:buClr>
              <a:buSzPts val="1100"/>
              <a:buFont typeface="Arial"/>
              <a:buNone/>
            </a:pPr>
            <a:endParaRPr sz="1400" b="0" i="0" u="none" strike="noStrike" cap="none">
              <a:solidFill>
                <a:schemeClr val="dk1"/>
              </a:solidFill>
              <a:latin typeface="Cambria"/>
              <a:ea typeface="Cambria"/>
              <a:cs typeface="Cambria"/>
              <a:sym typeface="Cambria"/>
            </a:endParaRPr>
          </a:p>
          <a:p>
            <a:pPr marL="0" marR="0" lvl="0" indent="0" algn="l" rtl="0">
              <a:lnSpc>
                <a:spcPct val="100000"/>
              </a:lnSpc>
              <a:spcBef>
                <a:spcPts val="1000"/>
              </a:spcBef>
              <a:spcAft>
                <a:spcPts val="1000"/>
              </a:spcAft>
              <a:buClr>
                <a:srgbClr val="000000"/>
              </a:buClr>
              <a:buSzPts val="1400"/>
              <a:buFont typeface="Arial"/>
              <a:buNone/>
            </a:pPr>
            <a:endParaRPr sz="1400" b="0" i="0" u="none" strike="noStrike" cap="none">
              <a:solidFill>
                <a:schemeClr val="dk1"/>
              </a:solidFill>
              <a:latin typeface="Cambria"/>
              <a:ea typeface="Cambria"/>
              <a:cs typeface="Cambria"/>
              <a:sym typeface="Cambria"/>
            </a:endParaRPr>
          </a:p>
        </p:txBody>
      </p:sp>
      <p:sp>
        <p:nvSpPr>
          <p:cNvPr id="234" name="Google Shape;234;p9"/>
          <p:cNvSpPr/>
          <p:nvPr/>
        </p:nvSpPr>
        <p:spPr>
          <a:xfrm>
            <a:off x="881425" y="3177825"/>
            <a:ext cx="2735400" cy="769800"/>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br>
              <a:rPr lang="en-US" sz="1600" b="1" dirty="0">
                <a:solidFill>
                  <a:schemeClr val="lt1"/>
                </a:solidFill>
                <a:latin typeface="Tw Cen MT" panose="020B0602020104020603" pitchFamily="34" charset="0"/>
                <a:ea typeface="Twentieth Century"/>
                <a:cs typeface="Twentieth Century"/>
                <a:sym typeface="Twentieth Century"/>
              </a:rPr>
            </a:b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NOTIFICATION OF AUDIT</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35" name="Google Shape;235;p9"/>
          <p:cNvCxnSpPr>
            <a:stCxn id="234" idx="3"/>
          </p:cNvCxnSpPr>
          <p:nvPr/>
        </p:nvCxnSpPr>
        <p:spPr>
          <a:xfrm>
            <a:off x="3616825" y="3562725"/>
            <a:ext cx="284700" cy="0"/>
          </a:xfrm>
          <a:prstGeom prst="straightConnector1">
            <a:avLst/>
          </a:prstGeom>
          <a:noFill/>
          <a:ln w="38100" cap="flat" cmpd="sng">
            <a:solidFill>
              <a:srgbClr val="E24E39"/>
            </a:solidFill>
            <a:prstDash val="solid"/>
            <a:round/>
            <a:headEnd type="none" w="sm" len="sm"/>
            <a:tailEnd type="none" w="sm" len="sm"/>
          </a:ln>
        </p:spPr>
      </p:cxnSp>
      <p:sp>
        <p:nvSpPr>
          <p:cNvPr id="236" name="Google Shape;236;p9"/>
          <p:cNvSpPr txBox="1"/>
          <p:nvPr/>
        </p:nvSpPr>
        <p:spPr>
          <a:xfrm>
            <a:off x="806125" y="3947625"/>
            <a:ext cx="2886000" cy="2336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mbria"/>
                <a:ea typeface="Cambria"/>
                <a:cs typeface="Cambria"/>
                <a:sym typeface="Cambria"/>
              </a:rPr>
              <a:t>Lorem ipsum dolor sit amet, consectetur adipiscing elit. Donec pulvinar gravida diam, et accumsan purus convallis a. Nunc id lorem diam. Ut eu tortor vitae risus scelerisque congue. Lorem ipsum dolor sit amet, consectetur adipiscing elit. </a:t>
            </a:r>
            <a:endParaRPr sz="1400" b="0" i="0" u="none" strike="noStrike" cap="none">
              <a:solidFill>
                <a:schemeClr val="dk1"/>
              </a:solidFill>
              <a:latin typeface="Cambria"/>
              <a:ea typeface="Cambria"/>
              <a:cs typeface="Cambria"/>
              <a:sym typeface="Cambria"/>
            </a:endParaRPr>
          </a:p>
        </p:txBody>
      </p:sp>
      <p:sp>
        <p:nvSpPr>
          <p:cNvPr id="237" name="Google Shape;237;p9"/>
          <p:cNvSpPr/>
          <p:nvPr/>
        </p:nvSpPr>
        <p:spPr>
          <a:xfrm>
            <a:off x="4177225" y="4951975"/>
            <a:ext cx="2586000" cy="769800"/>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br>
              <a:rPr lang="en-US" sz="1600" b="1" i="0" u="none" strike="noStrike" cap="none" dirty="0">
                <a:solidFill>
                  <a:schemeClr val="lt1"/>
                </a:solidFill>
                <a:latin typeface="Tw Cen MT" panose="020B0602020104020603" pitchFamily="34" charset="0"/>
                <a:ea typeface="Twentieth Century"/>
                <a:cs typeface="Twentieth Century"/>
                <a:sym typeface="Twentieth Century"/>
              </a:rPr>
            </a:b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ELECTION DAY</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38" name="Google Shape;238;p9"/>
          <p:cNvCxnSpPr/>
          <p:nvPr/>
        </p:nvCxnSpPr>
        <p:spPr>
          <a:xfrm>
            <a:off x="3892525" y="5405150"/>
            <a:ext cx="284700" cy="0"/>
          </a:xfrm>
          <a:prstGeom prst="straightConnector1">
            <a:avLst/>
          </a:prstGeom>
          <a:noFill/>
          <a:ln w="38100" cap="flat" cmpd="sng">
            <a:solidFill>
              <a:srgbClr val="E24E39"/>
            </a:solidFill>
            <a:prstDash val="solid"/>
            <a:round/>
            <a:headEnd type="none" w="sm" len="sm"/>
            <a:tailEnd type="none" w="sm" len="sm"/>
          </a:ln>
        </p:spPr>
      </p:cxnSp>
      <p:sp>
        <p:nvSpPr>
          <p:cNvPr id="239" name="Google Shape;239;p9"/>
          <p:cNvSpPr/>
          <p:nvPr/>
        </p:nvSpPr>
        <p:spPr>
          <a:xfrm>
            <a:off x="4177225" y="5949425"/>
            <a:ext cx="1492034" cy="423000"/>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40" name="Google Shape;240;p9"/>
          <p:cNvCxnSpPr/>
          <p:nvPr/>
        </p:nvCxnSpPr>
        <p:spPr>
          <a:xfrm>
            <a:off x="3892525" y="6160925"/>
            <a:ext cx="284700" cy="0"/>
          </a:xfrm>
          <a:prstGeom prst="straightConnector1">
            <a:avLst/>
          </a:prstGeom>
          <a:noFill/>
          <a:ln w="38100" cap="flat" cmpd="sng">
            <a:solidFill>
              <a:srgbClr val="E24E39"/>
            </a:solidFill>
            <a:prstDash val="solid"/>
            <a:round/>
            <a:headEnd type="none" w="sm" len="sm"/>
            <a:tailEnd type="none" w="sm" len="sm"/>
          </a:ln>
        </p:spPr>
      </p:cxnSp>
      <p:sp>
        <p:nvSpPr>
          <p:cNvPr id="241" name="Google Shape;241;p9"/>
          <p:cNvSpPr txBox="1"/>
          <p:nvPr/>
        </p:nvSpPr>
        <p:spPr>
          <a:xfrm>
            <a:off x="4177225" y="6371550"/>
            <a:ext cx="2886000" cy="76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mbria"/>
                <a:ea typeface="Cambria"/>
                <a:cs typeface="Cambria"/>
                <a:sym typeface="Cambria"/>
              </a:rPr>
              <a:t>Lorem ipsum dolor sit amet, consectetur adipiscing elit.</a:t>
            </a:r>
            <a:endParaRPr sz="1400" b="0" i="0" u="none" strike="noStrike" cap="none">
              <a:solidFill>
                <a:schemeClr val="dk1"/>
              </a:solidFill>
              <a:latin typeface="Cambria"/>
              <a:ea typeface="Cambria"/>
              <a:cs typeface="Cambria"/>
              <a:sym typeface="Cambria"/>
            </a:endParaRPr>
          </a:p>
        </p:txBody>
      </p:sp>
      <p:sp>
        <p:nvSpPr>
          <p:cNvPr id="242" name="Google Shape;242;p9"/>
          <p:cNvSpPr/>
          <p:nvPr/>
        </p:nvSpPr>
        <p:spPr>
          <a:xfrm>
            <a:off x="2025784" y="6485675"/>
            <a:ext cx="1585720" cy="423000"/>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43" name="Google Shape;243;p9"/>
          <p:cNvCxnSpPr/>
          <p:nvPr/>
        </p:nvCxnSpPr>
        <p:spPr>
          <a:xfrm>
            <a:off x="3601500" y="6697175"/>
            <a:ext cx="284700" cy="0"/>
          </a:xfrm>
          <a:prstGeom prst="straightConnector1">
            <a:avLst/>
          </a:prstGeom>
          <a:noFill/>
          <a:ln w="38100" cap="flat" cmpd="sng">
            <a:solidFill>
              <a:srgbClr val="E24E39"/>
            </a:solidFill>
            <a:prstDash val="solid"/>
            <a:round/>
            <a:headEnd type="none" w="sm" len="sm"/>
            <a:tailEnd type="none" w="sm" len="sm"/>
          </a:ln>
        </p:spPr>
      </p:cxnSp>
      <p:sp>
        <p:nvSpPr>
          <p:cNvPr id="244" name="Google Shape;244;p9"/>
          <p:cNvSpPr txBox="1"/>
          <p:nvPr/>
        </p:nvSpPr>
        <p:spPr>
          <a:xfrm>
            <a:off x="910225" y="6892038"/>
            <a:ext cx="2684950" cy="769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US" sz="1400" b="0" i="0" u="none" strike="noStrike" cap="none" dirty="0">
                <a:solidFill>
                  <a:schemeClr val="dk1"/>
                </a:solidFill>
                <a:latin typeface="Cambria"/>
                <a:ea typeface="Cambria"/>
                <a:cs typeface="Cambria"/>
                <a:sym typeface="Cambria"/>
              </a:rPr>
              <a:t>[Jurisdiction] Election Office provides [secretary of state] with audit results</a:t>
            </a:r>
            <a:endParaRPr sz="1400" b="0" i="0" u="none" strike="noStrike" cap="none" dirty="0">
              <a:solidFill>
                <a:schemeClr val="dk1"/>
              </a:solidFill>
              <a:latin typeface="Cambria"/>
              <a:ea typeface="Cambria"/>
              <a:cs typeface="Cambria"/>
              <a:sym typeface="Cambria"/>
            </a:endParaRPr>
          </a:p>
        </p:txBody>
      </p:sp>
      <p:sp>
        <p:nvSpPr>
          <p:cNvPr id="245" name="Google Shape;245;p9"/>
          <p:cNvSpPr/>
          <p:nvPr/>
        </p:nvSpPr>
        <p:spPr>
          <a:xfrm>
            <a:off x="4177225" y="7064275"/>
            <a:ext cx="1492034" cy="423000"/>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46" name="Google Shape;246;p9"/>
          <p:cNvCxnSpPr/>
          <p:nvPr/>
        </p:nvCxnSpPr>
        <p:spPr>
          <a:xfrm>
            <a:off x="3892525" y="7275775"/>
            <a:ext cx="284700" cy="0"/>
          </a:xfrm>
          <a:prstGeom prst="straightConnector1">
            <a:avLst/>
          </a:prstGeom>
          <a:noFill/>
          <a:ln w="38100" cap="flat" cmpd="sng">
            <a:solidFill>
              <a:srgbClr val="E24E39"/>
            </a:solidFill>
            <a:prstDash val="solid"/>
            <a:round/>
            <a:headEnd type="none" w="sm" len="sm"/>
            <a:tailEnd type="none" w="sm" len="sm"/>
          </a:ln>
        </p:spPr>
      </p:cxnSp>
      <p:sp>
        <p:nvSpPr>
          <p:cNvPr id="247" name="Google Shape;247;p9"/>
          <p:cNvSpPr txBox="1"/>
          <p:nvPr/>
        </p:nvSpPr>
        <p:spPr>
          <a:xfrm>
            <a:off x="4177225" y="7485525"/>
            <a:ext cx="3064200" cy="76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[Secretary of state] posts audit results online.</a:t>
            </a:r>
            <a:endParaRPr sz="1400" b="0" i="0" u="none" strike="noStrike" cap="none" dirty="0">
              <a:solidFill>
                <a:schemeClr val="dk1"/>
              </a:solidFill>
              <a:latin typeface="Cambria"/>
              <a:ea typeface="Cambria"/>
              <a:cs typeface="Cambria"/>
              <a:sym typeface="Cambria"/>
            </a:endParaRPr>
          </a:p>
        </p:txBody>
      </p:sp>
      <p:sp>
        <p:nvSpPr>
          <p:cNvPr id="248" name="Google Shape;248;p9"/>
          <p:cNvSpPr/>
          <p:nvPr/>
        </p:nvSpPr>
        <p:spPr>
          <a:xfrm>
            <a:off x="2025784" y="7678475"/>
            <a:ext cx="1585720" cy="423000"/>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49" name="Google Shape;249;p9"/>
          <p:cNvCxnSpPr/>
          <p:nvPr/>
        </p:nvCxnSpPr>
        <p:spPr>
          <a:xfrm>
            <a:off x="3601500" y="7889975"/>
            <a:ext cx="284700" cy="0"/>
          </a:xfrm>
          <a:prstGeom prst="straightConnector1">
            <a:avLst/>
          </a:prstGeom>
          <a:noFill/>
          <a:ln w="38100" cap="flat" cmpd="sng">
            <a:solidFill>
              <a:srgbClr val="E24E39"/>
            </a:solidFill>
            <a:prstDash val="solid"/>
            <a:round/>
            <a:headEnd type="none" w="sm" len="sm"/>
            <a:tailEnd type="none" w="sm" len="sm"/>
          </a:ln>
        </p:spPr>
      </p:cxnSp>
      <p:sp>
        <p:nvSpPr>
          <p:cNvPr id="250" name="Google Shape;250;p9"/>
          <p:cNvSpPr txBox="1"/>
          <p:nvPr/>
        </p:nvSpPr>
        <p:spPr>
          <a:xfrm>
            <a:off x="1165013" y="8101475"/>
            <a:ext cx="2430050" cy="769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mbria"/>
                <a:ea typeface="Cambria"/>
                <a:cs typeface="Cambria"/>
                <a:sym typeface="Cambria"/>
              </a:rPr>
              <a:t>All voting equipment inspected, sealed and stored.</a:t>
            </a:r>
            <a:endParaRPr/>
          </a:p>
        </p:txBody>
      </p:sp>
      <p:sp>
        <p:nvSpPr>
          <p:cNvPr id="251" name="Google Shape;251;p9"/>
          <p:cNvSpPr/>
          <p:nvPr/>
        </p:nvSpPr>
        <p:spPr>
          <a:xfrm>
            <a:off x="4177225" y="8066700"/>
            <a:ext cx="1492034" cy="423000"/>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52" name="Google Shape;252;p9"/>
          <p:cNvCxnSpPr/>
          <p:nvPr/>
        </p:nvCxnSpPr>
        <p:spPr>
          <a:xfrm>
            <a:off x="3892525" y="8278200"/>
            <a:ext cx="284700" cy="0"/>
          </a:xfrm>
          <a:prstGeom prst="straightConnector1">
            <a:avLst/>
          </a:prstGeom>
          <a:noFill/>
          <a:ln w="38100" cap="flat" cmpd="sng">
            <a:solidFill>
              <a:srgbClr val="E24E39"/>
            </a:solidFill>
            <a:prstDash val="solid"/>
            <a:round/>
            <a:headEnd type="none" w="sm" len="sm"/>
            <a:tailEnd type="none" w="sm" len="sm"/>
          </a:ln>
        </p:spPr>
      </p:cxnSp>
      <p:sp>
        <p:nvSpPr>
          <p:cNvPr id="253" name="Google Shape;253;p9"/>
          <p:cNvSpPr txBox="1"/>
          <p:nvPr/>
        </p:nvSpPr>
        <p:spPr>
          <a:xfrm>
            <a:off x="4177225" y="8487950"/>
            <a:ext cx="3064200" cy="76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mbria"/>
                <a:ea typeface="Cambria"/>
                <a:cs typeface="Cambria"/>
                <a:sym typeface="Cambria"/>
              </a:rPr>
              <a:t>All ballots sealed and logged for retention.</a:t>
            </a:r>
            <a:endParaRPr/>
          </a:p>
        </p:txBody>
      </p:sp>
      <p:sp>
        <p:nvSpPr>
          <p:cNvPr id="254" name="Google Shape;254;p9"/>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E24E39"/>
                </a:solidFill>
                <a:latin typeface="Cambria"/>
                <a:ea typeface="Cambria"/>
                <a:cs typeface="Cambria"/>
                <a:sym typeface="Cambria"/>
              </a:rPr>
              <a:t>4</a:t>
            </a:r>
            <a:endParaRPr sz="1800" b="1" i="0" u="none" strike="noStrike" cap="none">
              <a:solidFill>
                <a:srgbClr val="E24E39"/>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3247</Words>
  <Application>Microsoft Office PowerPoint</Application>
  <PresentationFormat>Custom</PresentationFormat>
  <Paragraphs>221</Paragraphs>
  <Slides>14</Slides>
  <Notes>14</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Montserrat</vt:lpstr>
      <vt:lpstr>DM Sans</vt:lpstr>
      <vt:lpstr>Cambria</vt:lpstr>
      <vt:lpstr>Arial</vt:lpstr>
      <vt:lpstr>Bitter</vt:lpstr>
      <vt:lpstr>Bitter Medium</vt:lpstr>
      <vt:lpstr>Tw Cen MT</vt:lpstr>
      <vt:lpstr>Simple Light</vt:lpstr>
      <vt:lpstr>RECOMMENDATIONS FOR USING THIS RESOURCE</vt:lpstr>
      <vt:lpstr>Customizable Icon Library</vt:lpstr>
      <vt:lpstr>PowerPoint Presentation</vt:lpstr>
      <vt:lpstr>PowerPoint Presentation</vt:lpstr>
      <vt:lpstr>TABLE OF CONTENTS</vt:lpstr>
      <vt:lpstr>[JURISDICTION’S] POST-ELECTION  AUDIT BY THE NUMBERS [YEAR] [TYPE] Election</vt:lpstr>
      <vt:lpstr>PowerPoint Presentation</vt:lpstr>
      <vt:lpstr>EXECUTIVE SUMMARY</vt:lpstr>
      <vt:lpstr>TIMELINE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2024-09-03T15:03:19Z</dcterms:modified>
</cp:coreProperties>
</file>