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Bitter Medium" pitchFamily="2" charset="0"/>
      <p:regular r:id="rId5"/>
      <p:bold r:id="rId6"/>
      <p:italic r:id="rId7"/>
      <p:boldItalic r:id="rId8"/>
    </p:embeddedFont>
    <p:embeddedFont>
      <p:font typeface="Cambria" panose="02040503050406030204" pitchFamily="18" charset="0"/>
      <p:regular r:id="rId9"/>
      <p:bold r:id="rId10"/>
      <p:italic r:id="rId11"/>
      <p:boldItalic r:id="rId12"/>
    </p:embeddedFont>
    <p:embeddedFont>
      <p:font typeface="Tw Cen MT" panose="020B06020201040206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gkqQy6QjGlpMa06kVdsUijnd7/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4E39"/>
    <a:srgbClr val="F4BA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2168"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3.fntdata"/><Relationship Id="rId12"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46e750cc3_0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46e750c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198575" y="1415969"/>
            <a:ext cx="3261600" cy="7226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ectionsgroup.com/commsdes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Shape 53"/>
        <p:cNvGrpSpPr/>
        <p:nvPr/>
      </p:nvGrpSpPr>
      <p:grpSpPr>
        <a:xfrm>
          <a:off x="0" y="0"/>
          <a:ext cx="0" cy="0"/>
          <a:chOff x="0" y="0"/>
          <a:chExt cx="0" cy="0"/>
        </a:xfrm>
      </p:grpSpPr>
      <p:sp>
        <p:nvSpPr>
          <p:cNvPr id="54" name="Google Shape;54;g2f46e750cc3_0_0"/>
          <p:cNvSpPr txBox="1"/>
          <p:nvPr/>
        </p:nvSpPr>
        <p:spPr>
          <a:xfrm>
            <a:off x="264950" y="870273"/>
            <a:ext cx="7242600" cy="59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b="1" dirty="0">
                <a:solidFill>
                  <a:srgbClr val="E24E39"/>
                </a:solidFill>
              </a:rPr>
              <a:t>Instructions</a:t>
            </a:r>
            <a:endParaRPr sz="2800" b="1" dirty="0">
              <a:solidFill>
                <a:srgbClr val="E24E39"/>
              </a:solidFill>
            </a:endParaRPr>
          </a:p>
        </p:txBody>
      </p:sp>
      <p:sp>
        <p:nvSpPr>
          <p:cNvPr id="55" name="Google Shape;55;g2f46e750cc3_0_0"/>
          <p:cNvSpPr txBox="1"/>
          <p:nvPr/>
        </p:nvSpPr>
        <p:spPr>
          <a:xfrm>
            <a:off x="264895" y="1559829"/>
            <a:ext cx="7242600" cy="6681000"/>
          </a:xfrm>
          <a:prstGeom prst="rect">
            <a:avLst/>
          </a:prstGeom>
          <a:noFill/>
          <a:ln>
            <a:noFill/>
          </a:ln>
        </p:spPr>
        <p:txBody>
          <a:bodyPr spcFirstLastPara="1" wrap="square" lIns="91425" tIns="91425" rIns="91425" bIns="91425" anchor="t" anchorCtr="0">
            <a:normAutofit fontScale="92500" lnSpcReduction="20000"/>
          </a:bodyPr>
          <a:lstStyle/>
          <a:p>
            <a:pPr marL="0" lvl="0" indent="0" algn="l" rtl="0">
              <a:lnSpc>
                <a:spcPct val="115000"/>
              </a:lnSpc>
              <a:spcBef>
                <a:spcPts val="0"/>
              </a:spcBef>
              <a:spcAft>
                <a:spcPts val="0"/>
              </a:spcAft>
              <a:buNone/>
            </a:pPr>
            <a:r>
              <a:rPr lang="en" dirty="0">
                <a:solidFill>
                  <a:srgbClr val="000000"/>
                </a:solidFill>
              </a:rPr>
              <a:t>This template is essentially a completed checklist showing that your office implemented the full list of best practices for </a:t>
            </a:r>
            <a:r>
              <a:rPr lang="en" dirty="0"/>
              <a:t>signature verification </a:t>
            </a:r>
            <a:r>
              <a:rPr lang="en" dirty="0">
                <a:solidFill>
                  <a:srgbClr val="000000"/>
                </a:solidFill>
              </a:rPr>
              <a:t>audits. </a:t>
            </a: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r>
              <a:rPr lang="en" sz="1800" b="1" dirty="0">
                <a:solidFill>
                  <a:srgbClr val="445E8A"/>
                </a:solidFill>
              </a:rPr>
              <a:t>Customize placeholder text</a:t>
            </a:r>
            <a:endParaRPr sz="1800" b="1" dirty="0">
              <a:solidFill>
                <a:srgbClr val="445E8A"/>
              </a:solidFill>
            </a:endParaRPr>
          </a:p>
          <a:p>
            <a:pPr marL="0" lvl="0" indent="0" algn="l" rtl="0">
              <a:lnSpc>
                <a:spcPct val="115000"/>
              </a:lnSpc>
              <a:spcBef>
                <a:spcPts val="0"/>
              </a:spcBef>
              <a:spcAft>
                <a:spcPts val="0"/>
              </a:spcAft>
              <a:buNone/>
            </a:pPr>
            <a:r>
              <a:rPr lang="en" dirty="0">
                <a:solidFill>
                  <a:srgbClr val="000000"/>
                </a:solidFill>
              </a:rPr>
              <a:t>Add the year and type of election. For example, if you conducted a ballot management audit during the primary election in 2024, replace </a:t>
            </a:r>
            <a:r>
              <a:rPr lang="en" b="1" i="1" dirty="0">
                <a:solidFill>
                  <a:srgbClr val="E24E39"/>
                </a:solidFill>
              </a:rPr>
              <a:t>[YEAR][TYPE] Election</a:t>
            </a:r>
            <a:r>
              <a:rPr lang="en" b="1" dirty="0">
                <a:solidFill>
                  <a:srgbClr val="000000"/>
                </a:solidFill>
              </a:rPr>
              <a:t> </a:t>
            </a:r>
            <a:r>
              <a:rPr lang="en" dirty="0">
                <a:solidFill>
                  <a:srgbClr val="000000"/>
                </a:solidFill>
              </a:rPr>
              <a:t>with </a:t>
            </a:r>
            <a:r>
              <a:rPr lang="en" b="1" i="1" dirty="0">
                <a:solidFill>
                  <a:srgbClr val="E24E39"/>
                </a:solidFill>
              </a:rPr>
              <a:t>2024 Primary Election</a:t>
            </a:r>
            <a:r>
              <a:rPr lang="en" dirty="0">
                <a:solidFill>
                  <a:srgbClr val="000000"/>
                </a:solidFill>
              </a:rPr>
              <a:t>.</a:t>
            </a: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r>
              <a:rPr lang="en" dirty="0">
                <a:solidFill>
                  <a:srgbClr val="000000"/>
                </a:solidFill>
              </a:rPr>
              <a:t>And showcase the office that completed the audit by replacing</a:t>
            </a:r>
            <a:r>
              <a:rPr lang="en" b="1" dirty="0">
                <a:solidFill>
                  <a:srgbClr val="000000"/>
                </a:solidFill>
              </a:rPr>
              <a:t> [Jurisdiction] </a:t>
            </a:r>
            <a:r>
              <a:rPr lang="en" dirty="0">
                <a:solidFill>
                  <a:srgbClr val="000000"/>
                </a:solidFill>
              </a:rPr>
              <a:t>with the name of your town, city or county. For example, if you work for the Jones County Elections Department, change the beginning of the second sentence to: </a:t>
            </a:r>
            <a:r>
              <a:rPr lang="en" b="1" dirty="0">
                <a:solidFill>
                  <a:srgbClr val="000000"/>
                </a:solidFill>
              </a:rPr>
              <a:t>Jones County implemented </a:t>
            </a:r>
            <a:r>
              <a:rPr lang="en" dirty="0">
                <a:solidFill>
                  <a:srgbClr val="000000"/>
                </a:solidFill>
              </a:rPr>
              <a:t>… .</a:t>
            </a:r>
            <a:endParaRPr dirty="0">
              <a:solidFill>
                <a:srgbClr val="000000"/>
              </a:solidFill>
            </a:endParaRPr>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r>
              <a:rPr lang="en" dirty="0"/>
              <a:t>Check the third best practice listed. It has a placeholder of X% for the percentage of ballots reviewed. Replace the X with the percentage of ballots your office reviewed. If this sentence is not applicable in your jurisdiction, delete it.</a:t>
            </a:r>
            <a:endParaRPr dirty="0"/>
          </a:p>
          <a:p>
            <a:pPr marL="0" lvl="0" indent="0" algn="l" rtl="0">
              <a:lnSpc>
                <a:spcPct val="115000"/>
              </a:lnSpc>
              <a:spcBef>
                <a:spcPts val="0"/>
              </a:spcBef>
              <a:spcAft>
                <a:spcPts val="0"/>
              </a:spcAft>
              <a:buNone/>
            </a:pPr>
            <a:br>
              <a:rPr lang="en" dirty="0"/>
            </a:br>
            <a:endParaRPr dirty="0">
              <a:solidFill>
                <a:srgbClr val="000000"/>
              </a:solidFill>
            </a:endParaRPr>
          </a:p>
          <a:p>
            <a:pPr marL="0" lvl="0" indent="0" algn="l" rtl="0">
              <a:lnSpc>
                <a:spcPct val="115000"/>
              </a:lnSpc>
              <a:spcBef>
                <a:spcPts val="0"/>
              </a:spcBef>
              <a:spcAft>
                <a:spcPts val="0"/>
              </a:spcAft>
              <a:buNone/>
            </a:pPr>
            <a:r>
              <a:rPr lang="en" sz="1800" b="1" dirty="0">
                <a:solidFill>
                  <a:srgbClr val="445E8A"/>
                </a:solidFill>
              </a:rPr>
              <a:t>Adjusting the list of best practices</a:t>
            </a:r>
            <a:endParaRPr sz="1800" b="1" dirty="0">
              <a:solidFill>
                <a:srgbClr val="445E8A"/>
              </a:solidFill>
            </a:endParaRPr>
          </a:p>
          <a:p>
            <a:pPr marL="0" lvl="0" indent="0" algn="l" rtl="0">
              <a:lnSpc>
                <a:spcPct val="115000"/>
              </a:lnSpc>
              <a:spcBef>
                <a:spcPts val="0"/>
              </a:spcBef>
              <a:spcAft>
                <a:spcPts val="0"/>
              </a:spcAft>
              <a:buNone/>
            </a:pPr>
            <a:r>
              <a:rPr lang="en" dirty="0">
                <a:solidFill>
                  <a:srgbClr val="000000"/>
                </a:solidFill>
              </a:rPr>
              <a:t>If your office was not able to achieve one of the best practices listed, you can delete it. To do this, use your mouse to drag a box around both the check mark and the text and then hit delete. Each check mark is grouped with the text beside it, so this method will ensure you delete both. </a:t>
            </a: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r>
              <a:rPr lang="en" dirty="0">
                <a:solidFill>
                  <a:srgbClr val="000000"/>
                </a:solidFill>
              </a:rPr>
              <a:t>If the spacing looks off after deleting one or more practices, select individual practices by dragging a box around it with your mouse. With the check mark and text selected, use your mouse or arrow keys to move the content up or down on the page. Do this with other practices until you are happy with the spacing. </a:t>
            </a:r>
            <a:br>
              <a:rPr lang="en" dirty="0">
                <a:solidFill>
                  <a:srgbClr val="000000"/>
                </a:solidFill>
              </a:rPr>
            </a:b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r>
              <a:rPr lang="en" sz="1800" b="1" dirty="0">
                <a:solidFill>
                  <a:srgbClr val="445E8A"/>
                </a:solidFill>
              </a:rPr>
              <a:t>How can we help?</a:t>
            </a:r>
            <a:endParaRPr sz="1800" b="1" dirty="0">
              <a:solidFill>
                <a:srgbClr val="445E8A"/>
              </a:solidFill>
            </a:endParaRPr>
          </a:p>
          <a:p>
            <a:pPr marL="0" lvl="0" indent="0" algn="l" rtl="0">
              <a:lnSpc>
                <a:spcPct val="115000"/>
              </a:lnSpc>
              <a:spcBef>
                <a:spcPts val="0"/>
              </a:spcBef>
              <a:spcAft>
                <a:spcPts val="0"/>
              </a:spcAft>
              <a:buNone/>
            </a:pPr>
            <a:r>
              <a:rPr lang="en" dirty="0">
                <a:solidFill>
                  <a:srgbClr val="000000"/>
                </a:solidFill>
              </a:rPr>
              <a:t>If you run into trouble using this template or simply want help making changes, reach out to The Elections Group’s</a:t>
            </a:r>
            <a:r>
              <a:rPr lang="en" dirty="0">
                <a:solidFill>
                  <a:srgbClr val="000000"/>
                </a:solidFill>
                <a:uFill>
                  <a:noFill/>
                </a:uFill>
                <a:hlinkClick r:id="rId3">
                  <a:extLst>
                    <a:ext uri="{A12FA001-AC4F-418D-AE19-62706E023703}">
                      <ahyp:hlinkClr xmlns:ahyp="http://schemas.microsoft.com/office/drawing/2018/hyperlinkcolor" val="tx"/>
                    </a:ext>
                  </a:extLst>
                </a:hlinkClick>
              </a:rPr>
              <a:t> </a:t>
            </a:r>
            <a:r>
              <a:rPr lang="en" u="sng" dirty="0">
                <a:solidFill>
                  <a:srgbClr val="445E8A"/>
                </a:solidFill>
                <a:hlinkClick r:id="rId3">
                  <a:extLst>
                    <a:ext uri="{A12FA001-AC4F-418D-AE19-62706E023703}">
                      <ahyp:hlinkClr xmlns:ahyp="http://schemas.microsoft.com/office/drawing/2018/hyperlinkcolor" val="tx"/>
                    </a:ext>
                  </a:extLst>
                </a:hlinkClick>
              </a:rPr>
              <a:t>Communications Resource Desk</a:t>
            </a:r>
            <a:r>
              <a:rPr lang="en" dirty="0">
                <a:solidFill>
                  <a:srgbClr val="000000"/>
                </a:solidFill>
              </a:rPr>
              <a:t>. We’re here to help!</a:t>
            </a: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p:txBody>
      </p:sp>
      <p:sp>
        <p:nvSpPr>
          <p:cNvPr id="56" name="Google Shape;56;g2f46e750cc3_0_0"/>
          <p:cNvSpPr txBox="1"/>
          <p:nvPr/>
        </p:nvSpPr>
        <p:spPr>
          <a:xfrm>
            <a:off x="0" y="180725"/>
            <a:ext cx="7772400" cy="597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2"/>
                </a:solidFill>
                <a:highlight>
                  <a:schemeClr val="accent6"/>
                </a:highlight>
              </a:rPr>
              <a:t>DELETE THIS PAGE BEFORE DISTRIBUTION</a:t>
            </a:r>
            <a:endParaRPr sz="1800" b="1">
              <a:solidFill>
                <a:schemeClr val="dk2"/>
              </a:solidFill>
              <a:highlight>
                <a:schemeClr val="accent6"/>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grpSp>
        <p:nvGrpSpPr>
          <p:cNvPr id="61" name="Google Shape;61;p1"/>
          <p:cNvGrpSpPr/>
          <p:nvPr/>
        </p:nvGrpSpPr>
        <p:grpSpPr>
          <a:xfrm>
            <a:off x="469330" y="3379339"/>
            <a:ext cx="457200" cy="457200"/>
            <a:chOff x="443255" y="3398139"/>
            <a:chExt cx="457200" cy="457200"/>
          </a:xfrm>
        </p:grpSpPr>
        <p:sp>
          <p:nvSpPr>
            <p:cNvPr id="62" name="Google Shape;62;p1"/>
            <p:cNvSpPr/>
            <p:nvPr/>
          </p:nvSpPr>
          <p:spPr>
            <a:xfrm>
              <a:off x="469323" y="3406494"/>
              <a:ext cx="411600" cy="411600"/>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63" name="Google Shape;63;p1" descr="A black check mark in a circle&#10;&#10;Description automatically generated"/>
            <p:cNvPicPr preferRelativeResize="0"/>
            <p:nvPr/>
          </p:nvPicPr>
          <p:blipFill rotWithShape="1">
            <a:blip r:embed="rId3">
              <a:alphaModFix/>
            </a:blip>
            <a:srcRect/>
            <a:stretch/>
          </p:blipFill>
          <p:spPr>
            <a:xfrm>
              <a:off x="443255" y="3398139"/>
              <a:ext cx="457200" cy="457200"/>
            </a:xfrm>
            <a:prstGeom prst="rect">
              <a:avLst/>
            </a:prstGeom>
            <a:noFill/>
            <a:ln>
              <a:noFill/>
            </a:ln>
          </p:spPr>
        </p:pic>
      </p:grpSp>
      <p:sp>
        <p:nvSpPr>
          <p:cNvPr id="64" name="Google Shape;64;p1"/>
          <p:cNvSpPr txBox="1"/>
          <p:nvPr/>
        </p:nvSpPr>
        <p:spPr>
          <a:xfrm>
            <a:off x="457200" y="457200"/>
            <a:ext cx="6780300" cy="1136100"/>
          </a:xfrm>
          <a:prstGeom prst="rect">
            <a:avLst/>
          </a:prstGeom>
          <a:noFill/>
          <a:ln>
            <a:noFill/>
          </a:ln>
        </p:spPr>
        <p:txBody>
          <a:bodyPr spcFirstLastPara="1" wrap="square" lIns="91425" tIns="91425" rIns="91425" bIns="91425" anchor="t" anchorCtr="0">
            <a:noAutofit/>
          </a:bodyPr>
          <a:lstStyle/>
          <a:p>
            <a:pPr marL="0" marR="0" lvl="0" indent="0" algn="l" rtl="0">
              <a:lnSpc>
                <a:spcPts val="3400"/>
              </a:lnSpc>
              <a:spcBef>
                <a:spcPts val="0"/>
              </a:spcBef>
              <a:spcAft>
                <a:spcPts val="0"/>
              </a:spcAft>
              <a:buClr>
                <a:schemeClr val="dk1"/>
              </a:buClr>
              <a:buSzPts val="1100"/>
              <a:buFont typeface="Arial"/>
              <a:buNone/>
            </a:pPr>
            <a:r>
              <a:rPr lang="en" sz="3200" b="1" i="0" u="none" strike="noStrike" cap="none" dirty="0">
                <a:solidFill>
                  <a:srgbClr val="445E8A"/>
                </a:solidFill>
                <a:latin typeface="Tw Cen MT" panose="020B0602020104020603" pitchFamily="34" charset="0"/>
                <a:ea typeface="DM Sans Black"/>
                <a:cs typeface="DM Sans Black"/>
                <a:sym typeface="DM Sans Black"/>
              </a:rPr>
              <a:t>SIGNATURE VERIFICATION </a:t>
            </a:r>
            <a:br>
              <a:rPr lang="en" sz="3200" b="1" i="0" u="none" strike="noStrike" cap="none" dirty="0">
                <a:solidFill>
                  <a:srgbClr val="445E8A"/>
                </a:solidFill>
                <a:latin typeface="Tw Cen MT" panose="020B0602020104020603" pitchFamily="34" charset="0"/>
                <a:ea typeface="DM Sans Black"/>
                <a:cs typeface="DM Sans Black"/>
                <a:sym typeface="DM Sans Black"/>
              </a:rPr>
            </a:br>
            <a:r>
              <a:rPr lang="en" sz="3200" b="1" i="0" u="none" strike="noStrike" cap="none" dirty="0">
                <a:solidFill>
                  <a:srgbClr val="445E8A"/>
                </a:solidFill>
                <a:latin typeface="Tw Cen MT" panose="020B0602020104020603" pitchFamily="34" charset="0"/>
                <a:ea typeface="DM Sans Black"/>
                <a:cs typeface="DM Sans Black"/>
                <a:sym typeface="DM Sans Black"/>
              </a:rPr>
              <a:t>AUDIT PRACTICES</a:t>
            </a:r>
            <a:endParaRPr sz="3200" b="1" i="0" u="none" strike="noStrike" cap="none" dirty="0">
              <a:solidFill>
                <a:srgbClr val="445E8A"/>
              </a:solidFill>
              <a:latin typeface="Tw Cen MT" panose="020B0602020104020603" pitchFamily="34" charset="0"/>
              <a:ea typeface="DM Sans Black"/>
              <a:cs typeface="DM Sans Black"/>
              <a:sym typeface="DM Sans Black"/>
            </a:endParaRPr>
          </a:p>
        </p:txBody>
      </p:sp>
      <p:sp>
        <p:nvSpPr>
          <p:cNvPr id="65" name="Google Shape;65;p1"/>
          <p:cNvSpPr txBox="1"/>
          <p:nvPr/>
        </p:nvSpPr>
        <p:spPr>
          <a:xfrm>
            <a:off x="1049850" y="3182840"/>
            <a:ext cx="6138300" cy="882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audited regularly as the signature verification judges reviewed signatures. The timing was based on the volume of ballots returned and the availability of signature verification judges.</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sp>
        <p:nvSpPr>
          <p:cNvPr id="66" name="Google Shape;66;p1"/>
          <p:cNvSpPr txBox="1"/>
          <p:nvPr/>
        </p:nvSpPr>
        <p:spPr>
          <a:xfrm>
            <a:off x="457200" y="1706993"/>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0" i="0" u="none" strike="noStrike" cap="none" dirty="0">
                <a:solidFill>
                  <a:schemeClr val="dk2"/>
                </a:solidFill>
                <a:latin typeface="Cambria" panose="02040503050406030204" pitchFamily="18" charset="0"/>
                <a:ea typeface="Cambria" panose="02040503050406030204" pitchFamily="18" charset="0"/>
                <a:cs typeface="Bitter Medium"/>
                <a:sym typeface="Bitter Medium"/>
              </a:rPr>
              <a:t>A signature verification audit validates that the signature review process is being performed fairly and accurately, in accordance with rules and statutes.</a:t>
            </a:r>
            <a:endParaRPr sz="1500" b="0" i="0" u="none" strike="noStrike" cap="none" dirty="0">
              <a:solidFill>
                <a:schemeClr val="dk2"/>
              </a:solidFill>
              <a:latin typeface="Cambria" panose="02040503050406030204" pitchFamily="18" charset="0"/>
              <a:ea typeface="Cambria" panose="02040503050406030204" pitchFamily="18" charset="0"/>
              <a:cs typeface="Bitter Medium"/>
              <a:sym typeface="Bitter Medium"/>
            </a:endParaRPr>
          </a:p>
        </p:txBody>
      </p:sp>
      <p:sp>
        <p:nvSpPr>
          <p:cNvPr id="67" name="Google Shape;67;p1"/>
          <p:cNvSpPr txBox="1"/>
          <p:nvPr/>
        </p:nvSpPr>
        <p:spPr>
          <a:xfrm>
            <a:off x="457200" y="2317275"/>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1" i="0" u="none" strike="noStrike" cap="none" dirty="0">
                <a:solidFill>
                  <a:schemeClr val="dk1"/>
                </a:solidFill>
                <a:latin typeface="Cambria" panose="02040503050406030204" pitchFamily="18" charset="0"/>
                <a:ea typeface="Cambria" panose="02040503050406030204" pitchFamily="18" charset="0"/>
                <a:cs typeface="Bitter"/>
                <a:sym typeface="Bitter"/>
              </a:rPr>
              <a:t>[Jurisdiction] implemented the following signature verification audit practices as ballots were returned:</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sp>
        <p:nvSpPr>
          <p:cNvPr id="68" name="Google Shape;68;p1"/>
          <p:cNvSpPr txBox="1"/>
          <p:nvPr/>
        </p:nvSpPr>
        <p:spPr>
          <a:xfrm>
            <a:off x="457200" y="1271943"/>
            <a:ext cx="5208900" cy="516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 sz="2400" b="1" i="1" u="none" strike="noStrike" cap="none" dirty="0">
                <a:solidFill>
                  <a:srgbClr val="E24E39"/>
                </a:solidFill>
                <a:latin typeface="Cambria" panose="02040503050406030204" pitchFamily="18" charset="0"/>
                <a:ea typeface="Cambria" panose="02040503050406030204" pitchFamily="18" charset="0"/>
                <a:cs typeface="Bitter"/>
                <a:sym typeface="Bitter"/>
              </a:rPr>
              <a:t>[YEAR] [TYPE] Election</a:t>
            </a:r>
            <a:endParaRPr sz="2400" b="1" i="1" u="none" strike="noStrike" cap="none" dirty="0">
              <a:solidFill>
                <a:srgbClr val="E24E39"/>
              </a:solidFill>
              <a:latin typeface="Cambria" panose="02040503050406030204" pitchFamily="18" charset="0"/>
              <a:ea typeface="Cambria" panose="02040503050406030204" pitchFamily="18" charset="0"/>
              <a:cs typeface="Bitter"/>
              <a:sym typeface="Bitter"/>
            </a:endParaRPr>
          </a:p>
        </p:txBody>
      </p:sp>
      <p:grpSp>
        <p:nvGrpSpPr>
          <p:cNvPr id="69" name="Google Shape;69;p1"/>
          <p:cNvGrpSpPr/>
          <p:nvPr/>
        </p:nvGrpSpPr>
        <p:grpSpPr>
          <a:xfrm>
            <a:off x="469323" y="4344879"/>
            <a:ext cx="6718827" cy="695400"/>
            <a:chOff x="469323" y="4344879"/>
            <a:chExt cx="6718827" cy="695400"/>
          </a:xfrm>
        </p:grpSpPr>
        <p:sp>
          <p:nvSpPr>
            <p:cNvPr id="70" name="Google Shape;70;p1"/>
            <p:cNvSpPr txBox="1"/>
            <p:nvPr/>
          </p:nvSpPr>
          <p:spPr>
            <a:xfrm>
              <a:off x="1049850" y="4344879"/>
              <a:ext cx="61383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Experienced signature verification judges who did not  perform the original verification conducted the audit </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71" name="Google Shape;71;p1"/>
            <p:cNvGrpSpPr/>
            <p:nvPr/>
          </p:nvGrpSpPr>
          <p:grpSpPr>
            <a:xfrm>
              <a:off x="469323" y="4443106"/>
              <a:ext cx="457200" cy="457200"/>
              <a:chOff x="469323" y="4519306"/>
              <a:chExt cx="457200" cy="457200"/>
            </a:xfrm>
          </p:grpSpPr>
          <p:sp>
            <p:nvSpPr>
              <p:cNvPr id="72" name="Google Shape;72;p1"/>
              <p:cNvSpPr/>
              <p:nvPr/>
            </p:nvSpPr>
            <p:spPr>
              <a:xfrm>
                <a:off x="499608" y="4523211"/>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73" name="Google Shape;73;p1" descr="A black check mark in a circle&#10;&#10;Description automatically generated"/>
              <p:cNvPicPr preferRelativeResize="0"/>
              <p:nvPr/>
            </p:nvPicPr>
            <p:blipFill rotWithShape="1">
              <a:blip r:embed="rId3">
                <a:alphaModFix/>
              </a:blip>
              <a:srcRect/>
              <a:stretch/>
            </p:blipFill>
            <p:spPr>
              <a:xfrm>
                <a:off x="469323" y="4519306"/>
                <a:ext cx="457200" cy="457200"/>
              </a:xfrm>
              <a:prstGeom prst="rect">
                <a:avLst/>
              </a:prstGeom>
              <a:noFill/>
              <a:ln>
                <a:noFill/>
              </a:ln>
            </p:spPr>
          </p:pic>
        </p:grpSp>
      </p:grpSp>
      <p:sp>
        <p:nvSpPr>
          <p:cNvPr id="74" name="Google Shape;74;p1"/>
          <p:cNvSpPr txBox="1"/>
          <p:nvPr/>
        </p:nvSpPr>
        <p:spPr>
          <a:xfrm>
            <a:off x="1049850" y="5237905"/>
            <a:ext cx="61383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audited as ballots were returned until our sample size met the threshold required by law. In this, case, [X%] of ballots.</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75" name="Google Shape;75;p1"/>
          <p:cNvGrpSpPr/>
          <p:nvPr/>
        </p:nvGrpSpPr>
        <p:grpSpPr>
          <a:xfrm>
            <a:off x="469030" y="5348618"/>
            <a:ext cx="457200" cy="457200"/>
            <a:chOff x="469030" y="5348618"/>
            <a:chExt cx="457200" cy="457200"/>
          </a:xfrm>
        </p:grpSpPr>
        <p:sp>
          <p:nvSpPr>
            <p:cNvPr id="76" name="Google Shape;76;p1"/>
            <p:cNvSpPr/>
            <p:nvPr/>
          </p:nvSpPr>
          <p:spPr>
            <a:xfrm>
              <a:off x="499315" y="5376223"/>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77" name="Google Shape;77;p1" descr="A black check mark in a circle&#10;&#10;Description automatically generated"/>
            <p:cNvPicPr preferRelativeResize="0"/>
            <p:nvPr/>
          </p:nvPicPr>
          <p:blipFill rotWithShape="1">
            <a:blip r:embed="rId3">
              <a:alphaModFix/>
            </a:blip>
            <a:srcRect/>
            <a:stretch/>
          </p:blipFill>
          <p:spPr>
            <a:xfrm>
              <a:off x="469030" y="5348618"/>
              <a:ext cx="457200" cy="457200"/>
            </a:xfrm>
            <a:prstGeom prst="rect">
              <a:avLst/>
            </a:prstGeom>
            <a:noFill/>
            <a:ln>
              <a:noFill/>
            </a:ln>
          </p:spPr>
        </p:pic>
      </p:grpSp>
      <p:grpSp>
        <p:nvGrpSpPr>
          <p:cNvPr id="78" name="Google Shape;78;p1"/>
          <p:cNvGrpSpPr/>
          <p:nvPr/>
        </p:nvGrpSpPr>
        <p:grpSpPr>
          <a:xfrm>
            <a:off x="468737" y="6120195"/>
            <a:ext cx="6719413" cy="1022700"/>
            <a:chOff x="468737" y="6120195"/>
            <a:chExt cx="6719413" cy="1022700"/>
          </a:xfrm>
        </p:grpSpPr>
        <p:sp>
          <p:nvSpPr>
            <p:cNvPr id="79" name="Google Shape;79;p1"/>
            <p:cNvSpPr txBox="1"/>
            <p:nvPr/>
          </p:nvSpPr>
          <p:spPr>
            <a:xfrm>
              <a:off x="1049850" y="6120195"/>
              <a:ext cx="6138300" cy="1022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regularly performed reconciliation, checking the number of batches and ballots from the voter database and sorting and processing system reports against the physical piece count.</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a:p>
              <a:pPr marL="0" marR="0" lvl="0" indent="0" algn="l" rtl="0">
                <a:lnSpc>
                  <a:spcPct val="115000"/>
                </a:lnSpc>
                <a:spcBef>
                  <a:spcPts val="0"/>
                </a:spcBef>
                <a:spcAft>
                  <a:spcPts val="0"/>
                </a:spcAft>
                <a:buClr>
                  <a:schemeClr val="dk1"/>
                </a:buClr>
                <a:buSzPts val="1100"/>
                <a:buFont typeface="Arial"/>
                <a:buNone/>
              </a:pPr>
              <a:endParaRPr sz="1400" b="0" i="0" u="none" strike="noStrike" cap="none" dirty="0">
                <a:solidFill>
                  <a:schemeClr val="dk1"/>
                </a:solidFill>
                <a:latin typeface="Bitter Medium"/>
                <a:ea typeface="Bitter Medium"/>
                <a:cs typeface="Bitter Medium"/>
                <a:sym typeface="Bitter Medium"/>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chemeClr val="dk1"/>
                </a:solidFill>
                <a:latin typeface="Bitter Medium"/>
                <a:ea typeface="Bitter Medium"/>
                <a:cs typeface="Bitter Medium"/>
                <a:sym typeface="Bitter Medium"/>
              </a:endParaRPr>
            </a:p>
          </p:txBody>
        </p:sp>
        <p:grpSp>
          <p:nvGrpSpPr>
            <p:cNvPr id="80" name="Google Shape;80;p1"/>
            <p:cNvGrpSpPr/>
            <p:nvPr/>
          </p:nvGrpSpPr>
          <p:grpSpPr>
            <a:xfrm>
              <a:off x="468737" y="6242798"/>
              <a:ext cx="457200" cy="457200"/>
              <a:chOff x="468737" y="6288518"/>
              <a:chExt cx="457200" cy="457200"/>
            </a:xfrm>
          </p:grpSpPr>
          <p:sp>
            <p:nvSpPr>
              <p:cNvPr id="81" name="Google Shape;81;p1"/>
              <p:cNvSpPr/>
              <p:nvPr/>
            </p:nvSpPr>
            <p:spPr>
              <a:xfrm>
                <a:off x="499022" y="6293143"/>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2" name="Google Shape;82;p1" descr="A black check mark in a circle&#10;&#10;Description automatically generated"/>
              <p:cNvPicPr preferRelativeResize="0"/>
              <p:nvPr/>
            </p:nvPicPr>
            <p:blipFill rotWithShape="1">
              <a:blip r:embed="rId3">
                <a:alphaModFix/>
              </a:blip>
              <a:srcRect/>
              <a:stretch/>
            </p:blipFill>
            <p:spPr>
              <a:xfrm>
                <a:off x="468737" y="6288518"/>
                <a:ext cx="457200" cy="457200"/>
              </a:xfrm>
              <a:prstGeom prst="rect">
                <a:avLst/>
              </a:prstGeom>
              <a:noFill/>
              <a:ln>
                <a:noFill/>
              </a:ln>
            </p:spPr>
          </p:pic>
        </p:grpSp>
      </p:grpSp>
      <p:sp>
        <p:nvSpPr>
          <p:cNvPr id="83" name="Google Shape;83;p1"/>
          <p:cNvSpPr txBox="1"/>
          <p:nvPr/>
        </p:nvSpPr>
        <p:spPr>
          <a:xfrm>
            <a:off x="1049850" y="7276762"/>
            <a:ext cx="6138300" cy="811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opened the audit to observers with the same guidelines as other ballot processing activities.</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84" name="Google Shape;84;p1"/>
          <p:cNvGrpSpPr/>
          <p:nvPr/>
        </p:nvGrpSpPr>
        <p:grpSpPr>
          <a:xfrm>
            <a:off x="469019" y="7396122"/>
            <a:ext cx="457200" cy="457200"/>
            <a:chOff x="469019" y="7403742"/>
            <a:chExt cx="457200" cy="457200"/>
          </a:xfrm>
        </p:grpSpPr>
        <p:sp>
          <p:nvSpPr>
            <p:cNvPr id="85" name="Google Shape;85;p1"/>
            <p:cNvSpPr/>
            <p:nvPr/>
          </p:nvSpPr>
          <p:spPr>
            <a:xfrm>
              <a:off x="499304" y="7415987"/>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6" name="Google Shape;86;p1" descr="A black check mark in a circle&#10;&#10;Description automatically generated"/>
            <p:cNvPicPr preferRelativeResize="0"/>
            <p:nvPr/>
          </p:nvPicPr>
          <p:blipFill rotWithShape="1">
            <a:blip r:embed="rId3">
              <a:alphaModFix/>
            </a:blip>
            <a:srcRect/>
            <a:stretch/>
          </p:blipFill>
          <p:spPr>
            <a:xfrm>
              <a:off x="469019" y="7403742"/>
              <a:ext cx="457200" cy="457200"/>
            </a:xfrm>
            <a:prstGeom prst="rect">
              <a:avLst/>
            </a:prstGeom>
            <a:noFill/>
            <a:ln>
              <a:noFill/>
            </a:ln>
          </p:spPr>
        </p:pic>
      </p:grpSp>
      <p:grpSp>
        <p:nvGrpSpPr>
          <p:cNvPr id="87" name="Google Shape;87;p1"/>
          <p:cNvGrpSpPr/>
          <p:nvPr/>
        </p:nvGrpSpPr>
        <p:grpSpPr>
          <a:xfrm>
            <a:off x="465228" y="8224511"/>
            <a:ext cx="6722922" cy="811500"/>
            <a:chOff x="465228" y="8224511"/>
            <a:chExt cx="6722922" cy="811500"/>
          </a:xfrm>
        </p:grpSpPr>
        <p:sp>
          <p:nvSpPr>
            <p:cNvPr id="88" name="Google Shape;88;p1"/>
            <p:cNvSpPr txBox="1"/>
            <p:nvPr/>
          </p:nvSpPr>
          <p:spPr>
            <a:xfrm>
              <a:off x="1049850" y="8224511"/>
              <a:ext cx="6138300" cy="811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prepared a  timely post-audit report using  plain language and made it available to the public.</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89" name="Google Shape;89;p1"/>
            <p:cNvGrpSpPr/>
            <p:nvPr/>
          </p:nvGrpSpPr>
          <p:grpSpPr>
            <a:xfrm>
              <a:off x="465228" y="8366566"/>
              <a:ext cx="457200" cy="457200"/>
              <a:chOff x="465228" y="8366566"/>
              <a:chExt cx="457200" cy="457200"/>
            </a:xfrm>
          </p:grpSpPr>
          <p:sp>
            <p:nvSpPr>
              <p:cNvPr id="90" name="Google Shape;90;p1"/>
              <p:cNvSpPr/>
              <p:nvPr/>
            </p:nvSpPr>
            <p:spPr>
              <a:xfrm>
                <a:off x="495513" y="8371191"/>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91" name="Google Shape;91;p1" descr="A black check mark in a circle&#10;&#10;Description automatically generated"/>
              <p:cNvPicPr preferRelativeResize="0"/>
              <p:nvPr/>
            </p:nvPicPr>
            <p:blipFill rotWithShape="1">
              <a:blip r:embed="rId3">
                <a:alphaModFix/>
              </a:blip>
              <a:srcRect/>
              <a:stretch/>
            </p:blipFill>
            <p:spPr>
              <a:xfrm>
                <a:off x="465228" y="8366566"/>
                <a:ext cx="457200" cy="457200"/>
              </a:xfrm>
              <a:prstGeom prst="rect">
                <a:avLst/>
              </a:prstGeom>
              <a:noFill/>
              <a:ln>
                <a:noFill/>
              </a:ln>
            </p:spPr>
          </p:pic>
        </p:gr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Custom</PresentationFormat>
  <Paragraphs>28</Paragraphs>
  <Slides>2</Slides>
  <Notes>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Tw Cen MT</vt:lpstr>
      <vt:lpstr>Bitter Medium</vt:lpstr>
      <vt:lpstr>Cambria</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2024-09-16T18:47:31Z</dcterms:modified>
</cp:coreProperties>
</file>