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7772400" cy="10058400"/>
  <p:notesSz cx="6858000" cy="9144000"/>
  <p:embeddedFontLst>
    <p:embeddedFont>
      <p:font typeface="Bitter Medium" pitchFamily="2" charset="0"/>
      <p:regular r:id="rId5"/>
      <p:bold r:id="rId6"/>
      <p:italic r:id="rId7"/>
      <p:boldItalic r:id="rId8"/>
    </p:embeddedFont>
    <p:embeddedFont>
      <p:font typeface="Cambria" panose="02040503050406030204" pitchFamily="18" charset="0"/>
      <p:regular r:id="rId9"/>
      <p:bold r:id="rId10"/>
      <p:italic r:id="rId11"/>
      <p:boldItalic r:id="rId12"/>
    </p:embeddedFont>
    <p:embeddedFont>
      <p:font typeface="Tw Cen MT" panose="020B0602020104020603" pitchFamily="3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747775"/>
          </p15:clr>
        </p15:guide>
        <p15:guide id="2" pos="2448">
          <p15:clr>
            <a:srgbClr val="747775"/>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8" roundtripDataSignature="AMtx7mhdP09IyZDZ5sA2Yvid8/Y9D8tDr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F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7" d="100"/>
          <a:sy n="37" d="100"/>
        </p:scale>
        <p:origin x="2168" y="4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font" Target="fonts/font9.fntdata"/><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font" Target="fonts/font3.fntdata"/><Relationship Id="rId12"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1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font" Target="fonts/font11.fntdata"/><Relationship Id="rId10" Type="http://schemas.openxmlformats.org/officeDocument/2006/relationships/font" Target="fonts/font6.fntdata"/><Relationship Id="rId19" Type="http://schemas.openxmlformats.org/officeDocument/2006/relationships/presProps" Target="presProps.xml"/><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font" Target="fonts/font10.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f476fa4cfd_0_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f476fa4cf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 name="Google Shape;59;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3"/>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2"/>
          <p:cNvSpPr txBox="1">
            <a:spLocks noGrp="1"/>
          </p:cNvSpPr>
          <p:nvPr>
            <p:ph type="title" hasCustomPrompt="1"/>
          </p:nvPr>
        </p:nvSpPr>
        <p:spPr>
          <a:xfrm>
            <a:off x="264945" y="2163089"/>
            <a:ext cx="7242600" cy="38397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2"/>
          <p:cNvSpPr txBox="1">
            <a:spLocks noGrp="1"/>
          </p:cNvSpPr>
          <p:nvPr>
            <p:ph type="body" idx="1"/>
          </p:nvPr>
        </p:nvSpPr>
        <p:spPr>
          <a:xfrm>
            <a:off x="264945" y="6164351"/>
            <a:ext cx="7242600" cy="25437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1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4"/>
          <p:cNvSpPr txBox="1">
            <a:spLocks noGrp="1"/>
          </p:cNvSpPr>
          <p:nvPr>
            <p:ph type="title"/>
          </p:nvPr>
        </p:nvSpPr>
        <p:spPr>
          <a:xfrm>
            <a:off x="264945" y="4206107"/>
            <a:ext cx="7242600" cy="16461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5"/>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9" name="Google Shape;19;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6"/>
          <p:cNvSpPr txBox="1">
            <a:spLocks noGrp="1"/>
          </p:cNvSpPr>
          <p:nvPr>
            <p:ph type="body" idx="1"/>
          </p:nvPr>
        </p:nvSpPr>
        <p:spPr>
          <a:xfrm>
            <a:off x="264945" y="2253729"/>
            <a:ext cx="3399900" cy="66810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6"/>
          <p:cNvSpPr txBox="1">
            <a:spLocks noGrp="1"/>
          </p:cNvSpPr>
          <p:nvPr>
            <p:ph type="body" idx="2"/>
          </p:nvPr>
        </p:nvSpPr>
        <p:spPr>
          <a:xfrm>
            <a:off x="4107540" y="2253729"/>
            <a:ext cx="3399900" cy="66810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264945" y="1086507"/>
            <a:ext cx="2386800" cy="14778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8"/>
          <p:cNvSpPr txBox="1">
            <a:spLocks noGrp="1"/>
          </p:cNvSpPr>
          <p:nvPr>
            <p:ph type="body" idx="1"/>
          </p:nvPr>
        </p:nvSpPr>
        <p:spPr>
          <a:xfrm>
            <a:off x="264945" y="2717440"/>
            <a:ext cx="2386800" cy="62175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416713" y="880293"/>
            <a:ext cx="5412600" cy="7999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0"/>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0"/>
          <p:cNvSpPr txBox="1">
            <a:spLocks noGrp="1"/>
          </p:cNvSpPr>
          <p:nvPr>
            <p:ph type="title"/>
          </p:nvPr>
        </p:nvSpPr>
        <p:spPr>
          <a:xfrm>
            <a:off x="225675" y="2411542"/>
            <a:ext cx="3438300" cy="2898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0"/>
          <p:cNvSpPr txBox="1">
            <a:spLocks noGrp="1"/>
          </p:cNvSpPr>
          <p:nvPr>
            <p:ph type="subTitle" idx="1"/>
          </p:nvPr>
        </p:nvSpPr>
        <p:spPr>
          <a:xfrm>
            <a:off x="225675" y="5481569"/>
            <a:ext cx="3438300" cy="24153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0"/>
          <p:cNvSpPr txBox="1">
            <a:spLocks noGrp="1"/>
          </p:cNvSpPr>
          <p:nvPr>
            <p:ph type="body" idx="2"/>
          </p:nvPr>
        </p:nvSpPr>
        <p:spPr>
          <a:xfrm>
            <a:off x="4198575" y="1415969"/>
            <a:ext cx="3261600" cy="7226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1"/>
          <p:cNvSpPr txBox="1">
            <a:spLocks noGrp="1"/>
          </p:cNvSpPr>
          <p:nvPr>
            <p:ph type="body" idx="1"/>
          </p:nvPr>
        </p:nvSpPr>
        <p:spPr>
          <a:xfrm>
            <a:off x="264945" y="8273124"/>
            <a:ext cx="5099100" cy="11832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lectionsgroup.com/commsdesk"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Shape 53"/>
        <p:cNvGrpSpPr/>
        <p:nvPr/>
      </p:nvGrpSpPr>
      <p:grpSpPr>
        <a:xfrm>
          <a:off x="0" y="0"/>
          <a:ext cx="0" cy="0"/>
          <a:chOff x="0" y="0"/>
          <a:chExt cx="0" cy="0"/>
        </a:xfrm>
      </p:grpSpPr>
      <p:sp>
        <p:nvSpPr>
          <p:cNvPr id="54" name="Google Shape;54;g2f476fa4cfd_0_0"/>
          <p:cNvSpPr txBox="1"/>
          <p:nvPr/>
        </p:nvSpPr>
        <p:spPr>
          <a:xfrm>
            <a:off x="264950" y="870273"/>
            <a:ext cx="7242600" cy="597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800" b="1" dirty="0">
                <a:solidFill>
                  <a:srgbClr val="E55F4C"/>
                </a:solidFill>
              </a:rPr>
              <a:t>Instructions</a:t>
            </a:r>
            <a:endParaRPr sz="2800" b="1" dirty="0">
              <a:solidFill>
                <a:srgbClr val="E55F4C"/>
              </a:solidFill>
            </a:endParaRPr>
          </a:p>
        </p:txBody>
      </p:sp>
      <p:sp>
        <p:nvSpPr>
          <p:cNvPr id="55" name="Google Shape;55;g2f476fa4cfd_0_0"/>
          <p:cNvSpPr txBox="1"/>
          <p:nvPr/>
        </p:nvSpPr>
        <p:spPr>
          <a:xfrm>
            <a:off x="264895" y="1559829"/>
            <a:ext cx="7242600" cy="6681000"/>
          </a:xfrm>
          <a:prstGeom prst="rect">
            <a:avLst/>
          </a:prstGeom>
          <a:noFill/>
          <a:ln>
            <a:noFill/>
          </a:ln>
        </p:spPr>
        <p:txBody>
          <a:bodyPr spcFirstLastPara="1" wrap="square" lIns="91425" tIns="91425" rIns="91425" bIns="91425" anchor="t" anchorCtr="0">
            <a:normAutofit lnSpcReduction="10000"/>
          </a:bodyPr>
          <a:lstStyle/>
          <a:p>
            <a:pPr marL="0" lvl="0" indent="0" algn="l" rtl="0">
              <a:lnSpc>
                <a:spcPct val="115000"/>
              </a:lnSpc>
              <a:spcBef>
                <a:spcPts val="0"/>
              </a:spcBef>
              <a:spcAft>
                <a:spcPts val="0"/>
              </a:spcAft>
              <a:buNone/>
            </a:pPr>
            <a:r>
              <a:rPr lang="en">
                <a:solidFill>
                  <a:srgbClr val="000000"/>
                </a:solidFill>
              </a:rPr>
              <a:t>This template is essentially a completed checklist showing that your office implemented the full list of best practices for </a:t>
            </a:r>
            <a:r>
              <a:rPr lang="en"/>
              <a:t>voter list maintenance </a:t>
            </a:r>
            <a:r>
              <a:rPr lang="en">
                <a:solidFill>
                  <a:srgbClr val="000000"/>
                </a:solidFill>
              </a:rPr>
              <a:t>audits. </a:t>
            </a:r>
            <a:endParaRPr>
              <a:solidFill>
                <a:srgbClr val="000000"/>
              </a:solidFill>
            </a:endParaRPr>
          </a:p>
          <a:p>
            <a:pPr marL="0" lvl="0" indent="0" algn="l" rtl="0">
              <a:lnSpc>
                <a:spcPct val="115000"/>
              </a:lnSpc>
              <a:spcBef>
                <a:spcPts val="0"/>
              </a:spcBef>
              <a:spcAft>
                <a:spcPts val="0"/>
              </a:spcAft>
              <a:buNone/>
            </a:pPr>
            <a:endParaRPr>
              <a:solidFill>
                <a:srgbClr val="000000"/>
              </a:solidFill>
            </a:endParaRPr>
          </a:p>
          <a:p>
            <a:pPr marL="0" lvl="0" indent="0" algn="l" rtl="0">
              <a:lnSpc>
                <a:spcPct val="115000"/>
              </a:lnSpc>
              <a:spcBef>
                <a:spcPts val="0"/>
              </a:spcBef>
              <a:spcAft>
                <a:spcPts val="0"/>
              </a:spcAft>
              <a:buNone/>
            </a:pPr>
            <a:r>
              <a:rPr lang="en" sz="1800" b="1">
                <a:solidFill>
                  <a:srgbClr val="445E8A"/>
                </a:solidFill>
              </a:rPr>
              <a:t>Customize placeholder text</a:t>
            </a:r>
            <a:endParaRPr sz="1800" b="1">
              <a:solidFill>
                <a:srgbClr val="445E8A"/>
              </a:solidFill>
            </a:endParaRPr>
          </a:p>
          <a:p>
            <a:pPr marL="0" lvl="0" indent="0" algn="l" rtl="0">
              <a:lnSpc>
                <a:spcPct val="115000"/>
              </a:lnSpc>
              <a:spcBef>
                <a:spcPts val="0"/>
              </a:spcBef>
              <a:spcAft>
                <a:spcPts val="0"/>
              </a:spcAft>
              <a:buNone/>
            </a:pPr>
            <a:r>
              <a:rPr lang="en">
                <a:solidFill>
                  <a:srgbClr val="000000"/>
                </a:solidFill>
              </a:rPr>
              <a:t>Add the year. For example, if you conducted a </a:t>
            </a:r>
            <a:r>
              <a:rPr lang="en"/>
              <a:t>voter list maintenance </a:t>
            </a:r>
            <a:r>
              <a:rPr lang="en">
                <a:solidFill>
                  <a:srgbClr val="000000"/>
                </a:solidFill>
              </a:rPr>
              <a:t>audit </a:t>
            </a:r>
            <a:r>
              <a:rPr lang="en"/>
              <a:t>in</a:t>
            </a:r>
            <a:r>
              <a:rPr lang="en">
                <a:solidFill>
                  <a:srgbClr val="000000"/>
                </a:solidFill>
              </a:rPr>
              <a:t> 2024, an election year, replace </a:t>
            </a:r>
            <a:r>
              <a:rPr lang="en" b="1" i="1">
                <a:solidFill>
                  <a:srgbClr val="E24E39"/>
                </a:solidFill>
              </a:rPr>
              <a:t>[YEAR] Election Cycle</a:t>
            </a:r>
            <a:r>
              <a:rPr lang="en" b="1">
                <a:solidFill>
                  <a:srgbClr val="000000"/>
                </a:solidFill>
              </a:rPr>
              <a:t> </a:t>
            </a:r>
            <a:r>
              <a:rPr lang="en">
                <a:solidFill>
                  <a:srgbClr val="000000"/>
                </a:solidFill>
              </a:rPr>
              <a:t>with </a:t>
            </a:r>
            <a:r>
              <a:rPr lang="en" b="1" i="1">
                <a:solidFill>
                  <a:srgbClr val="E24E39"/>
                </a:solidFill>
              </a:rPr>
              <a:t>2024 Election Cycle </a:t>
            </a:r>
            <a:r>
              <a:rPr lang="en">
                <a:solidFill>
                  <a:schemeClr val="dk1"/>
                </a:solidFill>
              </a:rPr>
              <a:t>or with another phrase that your feel describes the timing and work you completed. </a:t>
            </a:r>
            <a:endParaRPr>
              <a:solidFill>
                <a:srgbClr val="000000"/>
              </a:solidFill>
            </a:endParaRPr>
          </a:p>
          <a:p>
            <a:pPr marL="0" lvl="0" indent="0" algn="l" rtl="0">
              <a:lnSpc>
                <a:spcPct val="115000"/>
              </a:lnSpc>
              <a:spcBef>
                <a:spcPts val="0"/>
              </a:spcBef>
              <a:spcAft>
                <a:spcPts val="0"/>
              </a:spcAft>
              <a:buNone/>
            </a:pPr>
            <a:endParaRPr>
              <a:solidFill>
                <a:srgbClr val="000000"/>
              </a:solidFill>
            </a:endParaRPr>
          </a:p>
          <a:p>
            <a:pPr marL="0" lvl="0" indent="0" algn="l" rtl="0">
              <a:lnSpc>
                <a:spcPct val="115000"/>
              </a:lnSpc>
              <a:spcBef>
                <a:spcPts val="0"/>
              </a:spcBef>
              <a:spcAft>
                <a:spcPts val="0"/>
              </a:spcAft>
              <a:buNone/>
            </a:pPr>
            <a:r>
              <a:rPr lang="en">
                <a:solidFill>
                  <a:srgbClr val="000000"/>
                </a:solidFill>
              </a:rPr>
              <a:t>And showcase the office that completed the audit by replacing</a:t>
            </a:r>
            <a:r>
              <a:rPr lang="en" b="1">
                <a:solidFill>
                  <a:srgbClr val="000000"/>
                </a:solidFill>
              </a:rPr>
              <a:t> [Jurisdiction] </a:t>
            </a:r>
            <a:r>
              <a:rPr lang="en">
                <a:solidFill>
                  <a:srgbClr val="000000"/>
                </a:solidFill>
              </a:rPr>
              <a:t>with the name of your town, city or county. For example, if you work for the Jones County Elections Department, change the beginning of the second sentence to: </a:t>
            </a:r>
            <a:r>
              <a:rPr lang="en" b="1">
                <a:solidFill>
                  <a:srgbClr val="000000"/>
                </a:solidFill>
              </a:rPr>
              <a:t>Jones County implemented </a:t>
            </a:r>
            <a:r>
              <a:rPr lang="en">
                <a:solidFill>
                  <a:srgbClr val="000000"/>
                </a:solidFill>
              </a:rPr>
              <a:t>… .</a:t>
            </a:r>
            <a:endParaRPr>
              <a:solidFill>
                <a:srgbClr val="000000"/>
              </a:solidFill>
            </a:endParaRPr>
          </a:p>
          <a:p>
            <a:pPr marL="0" lvl="0" indent="0" algn="l" rtl="0">
              <a:lnSpc>
                <a:spcPct val="115000"/>
              </a:lnSpc>
              <a:spcBef>
                <a:spcPts val="0"/>
              </a:spcBef>
              <a:spcAft>
                <a:spcPts val="0"/>
              </a:spcAft>
              <a:buNone/>
            </a:pPr>
            <a:endParaRPr>
              <a:solidFill>
                <a:srgbClr val="000000"/>
              </a:solidFill>
            </a:endParaRPr>
          </a:p>
          <a:p>
            <a:pPr marL="0" lvl="0" indent="0" algn="l" rtl="0">
              <a:lnSpc>
                <a:spcPct val="115000"/>
              </a:lnSpc>
              <a:spcBef>
                <a:spcPts val="0"/>
              </a:spcBef>
              <a:spcAft>
                <a:spcPts val="0"/>
              </a:spcAft>
              <a:buNone/>
            </a:pPr>
            <a:r>
              <a:rPr lang="en" sz="1800" b="1">
                <a:solidFill>
                  <a:srgbClr val="445E8A"/>
                </a:solidFill>
              </a:rPr>
              <a:t>Adjusting the list of best practices</a:t>
            </a:r>
            <a:endParaRPr sz="1800" b="1">
              <a:solidFill>
                <a:srgbClr val="445E8A"/>
              </a:solidFill>
            </a:endParaRPr>
          </a:p>
          <a:p>
            <a:pPr marL="0" lvl="0" indent="0" algn="l" rtl="0">
              <a:lnSpc>
                <a:spcPct val="115000"/>
              </a:lnSpc>
              <a:spcBef>
                <a:spcPts val="0"/>
              </a:spcBef>
              <a:spcAft>
                <a:spcPts val="0"/>
              </a:spcAft>
              <a:buNone/>
            </a:pPr>
            <a:r>
              <a:rPr lang="en">
                <a:solidFill>
                  <a:srgbClr val="000000"/>
                </a:solidFill>
              </a:rPr>
              <a:t>If your office was not able to achieve one of the best practices listed, you can delete it. To do this, use your mouse to drag a box around both the check mark and the text and then hit delete. Each check mark is grouped with the text beside it, so this method will ensure you delete both. </a:t>
            </a:r>
            <a:endParaRPr>
              <a:solidFill>
                <a:srgbClr val="000000"/>
              </a:solidFill>
            </a:endParaRPr>
          </a:p>
          <a:p>
            <a:pPr marL="0" lvl="0" indent="0" algn="l" rtl="0">
              <a:lnSpc>
                <a:spcPct val="115000"/>
              </a:lnSpc>
              <a:spcBef>
                <a:spcPts val="0"/>
              </a:spcBef>
              <a:spcAft>
                <a:spcPts val="0"/>
              </a:spcAft>
              <a:buNone/>
            </a:pPr>
            <a:endParaRPr>
              <a:solidFill>
                <a:srgbClr val="000000"/>
              </a:solidFill>
            </a:endParaRPr>
          </a:p>
          <a:p>
            <a:pPr marL="0" lvl="0" indent="0" algn="l" rtl="0">
              <a:lnSpc>
                <a:spcPct val="115000"/>
              </a:lnSpc>
              <a:spcBef>
                <a:spcPts val="0"/>
              </a:spcBef>
              <a:spcAft>
                <a:spcPts val="0"/>
              </a:spcAft>
              <a:buNone/>
            </a:pPr>
            <a:r>
              <a:rPr lang="en">
                <a:solidFill>
                  <a:srgbClr val="000000"/>
                </a:solidFill>
              </a:rPr>
              <a:t>If the spacing looks off after deleting one or more practices, select individual practices by dragging a box around it with your mouse. With the check mark and text selected, use your mouse or arrow keys to move the content up or down on the page. Do this with other practices until you are happy with the spacing. </a:t>
            </a:r>
            <a:endParaRPr>
              <a:solidFill>
                <a:srgbClr val="000000"/>
              </a:solidFill>
            </a:endParaRPr>
          </a:p>
          <a:p>
            <a:pPr marL="0" lvl="0" indent="0" algn="l" rtl="0">
              <a:lnSpc>
                <a:spcPct val="115000"/>
              </a:lnSpc>
              <a:spcBef>
                <a:spcPts val="0"/>
              </a:spcBef>
              <a:spcAft>
                <a:spcPts val="0"/>
              </a:spcAft>
              <a:buNone/>
            </a:pPr>
            <a:endParaRPr>
              <a:solidFill>
                <a:srgbClr val="000000"/>
              </a:solidFill>
            </a:endParaRPr>
          </a:p>
          <a:p>
            <a:pPr marL="0" lvl="0" indent="0" algn="l" rtl="0">
              <a:lnSpc>
                <a:spcPct val="115000"/>
              </a:lnSpc>
              <a:spcBef>
                <a:spcPts val="0"/>
              </a:spcBef>
              <a:spcAft>
                <a:spcPts val="0"/>
              </a:spcAft>
              <a:buNone/>
            </a:pPr>
            <a:r>
              <a:rPr lang="en" sz="1800" b="1">
                <a:solidFill>
                  <a:srgbClr val="445E8A"/>
                </a:solidFill>
              </a:rPr>
              <a:t>How can we help?</a:t>
            </a:r>
            <a:endParaRPr sz="1800" b="1">
              <a:solidFill>
                <a:srgbClr val="445E8A"/>
              </a:solidFill>
            </a:endParaRPr>
          </a:p>
          <a:p>
            <a:pPr marL="0" lvl="0" indent="0" algn="l" rtl="0">
              <a:lnSpc>
                <a:spcPct val="115000"/>
              </a:lnSpc>
              <a:spcBef>
                <a:spcPts val="0"/>
              </a:spcBef>
              <a:spcAft>
                <a:spcPts val="0"/>
              </a:spcAft>
              <a:buNone/>
            </a:pPr>
            <a:r>
              <a:rPr lang="en">
                <a:solidFill>
                  <a:srgbClr val="000000"/>
                </a:solidFill>
              </a:rPr>
              <a:t>If you run into trouble using this template or simply want help making changes, reach out to The Elections Group’s</a:t>
            </a:r>
            <a:r>
              <a:rPr lang="en">
                <a:solidFill>
                  <a:srgbClr val="000000"/>
                </a:solidFill>
                <a:uFill>
                  <a:noFill/>
                </a:uFill>
                <a:hlinkClick r:id="rId3">
                  <a:extLst>
                    <a:ext uri="{A12FA001-AC4F-418D-AE19-62706E023703}">
                      <ahyp:hlinkClr xmlns:ahyp="http://schemas.microsoft.com/office/drawing/2018/hyperlinkcolor" val="tx"/>
                    </a:ext>
                  </a:extLst>
                </a:hlinkClick>
              </a:rPr>
              <a:t> </a:t>
            </a:r>
            <a:r>
              <a:rPr lang="en" u="sng">
                <a:solidFill>
                  <a:srgbClr val="445E8A"/>
                </a:solidFill>
                <a:hlinkClick r:id="rId3">
                  <a:extLst>
                    <a:ext uri="{A12FA001-AC4F-418D-AE19-62706E023703}">
                      <ahyp:hlinkClr xmlns:ahyp="http://schemas.microsoft.com/office/drawing/2018/hyperlinkcolor" val="tx"/>
                    </a:ext>
                  </a:extLst>
                </a:hlinkClick>
              </a:rPr>
              <a:t>Communications Resource Desk</a:t>
            </a:r>
            <a:r>
              <a:rPr lang="en">
                <a:solidFill>
                  <a:srgbClr val="000000"/>
                </a:solidFill>
              </a:rPr>
              <a:t>. We’re here to help!</a:t>
            </a:r>
            <a:endParaRPr>
              <a:solidFill>
                <a:srgbClr val="000000"/>
              </a:solidFill>
            </a:endParaRPr>
          </a:p>
          <a:p>
            <a:pPr marL="0" lvl="0" indent="0" algn="l" rtl="0">
              <a:lnSpc>
                <a:spcPct val="115000"/>
              </a:lnSpc>
              <a:spcBef>
                <a:spcPts val="0"/>
              </a:spcBef>
              <a:spcAft>
                <a:spcPts val="0"/>
              </a:spcAft>
              <a:buNone/>
            </a:pPr>
            <a:endParaRPr>
              <a:solidFill>
                <a:srgbClr val="000000"/>
              </a:solidFill>
            </a:endParaRPr>
          </a:p>
        </p:txBody>
      </p:sp>
      <p:sp>
        <p:nvSpPr>
          <p:cNvPr id="56" name="Google Shape;56;g2f476fa4cfd_0_0"/>
          <p:cNvSpPr txBox="1"/>
          <p:nvPr/>
        </p:nvSpPr>
        <p:spPr>
          <a:xfrm>
            <a:off x="0" y="180725"/>
            <a:ext cx="7772400" cy="597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a:solidFill>
                  <a:srgbClr val="595959"/>
                </a:solidFill>
                <a:highlight>
                  <a:srgbClr val="EEFF41"/>
                </a:highlight>
              </a:rPr>
              <a:t>DELETE THIS PAGE BEFORE DISTRIBUTION</a:t>
            </a:r>
            <a:endParaRPr sz="1800" b="1">
              <a:solidFill>
                <a:srgbClr val="595959"/>
              </a:solidFill>
              <a:highlight>
                <a:srgbClr val="EEFF41"/>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
          <p:cNvSpPr txBox="1"/>
          <p:nvPr/>
        </p:nvSpPr>
        <p:spPr>
          <a:xfrm>
            <a:off x="457200" y="457200"/>
            <a:ext cx="6780300" cy="1136100"/>
          </a:xfrm>
          <a:prstGeom prst="rect">
            <a:avLst/>
          </a:prstGeom>
          <a:noFill/>
          <a:ln>
            <a:noFill/>
          </a:ln>
        </p:spPr>
        <p:txBody>
          <a:bodyPr spcFirstLastPara="1" wrap="square" lIns="91425" tIns="91425" rIns="91425" bIns="91425" anchor="t" anchorCtr="0">
            <a:noAutofit/>
          </a:bodyPr>
          <a:lstStyle/>
          <a:p>
            <a:pPr marL="0" marR="0" lvl="0" indent="0" algn="l" rtl="0">
              <a:lnSpc>
                <a:spcPts val="3400"/>
              </a:lnSpc>
              <a:spcBef>
                <a:spcPts val="0"/>
              </a:spcBef>
              <a:spcAft>
                <a:spcPts val="0"/>
              </a:spcAft>
              <a:buClr>
                <a:schemeClr val="dk1"/>
              </a:buClr>
              <a:buSzPts val="1100"/>
              <a:buFont typeface="Arial"/>
              <a:buNone/>
            </a:pPr>
            <a:r>
              <a:rPr lang="en" sz="3200" b="1" i="0" u="none" strike="noStrike" cap="none" dirty="0">
                <a:solidFill>
                  <a:srgbClr val="445E8A"/>
                </a:solidFill>
                <a:latin typeface="Tw Cen MT" panose="020B0602020104020603" pitchFamily="34" charset="0"/>
                <a:ea typeface="DM Sans Black"/>
                <a:cs typeface="DM Sans Black"/>
                <a:sym typeface="DM Sans Black"/>
              </a:rPr>
              <a:t>VOTER LIST MAINTENANCE</a:t>
            </a:r>
            <a:br>
              <a:rPr lang="en" sz="3200" b="1" i="0" u="none" strike="noStrike" cap="none" dirty="0">
                <a:solidFill>
                  <a:srgbClr val="445E8A"/>
                </a:solidFill>
                <a:latin typeface="Tw Cen MT" panose="020B0602020104020603" pitchFamily="34" charset="0"/>
                <a:ea typeface="DM Sans Black"/>
                <a:cs typeface="DM Sans Black"/>
                <a:sym typeface="DM Sans Black"/>
              </a:rPr>
            </a:br>
            <a:r>
              <a:rPr lang="en" sz="3200" b="1" i="0" u="none" strike="noStrike" cap="none" dirty="0">
                <a:solidFill>
                  <a:srgbClr val="445E8A"/>
                </a:solidFill>
                <a:latin typeface="Tw Cen MT" panose="020B0602020104020603" pitchFamily="34" charset="0"/>
                <a:ea typeface="DM Sans Black"/>
                <a:cs typeface="DM Sans Black"/>
                <a:sym typeface="DM Sans Black"/>
              </a:rPr>
              <a:t>AUDIT PRACTICES</a:t>
            </a:r>
            <a:endParaRPr sz="3200" b="1" i="0" u="none" strike="noStrike" cap="none" dirty="0">
              <a:solidFill>
                <a:srgbClr val="445E8A"/>
              </a:solidFill>
              <a:latin typeface="Tw Cen MT" panose="020B0602020104020603" pitchFamily="34" charset="0"/>
              <a:ea typeface="DM Sans Black"/>
              <a:cs typeface="DM Sans Black"/>
              <a:sym typeface="DM Sans Black"/>
            </a:endParaRPr>
          </a:p>
        </p:txBody>
      </p:sp>
      <p:sp>
        <p:nvSpPr>
          <p:cNvPr id="62" name="Google Shape;62;p1"/>
          <p:cNvSpPr txBox="1"/>
          <p:nvPr/>
        </p:nvSpPr>
        <p:spPr>
          <a:xfrm>
            <a:off x="457200" y="1746444"/>
            <a:ext cx="6865200" cy="695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14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A voter list maintenance audit helps ensure that updates are performed on a timely and regular basis for accurate, up-to-date voter lists.</a:t>
            </a:r>
            <a:endParaRPr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endParaRPr>
          </a:p>
        </p:txBody>
      </p:sp>
      <p:sp>
        <p:nvSpPr>
          <p:cNvPr id="63" name="Google Shape;63;p1"/>
          <p:cNvSpPr txBox="1"/>
          <p:nvPr/>
        </p:nvSpPr>
        <p:spPr>
          <a:xfrm>
            <a:off x="457200" y="2357234"/>
            <a:ext cx="6865200" cy="695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1400"/>
              <a:buFont typeface="Arial"/>
              <a:buNone/>
            </a:pPr>
            <a:r>
              <a:rPr lang="en" sz="1500" b="1" i="0" u="none" strike="noStrike" cap="none" dirty="0">
                <a:solidFill>
                  <a:schemeClr val="dk1"/>
                </a:solidFill>
                <a:latin typeface="Cambria" panose="02040503050406030204" pitchFamily="18" charset="0"/>
                <a:ea typeface="Cambria" panose="02040503050406030204" pitchFamily="18" charset="0"/>
                <a:cs typeface="Bitter"/>
                <a:sym typeface="Bitter"/>
              </a:rPr>
              <a:t>[Jurisdiction] implemented the following list maintenance audit practices after all undeliverable election mail from the general election was processed and before the next election cycle:</a:t>
            </a:r>
            <a:endParaRPr sz="1500" b="0" i="0" u="none" strike="noStrike" cap="none" dirty="0">
              <a:solidFill>
                <a:schemeClr val="dk2"/>
              </a:solidFill>
              <a:latin typeface="Cambria" panose="02040503050406030204" pitchFamily="18" charset="0"/>
              <a:ea typeface="Cambria" panose="02040503050406030204" pitchFamily="18" charset="0"/>
              <a:sym typeface="Arial"/>
            </a:endParaRPr>
          </a:p>
        </p:txBody>
      </p:sp>
      <p:sp>
        <p:nvSpPr>
          <p:cNvPr id="64" name="Google Shape;64;p1"/>
          <p:cNvSpPr txBox="1"/>
          <p:nvPr/>
        </p:nvSpPr>
        <p:spPr>
          <a:xfrm>
            <a:off x="457200" y="1298731"/>
            <a:ext cx="4505700" cy="516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 sz="2400" b="1" i="1" u="none" strike="noStrike" cap="none" dirty="0">
                <a:solidFill>
                  <a:srgbClr val="E24E39"/>
                </a:solidFill>
                <a:latin typeface="Cambria" panose="02040503050406030204" pitchFamily="18" charset="0"/>
                <a:ea typeface="Cambria" panose="02040503050406030204" pitchFamily="18" charset="0"/>
                <a:cs typeface="Bitter"/>
                <a:sym typeface="Bitter"/>
              </a:rPr>
              <a:t>[YEAR] Election Cycle</a:t>
            </a:r>
            <a:endParaRPr sz="2400" b="1" i="1" u="none" strike="noStrike" cap="none" dirty="0">
              <a:solidFill>
                <a:srgbClr val="E24E39"/>
              </a:solidFill>
              <a:latin typeface="Cambria" panose="02040503050406030204" pitchFamily="18" charset="0"/>
              <a:ea typeface="Cambria" panose="02040503050406030204" pitchFamily="18" charset="0"/>
              <a:cs typeface="Bitter"/>
              <a:sym typeface="Bitter"/>
            </a:endParaRPr>
          </a:p>
        </p:txBody>
      </p:sp>
      <p:grpSp>
        <p:nvGrpSpPr>
          <p:cNvPr id="65" name="Google Shape;65;p1"/>
          <p:cNvGrpSpPr/>
          <p:nvPr/>
        </p:nvGrpSpPr>
        <p:grpSpPr>
          <a:xfrm>
            <a:off x="539496" y="3335240"/>
            <a:ext cx="6648654" cy="882300"/>
            <a:chOff x="539496" y="3335240"/>
            <a:chExt cx="6648654" cy="882300"/>
          </a:xfrm>
        </p:grpSpPr>
        <p:sp>
          <p:nvSpPr>
            <p:cNvPr id="66" name="Google Shape;66;p1"/>
            <p:cNvSpPr txBox="1"/>
            <p:nvPr/>
          </p:nvSpPr>
          <p:spPr>
            <a:xfrm>
              <a:off x="1049850" y="3335240"/>
              <a:ext cx="6138300" cy="882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We conducted at least one list maintenance audit this election cycle, using a sampling percentage to ensure the workload was manageable. </a:t>
              </a:r>
              <a:endParaRPr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endParaRPr>
            </a:p>
          </p:txBody>
        </p:sp>
        <p:grpSp>
          <p:nvGrpSpPr>
            <p:cNvPr id="67" name="Google Shape;67;p1"/>
            <p:cNvGrpSpPr/>
            <p:nvPr/>
          </p:nvGrpSpPr>
          <p:grpSpPr>
            <a:xfrm>
              <a:off x="539496" y="3431096"/>
              <a:ext cx="457200" cy="457200"/>
              <a:chOff x="539496" y="3431096"/>
              <a:chExt cx="457200" cy="457200"/>
            </a:xfrm>
          </p:grpSpPr>
          <p:sp>
            <p:nvSpPr>
              <p:cNvPr id="68" name="Google Shape;68;p1"/>
              <p:cNvSpPr/>
              <p:nvPr/>
            </p:nvSpPr>
            <p:spPr>
              <a:xfrm>
                <a:off x="566928" y="3437218"/>
                <a:ext cx="429768" cy="429768"/>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69" name="Google Shape;69;p1" descr="A black check mark in a circle&#10;&#10;Description automatically generated"/>
              <p:cNvPicPr preferRelativeResize="0"/>
              <p:nvPr/>
            </p:nvPicPr>
            <p:blipFill rotWithShape="1">
              <a:blip r:embed="rId3">
                <a:alphaModFix/>
              </a:blip>
              <a:srcRect/>
              <a:stretch/>
            </p:blipFill>
            <p:spPr>
              <a:xfrm>
                <a:off x="539496" y="3431096"/>
                <a:ext cx="457200" cy="457200"/>
              </a:xfrm>
              <a:prstGeom prst="rect">
                <a:avLst/>
              </a:prstGeom>
              <a:noFill/>
              <a:ln>
                <a:noFill/>
              </a:ln>
            </p:spPr>
          </p:pic>
        </p:grpSp>
      </p:grpSp>
      <p:grpSp>
        <p:nvGrpSpPr>
          <p:cNvPr id="70" name="Google Shape;70;p1"/>
          <p:cNvGrpSpPr/>
          <p:nvPr/>
        </p:nvGrpSpPr>
        <p:grpSpPr>
          <a:xfrm>
            <a:off x="550896" y="4344879"/>
            <a:ext cx="6637254" cy="695400"/>
            <a:chOff x="550896" y="4344879"/>
            <a:chExt cx="6637254" cy="695400"/>
          </a:xfrm>
        </p:grpSpPr>
        <p:sp>
          <p:nvSpPr>
            <p:cNvPr id="71" name="Google Shape;71;p1"/>
            <p:cNvSpPr txBox="1"/>
            <p:nvPr/>
          </p:nvSpPr>
          <p:spPr>
            <a:xfrm>
              <a:off x="1049850" y="4344879"/>
              <a:ext cx="6138300" cy="695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Individuals who did not perform initial  list maintenance tasks conducted the audit. </a:t>
              </a:r>
              <a:endParaRPr sz="1500" b="0" i="0" u="none" strike="noStrike" cap="none" dirty="0">
                <a:solidFill>
                  <a:schemeClr val="dk2"/>
                </a:solidFill>
                <a:latin typeface="Cambria" panose="02040503050406030204" pitchFamily="18" charset="0"/>
                <a:ea typeface="Cambria" panose="02040503050406030204" pitchFamily="18" charset="0"/>
                <a:sym typeface="Arial"/>
              </a:endParaRPr>
            </a:p>
          </p:txBody>
        </p:sp>
        <p:grpSp>
          <p:nvGrpSpPr>
            <p:cNvPr id="72" name="Google Shape;72;p1"/>
            <p:cNvGrpSpPr/>
            <p:nvPr/>
          </p:nvGrpSpPr>
          <p:grpSpPr>
            <a:xfrm>
              <a:off x="550896" y="4466852"/>
              <a:ext cx="457200" cy="457200"/>
              <a:chOff x="539496" y="3431096"/>
              <a:chExt cx="457200" cy="457200"/>
            </a:xfrm>
          </p:grpSpPr>
          <p:sp>
            <p:nvSpPr>
              <p:cNvPr id="73" name="Google Shape;73;p1"/>
              <p:cNvSpPr/>
              <p:nvPr/>
            </p:nvSpPr>
            <p:spPr>
              <a:xfrm>
                <a:off x="566928" y="3437218"/>
                <a:ext cx="429768" cy="429768"/>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74" name="Google Shape;74;p1" descr="A black check mark in a circle&#10;&#10;Description automatically generated"/>
              <p:cNvPicPr preferRelativeResize="0"/>
              <p:nvPr/>
            </p:nvPicPr>
            <p:blipFill rotWithShape="1">
              <a:blip r:embed="rId3">
                <a:alphaModFix/>
              </a:blip>
              <a:srcRect/>
              <a:stretch/>
            </p:blipFill>
            <p:spPr>
              <a:xfrm>
                <a:off x="539496" y="3431096"/>
                <a:ext cx="457200" cy="457200"/>
              </a:xfrm>
              <a:prstGeom prst="rect">
                <a:avLst/>
              </a:prstGeom>
              <a:noFill/>
              <a:ln>
                <a:noFill/>
              </a:ln>
            </p:spPr>
          </p:pic>
        </p:grpSp>
      </p:grpSp>
      <p:grpSp>
        <p:nvGrpSpPr>
          <p:cNvPr id="75" name="Google Shape;75;p1"/>
          <p:cNvGrpSpPr/>
          <p:nvPr/>
        </p:nvGrpSpPr>
        <p:grpSpPr>
          <a:xfrm>
            <a:off x="550896" y="5340563"/>
            <a:ext cx="6637254" cy="695400"/>
            <a:chOff x="550896" y="5340563"/>
            <a:chExt cx="6637254" cy="695400"/>
          </a:xfrm>
        </p:grpSpPr>
        <p:sp>
          <p:nvSpPr>
            <p:cNvPr id="76" name="Google Shape;76;p1"/>
            <p:cNvSpPr txBox="1"/>
            <p:nvPr/>
          </p:nvSpPr>
          <p:spPr>
            <a:xfrm>
              <a:off x="1049850" y="5340563"/>
              <a:ext cx="6138300" cy="695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The auditors were subject to the same background checks and security</a:t>
              </a:r>
              <a:endParaRPr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endParaRPr>
            </a:p>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protocols as the individuals performing the voter registration data entry and list maintenance.</a:t>
              </a:r>
              <a:endParaRPr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endParaRPr>
            </a:p>
          </p:txBody>
        </p:sp>
        <p:grpSp>
          <p:nvGrpSpPr>
            <p:cNvPr id="77" name="Google Shape;77;p1"/>
            <p:cNvGrpSpPr/>
            <p:nvPr/>
          </p:nvGrpSpPr>
          <p:grpSpPr>
            <a:xfrm>
              <a:off x="550896" y="5499174"/>
              <a:ext cx="457200" cy="457200"/>
              <a:chOff x="539496" y="3431096"/>
              <a:chExt cx="457200" cy="457200"/>
            </a:xfrm>
          </p:grpSpPr>
          <p:sp>
            <p:nvSpPr>
              <p:cNvPr id="78" name="Google Shape;78;p1"/>
              <p:cNvSpPr/>
              <p:nvPr/>
            </p:nvSpPr>
            <p:spPr>
              <a:xfrm>
                <a:off x="566928" y="3437218"/>
                <a:ext cx="429768" cy="429768"/>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79" name="Google Shape;79;p1" descr="A black check mark in a circle&#10;&#10;Description automatically generated"/>
              <p:cNvPicPr preferRelativeResize="0"/>
              <p:nvPr/>
            </p:nvPicPr>
            <p:blipFill rotWithShape="1">
              <a:blip r:embed="rId3">
                <a:alphaModFix/>
              </a:blip>
              <a:srcRect/>
              <a:stretch/>
            </p:blipFill>
            <p:spPr>
              <a:xfrm>
                <a:off x="539496" y="3431096"/>
                <a:ext cx="457200" cy="457200"/>
              </a:xfrm>
              <a:prstGeom prst="rect">
                <a:avLst/>
              </a:prstGeom>
              <a:noFill/>
              <a:ln>
                <a:noFill/>
              </a:ln>
            </p:spPr>
          </p:pic>
        </p:grpSp>
      </p:grpSp>
      <p:grpSp>
        <p:nvGrpSpPr>
          <p:cNvPr id="80" name="Google Shape;80;p1"/>
          <p:cNvGrpSpPr/>
          <p:nvPr/>
        </p:nvGrpSpPr>
        <p:grpSpPr>
          <a:xfrm>
            <a:off x="539496" y="6603853"/>
            <a:ext cx="6648654" cy="1022700"/>
            <a:chOff x="539496" y="6603853"/>
            <a:chExt cx="6648654" cy="1022700"/>
          </a:xfrm>
        </p:grpSpPr>
        <p:sp>
          <p:nvSpPr>
            <p:cNvPr id="81" name="Google Shape;81;p1"/>
            <p:cNvSpPr txBox="1"/>
            <p:nvPr/>
          </p:nvSpPr>
          <p:spPr>
            <a:xfrm>
              <a:off x="1049850" y="6603853"/>
              <a:ext cx="6138300" cy="10227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We ensured that voters’ personal identifiable information or PII was kept secure.</a:t>
              </a:r>
              <a:endParaRPr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endParaRPr>
            </a:p>
            <a:p>
              <a:pPr marL="0" marR="0" lvl="0" indent="0" algn="l" rtl="0">
                <a:lnSpc>
                  <a:spcPct val="115000"/>
                </a:lnSpc>
                <a:spcBef>
                  <a:spcPts val="0"/>
                </a:spcBef>
                <a:spcAft>
                  <a:spcPts val="0"/>
                </a:spcAft>
                <a:buClr>
                  <a:schemeClr val="dk1"/>
                </a:buClr>
                <a:buSzPts val="1100"/>
                <a:buFont typeface="Arial"/>
                <a:buNone/>
              </a:pPr>
              <a:endParaRPr sz="1400" b="0" i="0" u="none" strike="noStrike" cap="none" dirty="0">
                <a:solidFill>
                  <a:schemeClr val="dk1"/>
                </a:solidFill>
                <a:latin typeface="Bitter Medium"/>
                <a:ea typeface="Bitter Medium"/>
                <a:cs typeface="Bitter Medium"/>
                <a:sym typeface="Bitter Medium"/>
              </a:endParaRPr>
            </a:p>
            <a:p>
              <a:pPr marL="0" marR="0" lvl="0" indent="0" algn="l" rtl="0">
                <a:lnSpc>
                  <a:spcPct val="115000"/>
                </a:lnSpc>
                <a:spcBef>
                  <a:spcPts val="0"/>
                </a:spcBef>
                <a:spcAft>
                  <a:spcPts val="0"/>
                </a:spcAft>
                <a:buClr>
                  <a:schemeClr val="dk1"/>
                </a:buClr>
                <a:buSzPts val="1100"/>
                <a:buFont typeface="Arial"/>
                <a:buNone/>
              </a:pPr>
              <a:endParaRPr sz="1400" b="0" i="0" u="none" strike="noStrike" cap="none" dirty="0">
                <a:solidFill>
                  <a:schemeClr val="dk1"/>
                </a:solidFill>
                <a:latin typeface="Bitter Medium"/>
                <a:ea typeface="Bitter Medium"/>
                <a:cs typeface="Bitter Medium"/>
                <a:sym typeface="Bitter Medium"/>
              </a:endParaRPr>
            </a:p>
            <a:p>
              <a:pPr marL="0" marR="0" lvl="0" indent="0" algn="l" rtl="0">
                <a:lnSpc>
                  <a:spcPct val="115000"/>
                </a:lnSpc>
                <a:spcBef>
                  <a:spcPts val="0"/>
                </a:spcBef>
                <a:spcAft>
                  <a:spcPts val="0"/>
                </a:spcAft>
                <a:buClr>
                  <a:schemeClr val="dk1"/>
                </a:buClr>
                <a:buSzPts val="1100"/>
                <a:buFont typeface="Arial"/>
                <a:buNone/>
              </a:pPr>
              <a:endParaRPr sz="1400" b="0" i="0" u="none" strike="noStrike" cap="none" dirty="0">
                <a:solidFill>
                  <a:schemeClr val="dk1"/>
                </a:solidFill>
                <a:latin typeface="Bitter Medium"/>
                <a:ea typeface="Bitter Medium"/>
                <a:cs typeface="Bitter Medium"/>
                <a:sym typeface="Bitter Medium"/>
              </a:endParaRPr>
            </a:p>
            <a:p>
              <a:pPr marL="0" marR="0" lvl="0" indent="0" algn="l" rtl="0">
                <a:lnSpc>
                  <a:spcPct val="115000"/>
                </a:lnSpc>
                <a:spcBef>
                  <a:spcPts val="0"/>
                </a:spcBef>
                <a:spcAft>
                  <a:spcPts val="0"/>
                </a:spcAft>
                <a:buClr>
                  <a:srgbClr val="000000"/>
                </a:buClr>
                <a:buSzPts val="1400"/>
                <a:buFont typeface="Arial"/>
                <a:buNone/>
              </a:pPr>
              <a:endParaRPr sz="1400" b="0" i="0" u="none" strike="noStrike" cap="none" dirty="0">
                <a:solidFill>
                  <a:schemeClr val="dk1"/>
                </a:solidFill>
                <a:latin typeface="Bitter Medium"/>
                <a:ea typeface="Bitter Medium"/>
                <a:cs typeface="Bitter Medium"/>
                <a:sym typeface="Bitter Medium"/>
              </a:endParaRPr>
            </a:p>
          </p:txBody>
        </p:sp>
        <p:grpSp>
          <p:nvGrpSpPr>
            <p:cNvPr id="82" name="Google Shape;82;p1"/>
            <p:cNvGrpSpPr/>
            <p:nvPr/>
          </p:nvGrpSpPr>
          <p:grpSpPr>
            <a:xfrm>
              <a:off x="539496" y="6718932"/>
              <a:ext cx="457200" cy="457200"/>
              <a:chOff x="539496" y="3431096"/>
              <a:chExt cx="457200" cy="457200"/>
            </a:xfrm>
          </p:grpSpPr>
          <p:sp>
            <p:nvSpPr>
              <p:cNvPr id="83" name="Google Shape;83;p1"/>
              <p:cNvSpPr/>
              <p:nvPr/>
            </p:nvSpPr>
            <p:spPr>
              <a:xfrm>
                <a:off x="566928" y="3437218"/>
                <a:ext cx="429768" cy="429768"/>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84" name="Google Shape;84;p1" descr="A black check mark in a circle&#10;&#10;Description automatically generated"/>
              <p:cNvPicPr preferRelativeResize="0"/>
              <p:nvPr/>
            </p:nvPicPr>
            <p:blipFill rotWithShape="1">
              <a:blip r:embed="rId3">
                <a:alphaModFix/>
              </a:blip>
              <a:srcRect/>
              <a:stretch/>
            </p:blipFill>
            <p:spPr>
              <a:xfrm>
                <a:off x="539496" y="3431096"/>
                <a:ext cx="457200" cy="457200"/>
              </a:xfrm>
              <a:prstGeom prst="rect">
                <a:avLst/>
              </a:prstGeom>
              <a:noFill/>
              <a:ln>
                <a:noFill/>
              </a:ln>
            </p:spPr>
          </p:pic>
        </p:grpSp>
      </p:grpSp>
      <p:grpSp>
        <p:nvGrpSpPr>
          <p:cNvPr id="85" name="Google Shape;85;p1"/>
          <p:cNvGrpSpPr/>
          <p:nvPr/>
        </p:nvGrpSpPr>
        <p:grpSpPr>
          <a:xfrm>
            <a:off x="539496" y="7614911"/>
            <a:ext cx="6648654" cy="811500"/>
            <a:chOff x="539496" y="7614911"/>
            <a:chExt cx="6648654" cy="811500"/>
          </a:xfrm>
        </p:grpSpPr>
        <p:sp>
          <p:nvSpPr>
            <p:cNvPr id="86" name="Google Shape;86;p1"/>
            <p:cNvSpPr txBox="1"/>
            <p:nvPr/>
          </p:nvSpPr>
          <p:spPr>
            <a:xfrm>
              <a:off x="1049850" y="7614911"/>
              <a:ext cx="6138300" cy="8115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We prepared a  timely post-audit report using  plain language and made it available to the public. </a:t>
              </a:r>
              <a:endParaRPr sz="1500" b="0" i="0" u="none" strike="noStrike" cap="none" dirty="0">
                <a:solidFill>
                  <a:schemeClr val="dk2"/>
                </a:solidFill>
                <a:latin typeface="Cambria" panose="02040503050406030204" pitchFamily="18" charset="0"/>
                <a:ea typeface="Cambria" panose="02040503050406030204" pitchFamily="18" charset="0"/>
                <a:sym typeface="Arial"/>
              </a:endParaRPr>
            </a:p>
          </p:txBody>
        </p:sp>
        <p:grpSp>
          <p:nvGrpSpPr>
            <p:cNvPr id="87" name="Google Shape;87;p1"/>
            <p:cNvGrpSpPr/>
            <p:nvPr/>
          </p:nvGrpSpPr>
          <p:grpSpPr>
            <a:xfrm>
              <a:off x="539496" y="7710090"/>
              <a:ext cx="457200" cy="457200"/>
              <a:chOff x="539496" y="3431096"/>
              <a:chExt cx="457200" cy="457200"/>
            </a:xfrm>
          </p:grpSpPr>
          <p:sp>
            <p:nvSpPr>
              <p:cNvPr id="88" name="Google Shape;88;p1"/>
              <p:cNvSpPr/>
              <p:nvPr/>
            </p:nvSpPr>
            <p:spPr>
              <a:xfrm>
                <a:off x="566928" y="3437218"/>
                <a:ext cx="429768" cy="429768"/>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89" name="Google Shape;89;p1" descr="A black check mark in a circle&#10;&#10;Description automatically generated"/>
              <p:cNvPicPr preferRelativeResize="0"/>
              <p:nvPr/>
            </p:nvPicPr>
            <p:blipFill rotWithShape="1">
              <a:blip r:embed="rId3">
                <a:alphaModFix/>
              </a:blip>
              <a:srcRect/>
              <a:stretch/>
            </p:blipFill>
            <p:spPr>
              <a:xfrm>
                <a:off x="539496" y="3431096"/>
                <a:ext cx="457200" cy="457200"/>
              </a:xfrm>
              <a:prstGeom prst="rect">
                <a:avLst/>
              </a:prstGeom>
              <a:noFill/>
              <a:ln>
                <a:noFill/>
              </a:ln>
            </p:spPr>
          </p:pic>
        </p:grpSp>
      </p:gr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454</Words>
  <Application>Microsoft Office PowerPoint</Application>
  <PresentationFormat>Custom</PresentationFormat>
  <Paragraphs>28</Paragraphs>
  <Slides>2</Slides>
  <Notes>2</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Tw Cen MT</vt:lpstr>
      <vt:lpstr>Arial</vt:lpstr>
      <vt:lpstr>Bitter Medium</vt:lpstr>
      <vt:lpstr>Cambria</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cp:revision>1</cp:revision>
  <dcterms:modified xsi:type="dcterms:W3CDTF">2024-09-16T18:38:37Z</dcterms:modified>
</cp:coreProperties>
</file>