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ambria" panose="02040503050406030204" pitchFamily="18" charset="0"/>
      <p:regular r:id="rId5"/>
      <p:bold r:id="rId6"/>
      <p:italic r:id="rId7"/>
      <p:boldItalic r:id="rId8"/>
    </p:embeddedFont>
    <p:embeddedFont>
      <p:font typeface="Tw Cen MT" panose="020B0602020104020603" pitchFamily="3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MCgttCEuDRQqw14p6/tgOS2v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4E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2168" y="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font" Target="fonts/font3.fntdata"/><Relationship Id="rId12" Type="http://schemas.openxmlformats.org/officeDocument/2006/relationships/font" Target="fonts/font8.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font" Target="fonts/font7.fntdata"/><Relationship Id="rId5" Type="http://schemas.openxmlformats.org/officeDocument/2006/relationships/font" Target="fonts/font1.fntdata"/><Relationship Id="rId10" Type="http://schemas.openxmlformats.org/officeDocument/2006/relationships/font" Target="fonts/font6.fntdata"/><Relationship Id="rId19"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473da4775_0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473da477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5"/>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6"/>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6"/>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8"/>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0"/>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0"/>
          <p:cNvSpPr txBox="1">
            <a:spLocks noGrp="1"/>
          </p:cNvSpPr>
          <p:nvPr>
            <p:ph type="body" idx="2"/>
          </p:nvPr>
        </p:nvSpPr>
        <p:spPr>
          <a:xfrm>
            <a:off x="4198575" y="1415969"/>
            <a:ext cx="3261600" cy="7226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ectionsgroup.com/commsdes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Shape 53"/>
        <p:cNvGrpSpPr/>
        <p:nvPr/>
      </p:nvGrpSpPr>
      <p:grpSpPr>
        <a:xfrm>
          <a:off x="0" y="0"/>
          <a:ext cx="0" cy="0"/>
          <a:chOff x="0" y="0"/>
          <a:chExt cx="0" cy="0"/>
        </a:xfrm>
      </p:grpSpPr>
      <p:sp>
        <p:nvSpPr>
          <p:cNvPr id="54" name="Google Shape;54;g2f473da4775_0_0"/>
          <p:cNvSpPr txBox="1">
            <a:spLocks noGrp="1"/>
          </p:cNvSpPr>
          <p:nvPr>
            <p:ph type="title"/>
          </p:nvPr>
        </p:nvSpPr>
        <p:spPr>
          <a:xfrm>
            <a:off x="264950" y="870273"/>
            <a:ext cx="7242600" cy="59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E24E39"/>
                </a:solidFill>
              </a:rPr>
              <a:t>Instructions</a:t>
            </a:r>
            <a:endParaRPr b="1" dirty="0">
              <a:solidFill>
                <a:srgbClr val="E24E39"/>
              </a:solidFill>
            </a:endParaRPr>
          </a:p>
        </p:txBody>
      </p:sp>
      <p:sp>
        <p:nvSpPr>
          <p:cNvPr id="55" name="Google Shape;55;g2f473da4775_0_0"/>
          <p:cNvSpPr txBox="1">
            <a:spLocks noGrp="1"/>
          </p:cNvSpPr>
          <p:nvPr>
            <p:ph type="body" idx="1"/>
          </p:nvPr>
        </p:nvSpPr>
        <p:spPr>
          <a:xfrm>
            <a:off x="264895" y="1559829"/>
            <a:ext cx="7242600" cy="668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dirty="0">
                <a:solidFill>
                  <a:schemeClr val="dk1"/>
                </a:solidFill>
              </a:rPr>
              <a:t>This template is essentially a completed checklist showing that your office implemented the full list of best practices for ballot management audits. </a:t>
            </a:r>
            <a:endParaRPr sz="1400" dirty="0">
              <a:solidFill>
                <a:schemeClr val="dk1"/>
              </a:solidFill>
            </a:endParaRPr>
          </a:p>
          <a:p>
            <a:pPr marL="0" lvl="0" indent="0" algn="l" rtl="0">
              <a:spcBef>
                <a:spcPts val="0"/>
              </a:spcBef>
              <a:spcAft>
                <a:spcPts val="0"/>
              </a:spcAft>
              <a:buNone/>
            </a:pPr>
            <a:endParaRPr sz="1400" dirty="0">
              <a:solidFill>
                <a:schemeClr val="dk1"/>
              </a:solidFill>
            </a:endParaRPr>
          </a:p>
          <a:p>
            <a:pPr marL="0" lvl="0" indent="0" algn="l" rtl="0">
              <a:spcBef>
                <a:spcPts val="0"/>
              </a:spcBef>
              <a:spcAft>
                <a:spcPts val="0"/>
              </a:spcAft>
              <a:buNone/>
            </a:pPr>
            <a:r>
              <a:rPr lang="en" b="1" dirty="0">
                <a:solidFill>
                  <a:srgbClr val="445E8A"/>
                </a:solidFill>
              </a:rPr>
              <a:t>Customize placeholder text</a:t>
            </a:r>
            <a:endParaRPr b="1" dirty="0">
              <a:solidFill>
                <a:srgbClr val="445E8A"/>
              </a:solidFill>
            </a:endParaRPr>
          </a:p>
          <a:p>
            <a:pPr marL="0" lvl="0" indent="0" algn="l" rtl="0">
              <a:spcBef>
                <a:spcPts val="0"/>
              </a:spcBef>
              <a:spcAft>
                <a:spcPts val="0"/>
              </a:spcAft>
              <a:buNone/>
            </a:pPr>
            <a:r>
              <a:rPr lang="en" sz="1400" dirty="0">
                <a:solidFill>
                  <a:schemeClr val="dk1"/>
                </a:solidFill>
              </a:rPr>
              <a:t>Add the year and type of election. For example, if you conducted a ballot management audit during the primary election in 2024, replace </a:t>
            </a:r>
            <a:r>
              <a:rPr lang="en" sz="1400" b="1" i="1" dirty="0">
                <a:solidFill>
                  <a:srgbClr val="E24E39"/>
                </a:solidFill>
              </a:rPr>
              <a:t>[YEAR][TYPE] Election</a:t>
            </a:r>
            <a:r>
              <a:rPr lang="en" sz="1400" b="1" dirty="0">
                <a:solidFill>
                  <a:schemeClr val="dk1"/>
                </a:solidFill>
              </a:rPr>
              <a:t> </a:t>
            </a:r>
            <a:r>
              <a:rPr lang="en" sz="1400" dirty="0">
                <a:solidFill>
                  <a:schemeClr val="dk1"/>
                </a:solidFill>
              </a:rPr>
              <a:t>with </a:t>
            </a:r>
            <a:r>
              <a:rPr lang="en" sz="1400" b="1" i="1" dirty="0">
                <a:solidFill>
                  <a:srgbClr val="E24E39"/>
                </a:solidFill>
              </a:rPr>
              <a:t>2024 Primary Election</a:t>
            </a:r>
            <a:r>
              <a:rPr lang="en" sz="1400" dirty="0">
                <a:solidFill>
                  <a:schemeClr val="dk1"/>
                </a:solidFill>
              </a:rPr>
              <a:t>.</a:t>
            </a:r>
            <a:br>
              <a:rPr lang="en" sz="1400" dirty="0">
                <a:solidFill>
                  <a:schemeClr val="dk1"/>
                </a:solidFill>
              </a:rPr>
            </a:br>
            <a:endParaRPr sz="1400" dirty="0">
              <a:solidFill>
                <a:schemeClr val="dk1"/>
              </a:solidFill>
            </a:endParaRPr>
          </a:p>
          <a:p>
            <a:pPr marL="0" lvl="0" indent="0" algn="l" rtl="0">
              <a:spcBef>
                <a:spcPts val="0"/>
              </a:spcBef>
              <a:spcAft>
                <a:spcPts val="0"/>
              </a:spcAft>
              <a:buNone/>
            </a:pPr>
            <a:r>
              <a:rPr lang="en" sz="1400" dirty="0">
                <a:solidFill>
                  <a:schemeClr val="dk1"/>
                </a:solidFill>
              </a:rPr>
              <a:t>And showcase the office that completed the audit by replacing</a:t>
            </a:r>
            <a:r>
              <a:rPr lang="en" sz="1400" b="1" dirty="0">
                <a:solidFill>
                  <a:schemeClr val="dk1"/>
                </a:solidFill>
              </a:rPr>
              <a:t> [Jurisdiction] </a:t>
            </a:r>
            <a:r>
              <a:rPr lang="en" sz="1400" dirty="0">
                <a:solidFill>
                  <a:schemeClr val="dk1"/>
                </a:solidFill>
              </a:rPr>
              <a:t>with the name of your town, city or county. For example, if you work for the Jones County Elections Department, change the beginning of the second sentence to: </a:t>
            </a:r>
            <a:r>
              <a:rPr lang="en" sz="1400" b="1" dirty="0">
                <a:solidFill>
                  <a:schemeClr val="dk1"/>
                </a:solidFill>
              </a:rPr>
              <a:t>Jones County implemented </a:t>
            </a:r>
            <a:r>
              <a:rPr lang="en" sz="1400" dirty="0">
                <a:solidFill>
                  <a:schemeClr val="dk1"/>
                </a:solidFill>
              </a:rPr>
              <a:t>… .</a:t>
            </a:r>
            <a:endParaRPr sz="1400" dirty="0">
              <a:solidFill>
                <a:schemeClr val="dk1"/>
              </a:solidFill>
            </a:endParaRPr>
          </a:p>
          <a:p>
            <a:pPr marL="0" lvl="0" indent="0" algn="l" rtl="0">
              <a:spcBef>
                <a:spcPts val="0"/>
              </a:spcBef>
              <a:spcAft>
                <a:spcPts val="0"/>
              </a:spcAft>
              <a:buNone/>
            </a:pPr>
            <a:endParaRPr sz="1400" dirty="0">
              <a:solidFill>
                <a:schemeClr val="dk1"/>
              </a:solidFill>
            </a:endParaRPr>
          </a:p>
          <a:p>
            <a:pPr marL="0" lvl="0" indent="0" algn="l" rtl="0">
              <a:spcBef>
                <a:spcPts val="0"/>
              </a:spcBef>
              <a:spcAft>
                <a:spcPts val="0"/>
              </a:spcAft>
              <a:buNone/>
            </a:pPr>
            <a:r>
              <a:rPr lang="en" b="1" dirty="0">
                <a:solidFill>
                  <a:srgbClr val="445E8A"/>
                </a:solidFill>
              </a:rPr>
              <a:t>Adjusting the list of best practices</a:t>
            </a:r>
            <a:endParaRPr b="1" dirty="0">
              <a:solidFill>
                <a:srgbClr val="445E8A"/>
              </a:solidFill>
            </a:endParaRPr>
          </a:p>
          <a:p>
            <a:pPr marL="0" lvl="0" indent="0" algn="l" rtl="0">
              <a:spcBef>
                <a:spcPts val="0"/>
              </a:spcBef>
              <a:spcAft>
                <a:spcPts val="0"/>
              </a:spcAft>
              <a:buNone/>
            </a:pPr>
            <a:r>
              <a:rPr lang="en" sz="1400" dirty="0">
                <a:solidFill>
                  <a:schemeClr val="dk1"/>
                </a:solidFill>
              </a:rPr>
              <a:t>If your office was not able to achieve one of the best practices listed, you can delete it. To do this, use your mouse to drag a box around both the check mark and the text and then hit delete. Each check mark is grouped with the text beside it, so this method will ensure you delete both. </a:t>
            </a:r>
            <a:endParaRPr sz="1400" dirty="0">
              <a:solidFill>
                <a:schemeClr val="dk1"/>
              </a:solidFill>
            </a:endParaRPr>
          </a:p>
          <a:p>
            <a:pPr marL="0" lvl="0" indent="0" algn="l" rtl="0">
              <a:spcBef>
                <a:spcPts val="0"/>
              </a:spcBef>
              <a:spcAft>
                <a:spcPts val="0"/>
              </a:spcAft>
              <a:buNone/>
            </a:pPr>
            <a:endParaRPr sz="1400" dirty="0">
              <a:solidFill>
                <a:schemeClr val="dk1"/>
              </a:solidFill>
            </a:endParaRPr>
          </a:p>
          <a:p>
            <a:pPr marL="0" lvl="0" indent="0" algn="l" rtl="0">
              <a:spcBef>
                <a:spcPts val="0"/>
              </a:spcBef>
              <a:spcAft>
                <a:spcPts val="0"/>
              </a:spcAft>
              <a:buNone/>
            </a:pPr>
            <a:r>
              <a:rPr lang="en" sz="1400" dirty="0">
                <a:solidFill>
                  <a:schemeClr val="dk1"/>
                </a:solidFill>
              </a:rPr>
              <a:t>If the spacing looks off after deleting one or more practices, select individual practices by dragging a box around it with your mouse. With the check mark and text selected, use your mouse or arrow keys to move the content up or down on the page. Do this with other practices until you are happy with the spacing. </a:t>
            </a:r>
            <a:br>
              <a:rPr lang="en" sz="1400" dirty="0">
                <a:solidFill>
                  <a:schemeClr val="dk1"/>
                </a:solidFill>
              </a:rPr>
            </a:br>
            <a:endParaRPr sz="1400" dirty="0">
              <a:solidFill>
                <a:schemeClr val="dk1"/>
              </a:solidFill>
            </a:endParaRPr>
          </a:p>
          <a:p>
            <a:pPr marL="0" lvl="0" indent="0" algn="l" rtl="0">
              <a:spcBef>
                <a:spcPts val="0"/>
              </a:spcBef>
              <a:spcAft>
                <a:spcPts val="0"/>
              </a:spcAft>
              <a:buNone/>
            </a:pPr>
            <a:r>
              <a:rPr lang="en" b="1" dirty="0">
                <a:solidFill>
                  <a:srgbClr val="445E8A"/>
                </a:solidFill>
              </a:rPr>
              <a:t>How can we help?</a:t>
            </a:r>
            <a:endParaRPr b="1" dirty="0">
              <a:solidFill>
                <a:srgbClr val="445E8A"/>
              </a:solidFill>
            </a:endParaRPr>
          </a:p>
          <a:p>
            <a:pPr marL="0" lvl="0" indent="0" algn="l" rtl="0">
              <a:spcBef>
                <a:spcPts val="0"/>
              </a:spcBef>
              <a:spcAft>
                <a:spcPts val="0"/>
              </a:spcAft>
              <a:buClr>
                <a:schemeClr val="dk1"/>
              </a:buClr>
              <a:buSzPts val="1100"/>
              <a:buFont typeface="Arial"/>
              <a:buNone/>
            </a:pPr>
            <a:r>
              <a:rPr lang="en" sz="1400" dirty="0">
                <a:solidFill>
                  <a:schemeClr val="dk1"/>
                </a:solidFill>
              </a:rPr>
              <a:t>If you run into trouble using this template or simply want help making changes, reach out to The Elections Group’s</a:t>
            </a:r>
            <a:r>
              <a:rPr lang="en" sz="1400" dirty="0">
                <a:solidFill>
                  <a:schemeClr val="dk1"/>
                </a:solidFill>
                <a:uFill>
                  <a:noFill/>
                </a:uFill>
                <a:hlinkClick r:id="rId3">
                  <a:extLst>
                    <a:ext uri="{A12FA001-AC4F-418D-AE19-62706E023703}">
                      <ahyp:hlinkClr xmlns:ahyp="http://schemas.microsoft.com/office/drawing/2018/hyperlinkcolor" val="tx"/>
                    </a:ext>
                  </a:extLst>
                </a:hlinkClick>
              </a:rPr>
              <a:t> </a:t>
            </a:r>
            <a:r>
              <a:rPr lang="en" sz="1400" u="sng" dirty="0">
                <a:solidFill>
                  <a:srgbClr val="445E8A"/>
                </a:solidFill>
                <a:hlinkClick r:id="rId3">
                  <a:extLst>
                    <a:ext uri="{A12FA001-AC4F-418D-AE19-62706E023703}">
                      <ahyp:hlinkClr xmlns:ahyp="http://schemas.microsoft.com/office/drawing/2018/hyperlinkcolor" val="tx"/>
                    </a:ext>
                  </a:extLst>
                </a:hlinkClick>
              </a:rPr>
              <a:t>Communications Resource Desk</a:t>
            </a:r>
            <a:r>
              <a:rPr lang="en" sz="1400" dirty="0">
                <a:solidFill>
                  <a:schemeClr val="dk1"/>
                </a:solidFill>
              </a:rPr>
              <a:t>. We’re here to help!</a:t>
            </a:r>
            <a:endParaRPr sz="1400" dirty="0">
              <a:solidFill>
                <a:schemeClr val="dk1"/>
              </a:solidFill>
            </a:endParaRPr>
          </a:p>
          <a:p>
            <a:pPr marL="0" lvl="0" indent="0" algn="l" rtl="0">
              <a:spcBef>
                <a:spcPts val="0"/>
              </a:spcBef>
              <a:spcAft>
                <a:spcPts val="0"/>
              </a:spcAft>
              <a:buNone/>
            </a:pPr>
            <a:endParaRPr sz="1400" dirty="0">
              <a:solidFill>
                <a:schemeClr val="dk1"/>
              </a:solidFill>
            </a:endParaRPr>
          </a:p>
        </p:txBody>
      </p:sp>
      <p:sp>
        <p:nvSpPr>
          <p:cNvPr id="56" name="Google Shape;56;g2f473da4775_0_0"/>
          <p:cNvSpPr txBox="1"/>
          <p:nvPr/>
        </p:nvSpPr>
        <p:spPr>
          <a:xfrm>
            <a:off x="0" y="180725"/>
            <a:ext cx="7772400" cy="597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b="1">
                <a:solidFill>
                  <a:srgbClr val="595959"/>
                </a:solidFill>
                <a:highlight>
                  <a:srgbClr val="EEFF41"/>
                </a:highlight>
              </a:rPr>
              <a:t>DELETE THIS PAGE BEFORE DISTRIBUTION</a:t>
            </a:r>
            <a:endParaRPr sz="1800" b="1">
              <a:solidFill>
                <a:srgbClr val="595959"/>
              </a:solidFill>
              <a:highlight>
                <a:srgbClr val="EEFF41"/>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
          <p:cNvSpPr txBox="1"/>
          <p:nvPr/>
        </p:nvSpPr>
        <p:spPr>
          <a:xfrm>
            <a:off x="457200" y="457200"/>
            <a:ext cx="6780300" cy="1136100"/>
          </a:xfrm>
          <a:prstGeom prst="rect">
            <a:avLst/>
          </a:prstGeom>
          <a:noFill/>
          <a:ln>
            <a:noFill/>
          </a:ln>
        </p:spPr>
        <p:txBody>
          <a:bodyPr spcFirstLastPara="1" wrap="square" lIns="91425" tIns="91425" rIns="91425" bIns="91425" anchor="t" anchorCtr="0">
            <a:noAutofit/>
          </a:bodyPr>
          <a:lstStyle/>
          <a:p>
            <a:pPr marL="0" marR="0" lvl="0" indent="0" algn="l" rtl="0">
              <a:lnSpc>
                <a:spcPts val="3400"/>
              </a:lnSpc>
              <a:spcBef>
                <a:spcPts val="0"/>
              </a:spcBef>
              <a:spcAft>
                <a:spcPts val="0"/>
              </a:spcAft>
              <a:buClr>
                <a:schemeClr val="dk1"/>
              </a:buClr>
              <a:buSzPts val="1100"/>
              <a:buFont typeface="Arial"/>
              <a:buNone/>
            </a:pPr>
            <a:r>
              <a:rPr lang="en" sz="3200" b="1" i="0" u="none" strike="noStrike" cap="none" dirty="0">
                <a:solidFill>
                  <a:srgbClr val="445E8A"/>
                </a:solidFill>
                <a:latin typeface="Tw Cen MT" panose="020B0602020104020603" pitchFamily="34" charset="0"/>
                <a:ea typeface="DM Sans Black"/>
                <a:cs typeface="DM Sans Black"/>
                <a:sym typeface="DM Sans Black"/>
              </a:rPr>
              <a:t>BALLOT MANAGEMENT </a:t>
            </a:r>
            <a:br>
              <a:rPr lang="en" sz="3200" b="1" i="0" u="none" strike="noStrike" cap="none" dirty="0">
                <a:solidFill>
                  <a:srgbClr val="445E8A"/>
                </a:solidFill>
                <a:latin typeface="Tw Cen MT" panose="020B0602020104020603" pitchFamily="34" charset="0"/>
                <a:ea typeface="DM Sans Black"/>
                <a:cs typeface="DM Sans Black"/>
                <a:sym typeface="DM Sans Black"/>
              </a:rPr>
            </a:br>
            <a:r>
              <a:rPr lang="en" sz="3200" b="1" i="0" u="none" strike="noStrike" cap="none" dirty="0">
                <a:solidFill>
                  <a:srgbClr val="445E8A"/>
                </a:solidFill>
                <a:latin typeface="Tw Cen MT" panose="020B0602020104020603" pitchFamily="34" charset="0"/>
                <a:ea typeface="DM Sans Black"/>
                <a:cs typeface="DM Sans Black"/>
                <a:sym typeface="DM Sans Black"/>
              </a:rPr>
              <a:t>AUDIT PRACTICES</a:t>
            </a:r>
            <a:endParaRPr sz="1200" b="1" i="0" u="none" strike="noStrike" cap="none" dirty="0">
              <a:solidFill>
                <a:srgbClr val="445E8A"/>
              </a:solidFill>
              <a:latin typeface="Tw Cen MT" panose="020B0602020104020603" pitchFamily="34" charset="0"/>
              <a:ea typeface="DM Sans Black"/>
              <a:cs typeface="DM Sans Black"/>
              <a:sym typeface="DM Sans Black"/>
            </a:endParaRPr>
          </a:p>
        </p:txBody>
      </p:sp>
      <p:sp>
        <p:nvSpPr>
          <p:cNvPr id="62" name="Google Shape;62;p1"/>
          <p:cNvSpPr txBox="1"/>
          <p:nvPr/>
        </p:nvSpPr>
        <p:spPr>
          <a:xfrm>
            <a:off x="457200" y="1774725"/>
            <a:ext cx="68652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0" i="0" u="none" strike="noStrike" cap="none" dirty="0">
                <a:solidFill>
                  <a:schemeClr val="tx1"/>
                </a:solidFill>
                <a:latin typeface="Cambria" panose="02040503050406030204" pitchFamily="18" charset="0"/>
                <a:ea typeface="Cambria" panose="02040503050406030204" pitchFamily="18" charset="0"/>
                <a:cs typeface="Bitter Medium"/>
                <a:sym typeface="Bitter Medium"/>
              </a:rPr>
              <a:t>A ballot management audit demonstrates to the public that election officials, at all times, could account for the security, location and count of all ballots.</a:t>
            </a:r>
            <a:endParaRPr sz="1500" b="0" i="0" u="none" strike="noStrike" cap="none" dirty="0">
              <a:solidFill>
                <a:schemeClr val="tx1"/>
              </a:solidFill>
              <a:latin typeface="Cambria" panose="02040503050406030204" pitchFamily="18" charset="0"/>
              <a:ea typeface="Cambria" panose="02040503050406030204" pitchFamily="18" charset="0"/>
              <a:cs typeface="Bitter Medium"/>
              <a:sym typeface="Bitter Medium"/>
            </a:endParaRPr>
          </a:p>
        </p:txBody>
      </p:sp>
      <p:sp>
        <p:nvSpPr>
          <p:cNvPr id="63" name="Google Shape;63;p1"/>
          <p:cNvSpPr txBox="1"/>
          <p:nvPr/>
        </p:nvSpPr>
        <p:spPr>
          <a:xfrm>
            <a:off x="457200" y="2346030"/>
            <a:ext cx="68652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1" i="0" u="none" strike="noStrike" cap="none" dirty="0">
                <a:solidFill>
                  <a:schemeClr val="dk1"/>
                </a:solidFill>
                <a:latin typeface="Cambria" panose="02040503050406030204" pitchFamily="18" charset="0"/>
                <a:ea typeface="Cambria" panose="02040503050406030204" pitchFamily="18" charset="0"/>
                <a:cs typeface="Bitter"/>
                <a:sym typeface="Bitter"/>
              </a:rPr>
              <a:t>[Jurisdiction] implemented the following ballot management audit practices after the primary election and before election results were certified:</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sp>
        <p:nvSpPr>
          <p:cNvPr id="64" name="Google Shape;64;p1"/>
          <p:cNvSpPr txBox="1"/>
          <p:nvPr/>
        </p:nvSpPr>
        <p:spPr>
          <a:xfrm>
            <a:off x="457200" y="1295607"/>
            <a:ext cx="5912100" cy="516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Arial"/>
              <a:buNone/>
            </a:pPr>
            <a:r>
              <a:rPr lang="en" sz="2400" b="1" i="1" u="none" strike="noStrike" cap="none" dirty="0">
                <a:solidFill>
                  <a:srgbClr val="E24E39"/>
                </a:solidFill>
                <a:latin typeface="Cambria" panose="02040503050406030204" pitchFamily="18" charset="0"/>
                <a:ea typeface="Cambria" panose="02040503050406030204" pitchFamily="18" charset="0"/>
                <a:cs typeface="Bitter"/>
                <a:sym typeface="Bitter"/>
              </a:rPr>
              <a:t>[YEAR] [TYPE] Election</a:t>
            </a:r>
            <a:endParaRPr sz="2400" b="1" i="1" u="none" strike="noStrike" cap="none" dirty="0">
              <a:solidFill>
                <a:srgbClr val="E24E39"/>
              </a:solidFill>
              <a:latin typeface="Cambria" panose="02040503050406030204" pitchFamily="18" charset="0"/>
              <a:ea typeface="Cambria" panose="02040503050406030204" pitchFamily="18" charset="0"/>
              <a:cs typeface="Bitter"/>
              <a:sym typeface="Bitter"/>
            </a:endParaRPr>
          </a:p>
        </p:txBody>
      </p:sp>
      <p:grpSp>
        <p:nvGrpSpPr>
          <p:cNvPr id="65" name="Google Shape;65;p1"/>
          <p:cNvGrpSpPr/>
          <p:nvPr/>
        </p:nvGrpSpPr>
        <p:grpSpPr>
          <a:xfrm>
            <a:off x="515808" y="5755213"/>
            <a:ext cx="6672342" cy="1022700"/>
            <a:chOff x="515808" y="5755213"/>
            <a:chExt cx="6672342" cy="1022700"/>
          </a:xfrm>
        </p:grpSpPr>
        <p:sp>
          <p:nvSpPr>
            <p:cNvPr id="66" name="Google Shape;66;p1"/>
            <p:cNvSpPr txBox="1"/>
            <p:nvPr/>
          </p:nvSpPr>
          <p:spPr>
            <a:xfrm>
              <a:off x="1049850" y="5755213"/>
              <a:ext cx="6138300" cy="10227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4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The audit report provides explanations of  any discrepancies and, if additional research or corrective action is required, points to specific data or evidence needed.</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67" name="Google Shape;67;p1"/>
            <p:cNvGrpSpPr/>
            <p:nvPr/>
          </p:nvGrpSpPr>
          <p:grpSpPr>
            <a:xfrm>
              <a:off x="515808" y="5915439"/>
              <a:ext cx="457200" cy="457200"/>
              <a:chOff x="515808" y="5915439"/>
              <a:chExt cx="457200" cy="457200"/>
            </a:xfrm>
          </p:grpSpPr>
          <p:sp>
            <p:nvSpPr>
              <p:cNvPr id="68" name="Google Shape;68;p1"/>
              <p:cNvSpPr/>
              <p:nvPr/>
            </p:nvSpPr>
            <p:spPr>
              <a:xfrm>
                <a:off x="546093" y="5939460"/>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E24E39"/>
                  </a:solidFill>
                  <a:latin typeface="Arial"/>
                  <a:ea typeface="Arial"/>
                  <a:cs typeface="Arial"/>
                  <a:sym typeface="Arial"/>
                </a:endParaRPr>
              </a:p>
            </p:txBody>
          </p:sp>
          <p:pic>
            <p:nvPicPr>
              <p:cNvPr id="69" name="Google Shape;69;p1" descr="A black check mark in a circle&#10;&#10;Description automatically generated"/>
              <p:cNvPicPr preferRelativeResize="0"/>
              <p:nvPr/>
            </p:nvPicPr>
            <p:blipFill rotWithShape="1">
              <a:blip r:embed="rId3">
                <a:alphaModFix/>
              </a:blip>
              <a:srcRect/>
              <a:stretch/>
            </p:blipFill>
            <p:spPr>
              <a:xfrm>
                <a:off x="515808" y="5915439"/>
                <a:ext cx="457200" cy="457200"/>
              </a:xfrm>
              <a:prstGeom prst="rect">
                <a:avLst/>
              </a:prstGeom>
              <a:noFill/>
              <a:ln>
                <a:noFill/>
              </a:ln>
            </p:spPr>
          </p:pic>
        </p:grpSp>
      </p:grpSp>
      <p:grpSp>
        <p:nvGrpSpPr>
          <p:cNvPr id="70" name="Google Shape;70;p1"/>
          <p:cNvGrpSpPr/>
          <p:nvPr/>
        </p:nvGrpSpPr>
        <p:grpSpPr>
          <a:xfrm>
            <a:off x="515808" y="3196280"/>
            <a:ext cx="6671756" cy="468676"/>
            <a:chOff x="516394" y="3196280"/>
            <a:chExt cx="6671756" cy="468676"/>
          </a:xfrm>
        </p:grpSpPr>
        <p:sp>
          <p:nvSpPr>
            <p:cNvPr id="71" name="Google Shape;71;p1"/>
            <p:cNvSpPr txBox="1"/>
            <p:nvPr/>
          </p:nvSpPr>
          <p:spPr>
            <a:xfrm>
              <a:off x="1049850" y="3196280"/>
              <a:ext cx="6138300" cy="348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conducted the audit prior to the final ballot certification.</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sp>
          <p:nvSpPr>
            <p:cNvPr id="72" name="Google Shape;72;p1"/>
            <p:cNvSpPr/>
            <p:nvPr/>
          </p:nvSpPr>
          <p:spPr>
            <a:xfrm>
              <a:off x="546679" y="3231385"/>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E24E39"/>
                </a:solidFill>
                <a:latin typeface="Arial"/>
                <a:ea typeface="Arial"/>
                <a:cs typeface="Arial"/>
                <a:sym typeface="Arial"/>
              </a:endParaRPr>
            </a:p>
          </p:txBody>
        </p:sp>
        <p:pic>
          <p:nvPicPr>
            <p:cNvPr id="73" name="Google Shape;73;p1" descr="A black check mark in a circle&#10;&#10;Description automatically generated"/>
            <p:cNvPicPr preferRelativeResize="0"/>
            <p:nvPr/>
          </p:nvPicPr>
          <p:blipFill rotWithShape="1">
            <a:blip r:embed="rId3">
              <a:alphaModFix/>
            </a:blip>
            <a:srcRect/>
            <a:stretch/>
          </p:blipFill>
          <p:spPr>
            <a:xfrm>
              <a:off x="516394" y="3207756"/>
              <a:ext cx="457200" cy="457200"/>
            </a:xfrm>
            <a:prstGeom prst="rect">
              <a:avLst/>
            </a:prstGeom>
            <a:noFill/>
            <a:ln>
              <a:noFill/>
            </a:ln>
          </p:spPr>
        </p:pic>
      </p:grpSp>
      <p:grpSp>
        <p:nvGrpSpPr>
          <p:cNvPr id="74" name="Google Shape;74;p1"/>
          <p:cNvGrpSpPr/>
          <p:nvPr/>
        </p:nvGrpSpPr>
        <p:grpSpPr>
          <a:xfrm>
            <a:off x="515808" y="4894915"/>
            <a:ext cx="6672342" cy="882300"/>
            <a:chOff x="515808" y="4894915"/>
            <a:chExt cx="6672342" cy="882300"/>
          </a:xfrm>
        </p:grpSpPr>
        <p:sp>
          <p:nvSpPr>
            <p:cNvPr id="75" name="Google Shape;75;p1"/>
            <p:cNvSpPr txBox="1"/>
            <p:nvPr/>
          </p:nvSpPr>
          <p:spPr>
            <a:xfrm>
              <a:off x="1049850" y="4894915"/>
              <a:ext cx="6138300" cy="882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An external bipartisan team or individuals who were not part of this election’s ballot management process conducted the audit.</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76" name="Google Shape;76;p1"/>
            <p:cNvGrpSpPr/>
            <p:nvPr/>
          </p:nvGrpSpPr>
          <p:grpSpPr>
            <a:xfrm>
              <a:off x="515808" y="5008993"/>
              <a:ext cx="457200" cy="457200"/>
              <a:chOff x="515808" y="5020077"/>
              <a:chExt cx="457200" cy="457200"/>
            </a:xfrm>
          </p:grpSpPr>
          <p:sp>
            <p:nvSpPr>
              <p:cNvPr id="77" name="Google Shape;77;p1"/>
              <p:cNvSpPr/>
              <p:nvPr/>
            </p:nvSpPr>
            <p:spPr>
              <a:xfrm>
                <a:off x="546093" y="5044098"/>
                <a:ext cx="396044" cy="422095"/>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E24E39"/>
                  </a:solidFill>
                  <a:latin typeface="Arial"/>
                  <a:ea typeface="Arial"/>
                  <a:cs typeface="Arial"/>
                  <a:sym typeface="Arial"/>
                </a:endParaRPr>
              </a:p>
            </p:txBody>
          </p:sp>
          <p:pic>
            <p:nvPicPr>
              <p:cNvPr id="78" name="Google Shape;78;p1" descr="A black check mark in a circle&#10;&#10;Description automatically generated"/>
              <p:cNvPicPr preferRelativeResize="0"/>
              <p:nvPr/>
            </p:nvPicPr>
            <p:blipFill rotWithShape="1">
              <a:blip r:embed="rId3">
                <a:alphaModFix/>
              </a:blip>
              <a:srcRect/>
              <a:stretch/>
            </p:blipFill>
            <p:spPr>
              <a:xfrm>
                <a:off x="515808" y="5020077"/>
                <a:ext cx="457200" cy="457200"/>
              </a:xfrm>
              <a:prstGeom prst="rect">
                <a:avLst/>
              </a:prstGeom>
              <a:noFill/>
              <a:ln>
                <a:noFill/>
              </a:ln>
            </p:spPr>
          </p:pic>
        </p:grpSp>
      </p:grpSp>
      <p:grpSp>
        <p:nvGrpSpPr>
          <p:cNvPr id="79" name="Google Shape;79;p1"/>
          <p:cNvGrpSpPr/>
          <p:nvPr/>
        </p:nvGrpSpPr>
        <p:grpSpPr>
          <a:xfrm>
            <a:off x="515808" y="7919711"/>
            <a:ext cx="6672342" cy="811500"/>
            <a:chOff x="515808" y="7919711"/>
            <a:chExt cx="6672342" cy="811500"/>
          </a:xfrm>
        </p:grpSpPr>
        <p:sp>
          <p:nvSpPr>
            <p:cNvPr id="80" name="Google Shape;80;p1"/>
            <p:cNvSpPr txBox="1"/>
            <p:nvPr/>
          </p:nvSpPr>
          <p:spPr>
            <a:xfrm>
              <a:off x="1049850" y="7919711"/>
              <a:ext cx="6138300" cy="811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We prepared a  timely post-audit report using  plain language and made it available to the public.</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81" name="Google Shape;81;p1"/>
            <p:cNvGrpSpPr/>
            <p:nvPr/>
          </p:nvGrpSpPr>
          <p:grpSpPr>
            <a:xfrm>
              <a:off x="515808" y="8011080"/>
              <a:ext cx="457200" cy="457200"/>
              <a:chOff x="526991" y="8011080"/>
              <a:chExt cx="457200" cy="457200"/>
            </a:xfrm>
          </p:grpSpPr>
          <p:sp>
            <p:nvSpPr>
              <p:cNvPr id="82" name="Google Shape;82;p1"/>
              <p:cNvSpPr/>
              <p:nvPr/>
            </p:nvSpPr>
            <p:spPr>
              <a:xfrm>
                <a:off x="542947" y="8017202"/>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3" name="Google Shape;83;p1" descr="A black check mark in a circle&#10;&#10;Description automatically generated"/>
              <p:cNvPicPr preferRelativeResize="0"/>
              <p:nvPr/>
            </p:nvPicPr>
            <p:blipFill rotWithShape="1">
              <a:blip r:embed="rId3">
                <a:alphaModFix/>
              </a:blip>
              <a:srcRect/>
              <a:stretch/>
            </p:blipFill>
            <p:spPr>
              <a:xfrm>
                <a:off x="526991" y="8011080"/>
                <a:ext cx="457200" cy="457200"/>
              </a:xfrm>
              <a:prstGeom prst="rect">
                <a:avLst/>
              </a:prstGeom>
              <a:noFill/>
              <a:ln>
                <a:noFill/>
              </a:ln>
            </p:spPr>
          </p:pic>
        </p:grpSp>
      </p:grpSp>
      <p:grpSp>
        <p:nvGrpSpPr>
          <p:cNvPr id="84" name="Google Shape;84;p1"/>
          <p:cNvGrpSpPr/>
          <p:nvPr/>
        </p:nvGrpSpPr>
        <p:grpSpPr>
          <a:xfrm>
            <a:off x="515808" y="6916426"/>
            <a:ext cx="6672342" cy="1218273"/>
            <a:chOff x="515808" y="6916426"/>
            <a:chExt cx="6672342" cy="1218273"/>
          </a:xfrm>
        </p:grpSpPr>
        <p:sp>
          <p:nvSpPr>
            <p:cNvPr id="85" name="Google Shape;85;p1"/>
            <p:cNvSpPr txBox="1"/>
            <p:nvPr/>
          </p:nvSpPr>
          <p:spPr>
            <a:xfrm>
              <a:off x="1049850" y="6916426"/>
              <a:ext cx="6138300" cy="1218273"/>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Our audit team set clear expectations for managing  them, and we maintained the security and chain of custody documents used to conduct the audit. </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86" name="Google Shape;86;p1"/>
            <p:cNvGrpSpPr/>
            <p:nvPr/>
          </p:nvGrpSpPr>
          <p:grpSpPr>
            <a:xfrm>
              <a:off x="515808" y="7023732"/>
              <a:ext cx="457200" cy="457200"/>
              <a:chOff x="526991" y="7023732"/>
              <a:chExt cx="457200" cy="457200"/>
            </a:xfrm>
          </p:grpSpPr>
          <p:sp>
            <p:nvSpPr>
              <p:cNvPr id="87" name="Google Shape;87;p1"/>
              <p:cNvSpPr/>
              <p:nvPr/>
            </p:nvSpPr>
            <p:spPr>
              <a:xfrm>
                <a:off x="542947" y="7029854"/>
                <a:ext cx="429768" cy="429768"/>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88" name="Google Shape;88;p1" descr="A black check mark in a circle&#10;&#10;Description automatically generated"/>
              <p:cNvPicPr preferRelativeResize="0"/>
              <p:nvPr/>
            </p:nvPicPr>
            <p:blipFill rotWithShape="1">
              <a:blip r:embed="rId3">
                <a:alphaModFix/>
              </a:blip>
              <a:srcRect/>
              <a:stretch/>
            </p:blipFill>
            <p:spPr>
              <a:xfrm>
                <a:off x="526991" y="7023732"/>
                <a:ext cx="457200" cy="457200"/>
              </a:xfrm>
              <a:prstGeom prst="rect">
                <a:avLst/>
              </a:prstGeom>
              <a:noFill/>
              <a:ln>
                <a:noFill/>
              </a:ln>
            </p:spPr>
          </p:pic>
        </p:grpSp>
      </p:grpSp>
      <p:grpSp>
        <p:nvGrpSpPr>
          <p:cNvPr id="89" name="Google Shape;89;p1"/>
          <p:cNvGrpSpPr/>
          <p:nvPr/>
        </p:nvGrpSpPr>
        <p:grpSpPr>
          <a:xfrm>
            <a:off x="515808" y="3811479"/>
            <a:ext cx="6672049" cy="695400"/>
            <a:chOff x="516101" y="3811479"/>
            <a:chExt cx="6672049" cy="695400"/>
          </a:xfrm>
        </p:grpSpPr>
        <p:sp>
          <p:nvSpPr>
            <p:cNvPr id="90" name="Google Shape;90;p1"/>
            <p:cNvSpPr txBox="1"/>
            <p:nvPr/>
          </p:nvSpPr>
          <p:spPr>
            <a:xfrm>
              <a:off x="1049850" y="3811479"/>
              <a:ext cx="6138300" cy="695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During the audit, we looked for both accuracy and compliance by checking that numbers were correct and that forms were completed </a:t>
              </a:r>
              <a:b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br>
              <a:r>
                <a:rPr lang="en" sz="1500" b="0" i="0" u="none" strike="noStrike" cap="none" dirty="0">
                  <a:solidFill>
                    <a:schemeClr val="dk1"/>
                  </a:solidFill>
                  <a:latin typeface="Cambria" panose="02040503050406030204" pitchFamily="18" charset="0"/>
                  <a:ea typeface="Cambria" panose="02040503050406030204" pitchFamily="18" charset="0"/>
                  <a:cs typeface="Bitter Medium"/>
                  <a:sym typeface="Bitter Medium"/>
                </a:rPr>
                <a:t>in full. </a:t>
              </a:r>
              <a:endParaRPr sz="1500" b="0" i="0" u="none" strike="noStrike" cap="none" dirty="0">
                <a:solidFill>
                  <a:schemeClr val="dk2"/>
                </a:solidFill>
                <a:latin typeface="Cambria" panose="02040503050406030204" pitchFamily="18" charset="0"/>
                <a:ea typeface="Cambria" panose="02040503050406030204" pitchFamily="18" charset="0"/>
                <a:sym typeface="Arial"/>
              </a:endParaRPr>
            </a:p>
          </p:txBody>
        </p:sp>
        <p:grpSp>
          <p:nvGrpSpPr>
            <p:cNvPr id="91" name="Google Shape;91;p1"/>
            <p:cNvGrpSpPr/>
            <p:nvPr/>
          </p:nvGrpSpPr>
          <p:grpSpPr>
            <a:xfrm>
              <a:off x="516101" y="3935918"/>
              <a:ext cx="457200" cy="457200"/>
              <a:chOff x="516101" y="3947002"/>
              <a:chExt cx="457200" cy="457200"/>
            </a:xfrm>
          </p:grpSpPr>
          <p:sp>
            <p:nvSpPr>
              <p:cNvPr id="92" name="Google Shape;92;p1"/>
              <p:cNvSpPr/>
              <p:nvPr/>
            </p:nvSpPr>
            <p:spPr>
              <a:xfrm>
                <a:off x="546386" y="3971023"/>
                <a:ext cx="396000" cy="422100"/>
              </a:xfrm>
              <a:prstGeom prst="rect">
                <a:avLst/>
              </a:prstGeom>
              <a:solidFill>
                <a:srgbClr val="445E8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rgbClr val="E24E39"/>
                  </a:solidFill>
                  <a:latin typeface="Arial"/>
                  <a:ea typeface="Arial"/>
                  <a:cs typeface="Arial"/>
                  <a:sym typeface="Arial"/>
                </a:endParaRPr>
              </a:p>
            </p:txBody>
          </p:sp>
          <p:pic>
            <p:nvPicPr>
              <p:cNvPr id="93" name="Google Shape;93;p1" descr="A black check mark in a circle&#10;&#10;Description automatically generated"/>
              <p:cNvPicPr preferRelativeResize="0"/>
              <p:nvPr/>
            </p:nvPicPr>
            <p:blipFill rotWithShape="1">
              <a:blip r:embed="rId3">
                <a:alphaModFix/>
              </a:blip>
              <a:srcRect/>
              <a:stretch/>
            </p:blipFill>
            <p:spPr>
              <a:xfrm>
                <a:off x="516101" y="3947002"/>
                <a:ext cx="457200" cy="457200"/>
              </a:xfrm>
              <a:prstGeom prst="rect">
                <a:avLst/>
              </a:prstGeom>
              <a:noFill/>
              <a:ln>
                <a:noFill/>
              </a:ln>
            </p:spPr>
          </p:pic>
        </p:grpSp>
      </p:gr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Custom</PresentationFormat>
  <Paragraphs>24</Paragraphs>
  <Slides>2</Slides>
  <Notes>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Tw Cen MT</vt:lpstr>
      <vt:lpstr>Cambria</vt:lpstr>
      <vt:lpstr>Simple Light</vt:lpstr>
      <vt:lpstr>Instructions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modified xsi:type="dcterms:W3CDTF">2024-09-16T18:03:55Z</dcterms:modified>
</cp:coreProperties>
</file>