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7772400" cy="10058400"/>
  <p:notesSz cx="6858000" cy="9144000"/>
  <p:embeddedFontLst>
    <p:embeddedFont>
      <p:font typeface="Bitter" pitchFamily="2" charset="0"/>
      <p:regular r:id="rId17"/>
      <p:bold r:id="rId18"/>
      <p:italic r:id="rId19"/>
      <p:boldItalic r:id="rId20"/>
    </p:embeddedFont>
    <p:embeddedFont>
      <p:font typeface="Bitter Medium" pitchFamily="2" charset="0"/>
      <p:regular r:id="rId21"/>
      <p:bold r:id="rId22"/>
      <p:italic r:id="rId23"/>
      <p:boldItalic r:id="rId24"/>
    </p:embeddedFont>
    <p:embeddedFont>
      <p:font typeface="Cambria" panose="02040503050406030204" pitchFamily="18" charset="0"/>
      <p:regular r:id="rId25"/>
      <p:bold r:id="rId26"/>
      <p:italic r:id="rId27"/>
      <p:boldItalic r:id="rId28"/>
    </p:embeddedFont>
    <p:embeddedFont>
      <p:font typeface="DM Sans" pitchFamily="2" charset="0"/>
      <p:regular r:id="rId29"/>
      <p:bold r:id="rId30"/>
      <p:italic r:id="rId31"/>
      <p:boldItalic r:id="rId32"/>
    </p:embeddedFont>
    <p:embeddedFont>
      <p:font typeface="Montserrat" panose="00000500000000000000" pitchFamily="2" charset="0"/>
      <p:regular r:id="rId33"/>
      <p:bold r:id="rId34"/>
      <p:italic r:id="rId35"/>
      <p:boldItalic r:id="rId36"/>
    </p:embeddedFont>
    <p:embeddedFont>
      <p:font typeface="Tw Cen MT" panose="020B0602020104020603"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747775"/>
          </p15:clr>
        </p15:guide>
        <p15:guide id="2" pos="2448">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MtejLDy9ASzDTCxakTO5FgVmZ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E8A"/>
    <a:srgbClr val="E24E39"/>
    <a:srgbClr val="2E4355"/>
    <a:srgbClr val="266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4ECF39-A2F4-4B31-AA63-2E2232D99E9B}">
  <a:tblStyle styleId="{C44ECF39-A2F4-4B31-AA63-2E2232D99E9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67" autoAdjust="0"/>
  </p:normalViewPr>
  <p:slideViewPr>
    <p:cSldViewPr snapToGrid="0">
      <p:cViewPr varScale="1">
        <p:scale>
          <a:sx n="35" d="100"/>
          <a:sy n="35" d="100"/>
        </p:scale>
        <p:origin x="2284" y="44"/>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notesMaster" Target="notesMasters/notesMaster1.xml"/><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20" Type="http://schemas.openxmlformats.org/officeDocument/2006/relationships/font" Target="fonts/font4.fntdata"/><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 name="Google Shape;52;p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6" name="Google Shape;29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6"/>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6"/>
          <p:cNvSpPr txBox="1">
            <a:spLocks noGrp="1"/>
          </p:cNvSpPr>
          <p:nvPr>
            <p:ph type="sldNum" idx="12"/>
          </p:nvPr>
        </p:nvSpPr>
        <p:spPr>
          <a:xfrm>
            <a:off x="175" y="9465925"/>
            <a:ext cx="7668000" cy="3261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1pPr>
            <a:lvl2pPr marL="0" marR="0" lvl="1"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2pPr>
            <a:lvl3pPr marL="0" marR="0" lvl="2"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3pPr>
            <a:lvl4pPr marL="0" marR="0" lvl="3"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4pPr>
            <a:lvl5pPr marL="0" marR="0" lvl="4"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5pPr>
            <a:lvl6pPr marL="0" marR="0" lvl="5"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6pPr>
            <a:lvl7pPr marL="0" marR="0" lvl="6"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7pPr>
            <a:lvl8pPr marL="0" marR="0" lvl="7"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8pPr>
            <a:lvl9pPr marL="0" marR="0" lvl="8" indent="0" algn="ctr">
              <a:lnSpc>
                <a:spcPct val="100000"/>
              </a:lnSpc>
              <a:spcBef>
                <a:spcPts val="0"/>
              </a:spcBef>
              <a:spcAft>
                <a:spcPts val="0"/>
              </a:spcAft>
              <a:buClr>
                <a:srgbClr val="000000"/>
              </a:buClr>
              <a:buSzPts val="2100"/>
              <a:buFont typeface="Arial"/>
              <a:buNone/>
              <a:defRPr sz="2100" b="1" i="0" u="none" strike="noStrike" cap="none">
                <a:solidFill>
                  <a:srgbClr val="B1651B"/>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5"/>
          <p:cNvSpPr txBox="1">
            <a:spLocks noGrp="1"/>
          </p:cNvSpPr>
          <p:nvPr>
            <p:ph type="title" hasCustomPrompt="1"/>
          </p:nvPr>
        </p:nvSpPr>
        <p:spPr>
          <a:xfrm>
            <a:off x="264945" y="2163089"/>
            <a:ext cx="7242600" cy="38397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5"/>
          <p:cNvSpPr txBox="1">
            <a:spLocks noGrp="1"/>
          </p:cNvSpPr>
          <p:nvPr>
            <p:ph type="body" idx="1"/>
          </p:nvPr>
        </p:nvSpPr>
        <p:spPr>
          <a:xfrm>
            <a:off x="264945" y="6164351"/>
            <a:ext cx="7242600" cy="25437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6"/>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7"/>
          <p:cNvSpPr txBox="1">
            <a:spLocks noGrp="1"/>
          </p:cNvSpPr>
          <p:nvPr>
            <p:ph type="ctrTitle"/>
          </p:nvPr>
        </p:nvSpPr>
        <p:spPr>
          <a:xfrm>
            <a:off x="264952" y="1456058"/>
            <a:ext cx="7242600" cy="40140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7"/>
          <p:cNvSpPr txBox="1">
            <a:spLocks noGrp="1"/>
          </p:cNvSpPr>
          <p:nvPr>
            <p:ph type="subTitle" idx="1"/>
          </p:nvPr>
        </p:nvSpPr>
        <p:spPr>
          <a:xfrm>
            <a:off x="264945" y="5542289"/>
            <a:ext cx="7242600" cy="1550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7"/>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264945" y="4206107"/>
            <a:ext cx="72426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8"/>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19"/>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19"/>
          <p:cNvSpPr txBox="1">
            <a:spLocks noGrp="1"/>
          </p:cNvSpPr>
          <p:nvPr>
            <p:ph type="body" idx="1"/>
          </p:nvPr>
        </p:nvSpPr>
        <p:spPr>
          <a:xfrm>
            <a:off x="264945"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9"/>
          <p:cNvSpPr txBox="1">
            <a:spLocks noGrp="1"/>
          </p:cNvSpPr>
          <p:nvPr>
            <p:ph type="body" idx="2"/>
          </p:nvPr>
        </p:nvSpPr>
        <p:spPr>
          <a:xfrm>
            <a:off x="4107540" y="2253729"/>
            <a:ext cx="3399900" cy="6681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19"/>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0"/>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1"/>
          <p:cNvSpPr txBox="1">
            <a:spLocks noGrp="1"/>
          </p:cNvSpPr>
          <p:nvPr>
            <p:ph type="title"/>
          </p:nvPr>
        </p:nvSpPr>
        <p:spPr>
          <a:xfrm>
            <a:off x="264945" y="1086507"/>
            <a:ext cx="2386800" cy="1477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1"/>
          <p:cNvSpPr txBox="1">
            <a:spLocks noGrp="1"/>
          </p:cNvSpPr>
          <p:nvPr>
            <p:ph type="body" idx="1"/>
          </p:nvPr>
        </p:nvSpPr>
        <p:spPr>
          <a:xfrm>
            <a:off x="264945" y="2717440"/>
            <a:ext cx="2386800" cy="62175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416713" y="880293"/>
            <a:ext cx="5412600" cy="7999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2"/>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3"/>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3"/>
          <p:cNvSpPr txBox="1">
            <a:spLocks noGrp="1"/>
          </p:cNvSpPr>
          <p:nvPr>
            <p:ph type="title"/>
          </p:nvPr>
        </p:nvSpPr>
        <p:spPr>
          <a:xfrm>
            <a:off x="225675" y="2411542"/>
            <a:ext cx="3438300" cy="2898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3"/>
          <p:cNvSpPr txBox="1">
            <a:spLocks noGrp="1"/>
          </p:cNvSpPr>
          <p:nvPr>
            <p:ph type="subTitle" idx="1"/>
          </p:nvPr>
        </p:nvSpPr>
        <p:spPr>
          <a:xfrm>
            <a:off x="225675" y="5481569"/>
            <a:ext cx="3438300" cy="24153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3"/>
          <p:cNvSpPr txBox="1">
            <a:spLocks noGrp="1"/>
          </p:cNvSpPr>
          <p:nvPr>
            <p:ph type="body" idx="2"/>
          </p:nvPr>
        </p:nvSpPr>
        <p:spPr>
          <a:xfrm>
            <a:off x="4198575" y="1415969"/>
            <a:ext cx="3261600" cy="7226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3"/>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4"/>
          <p:cNvSpPr txBox="1">
            <a:spLocks noGrp="1"/>
          </p:cNvSpPr>
          <p:nvPr>
            <p:ph type="body" idx="1"/>
          </p:nvPr>
        </p:nvSpPr>
        <p:spPr>
          <a:xfrm>
            <a:off x="264945" y="8273124"/>
            <a:ext cx="5099100" cy="11832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4"/>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14.xml"/><Relationship Id="rId7" Type="http://schemas.openxmlformats.org/officeDocument/2006/relationships/hyperlink" Target="https://electionsgroup.com/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lectionsgroup.com/" TargetMode="External"/><Relationship Id="rId5" Type="http://schemas.openxmlformats.org/officeDocument/2006/relationships/slide" Target="slide2.xml"/><Relationship Id="rId4" Type="http://schemas.openxmlformats.org/officeDocument/2006/relationships/hyperlink" Target="https://electionsgroup.com/commsdesk/"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2.xml"/><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hyperlink" Target="https://electionsgroup.com/commsdesk/" TargetMode="Externa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slide" Target="slide1.xml"/><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35" Type="http://schemas.openxmlformats.org/officeDocument/2006/relationships/image" Target="../media/image31.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6.xml"/><Relationship Id="rId7"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14.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4.xml"/><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35.pn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53"/>
        <p:cNvGrpSpPr/>
        <p:nvPr/>
      </p:nvGrpSpPr>
      <p:grpSpPr>
        <a:xfrm>
          <a:off x="0" y="0"/>
          <a:ext cx="0" cy="0"/>
          <a:chOff x="0" y="0"/>
          <a:chExt cx="0" cy="0"/>
        </a:xfrm>
      </p:grpSpPr>
      <p:sp>
        <p:nvSpPr>
          <p:cNvPr id="54" name="Google Shape;54;p1"/>
          <p:cNvSpPr txBox="1">
            <a:spLocks noGrp="1"/>
          </p:cNvSpPr>
          <p:nvPr>
            <p:ph type="title"/>
          </p:nvPr>
        </p:nvSpPr>
        <p:spPr>
          <a:xfrm>
            <a:off x="228600" y="626496"/>
            <a:ext cx="7315200" cy="45922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100" b="1" dirty="0">
                <a:solidFill>
                  <a:srgbClr val="19392C"/>
                </a:solidFill>
                <a:latin typeface="Arial"/>
                <a:ea typeface="Arial"/>
                <a:cs typeface="Arial"/>
                <a:sym typeface="Arial"/>
              </a:rPr>
              <a:t>RECOMMENDATIONS FOR USING THIS RESOURCE</a:t>
            </a:r>
            <a:endParaRPr sz="2500" dirty="0"/>
          </a:p>
        </p:txBody>
      </p:sp>
      <p:sp>
        <p:nvSpPr>
          <p:cNvPr id="55" name="Google Shape;55;p1"/>
          <p:cNvSpPr txBox="1"/>
          <p:nvPr/>
        </p:nvSpPr>
        <p:spPr>
          <a:xfrm>
            <a:off x="228600" y="984125"/>
            <a:ext cx="7543800" cy="8169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00"/>
              </a:spcBef>
              <a:spcAft>
                <a:spcPts val="0"/>
              </a:spcAft>
              <a:buClr>
                <a:schemeClr val="dk2"/>
              </a:buClr>
              <a:buSzPts val="1800"/>
              <a:buFont typeface="Arial"/>
              <a:buNone/>
            </a:pPr>
            <a:r>
              <a:rPr lang="en-US" sz="1200" b="1" i="0" u="none" strike="noStrike" cap="none" dirty="0">
                <a:solidFill>
                  <a:srgbClr val="26613B"/>
                </a:solidFill>
                <a:highlight>
                  <a:srgbClr val="26613B"/>
                </a:highlight>
                <a:latin typeface="Arial"/>
                <a:ea typeface="Arial"/>
                <a:cs typeface="Arial"/>
                <a:sym typeface="Arial"/>
              </a:rPr>
              <a:t>.</a:t>
            </a:r>
            <a:r>
              <a:rPr lang="en-US" sz="1200" b="1" i="0" u="none" strike="noStrike" cap="none" dirty="0">
                <a:solidFill>
                  <a:schemeClr val="lt1"/>
                </a:solidFill>
                <a:highlight>
                  <a:srgbClr val="26613B"/>
                </a:highlight>
                <a:latin typeface="Arial"/>
                <a:ea typeface="Arial"/>
                <a:cs typeface="Arial"/>
                <a:sym typeface="Arial"/>
              </a:rPr>
              <a:t>ADJUST THE CONTENT TO MEET YOUR NEEDS</a:t>
            </a:r>
            <a:r>
              <a:rPr lang="en-US" sz="1200" b="1" i="0" u="none" strike="noStrike" cap="none" dirty="0">
                <a:solidFill>
                  <a:srgbClr val="26613B"/>
                </a:solidFill>
                <a:highlight>
                  <a:srgbClr val="26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Every audit is unique, and practices differ everywhere. This template has placeholder numbers (#), [bracketed text] and prompt questions throughout to help you build a clear and easy-to-follow audit report.</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Consider keeping your report as brief as this template or shorter for readability. </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Be sure to define election and audit terms that may be unfamiliar to the public in the </a:t>
            </a:r>
            <a:r>
              <a:rPr lang="en-US" sz="1200" b="0" i="0" u="sng" strike="noStrike" cap="none" dirty="0">
                <a:solidFill>
                  <a:srgbClr val="25613B"/>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Glossary</a:t>
            </a:r>
            <a:r>
              <a:rPr lang="en-US" sz="1200" b="0" i="0" u="none" strike="noStrike" cap="none" dirty="0">
                <a:solidFill>
                  <a:srgbClr val="19392C"/>
                </a:solidFill>
                <a:latin typeface="Arial"/>
                <a:ea typeface="Arial"/>
                <a:cs typeface="Arial"/>
                <a:sym typeface="Arial"/>
              </a:rPr>
              <a:t> and add links so readers can quickly look them up. Once you define the term in the Glossary, insert a link where the term is first used. In PowerPoint, go to Insert&gt;Link&gt;Insert Link and then select Place in This Document before choosing the Glossary slide. There is a preview to show you’re linking to the correct page.</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300"/>
              </a:spcBef>
              <a:spcAft>
                <a:spcPts val="0"/>
              </a:spcAft>
              <a:buClr>
                <a:schemeClr val="dk2"/>
              </a:buClr>
              <a:buSzPts val="1200"/>
              <a:buFont typeface="Arial"/>
              <a:buChar char="●"/>
            </a:pPr>
            <a:r>
              <a:rPr lang="en-US" sz="1200" b="0" i="0" u="none" strike="noStrike" cap="none" dirty="0">
                <a:solidFill>
                  <a:srgbClr val="19392C"/>
                </a:solidFill>
                <a:latin typeface="Arial"/>
                <a:ea typeface="Arial"/>
                <a:cs typeface="Arial"/>
                <a:sym typeface="Arial"/>
              </a:rPr>
              <a:t>If The Elections Group can help with summaries, breaking your audit process down into basic steps, formatting, adding images and more.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Send us a note</a:t>
            </a:r>
            <a:r>
              <a:rPr lang="en-US" sz="1200" b="0" i="0" u="none" strike="noStrike" cap="none" dirty="0">
                <a:solidFill>
                  <a:srgbClr val="19392C"/>
                </a:solidFill>
                <a:latin typeface="Arial"/>
                <a:ea typeface="Arial"/>
                <a:cs typeface="Arial"/>
                <a:sym typeface="Arial"/>
              </a:rPr>
              <a:t> and we’ll be in touch to see how we can assist you.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6613B"/>
                </a:highlight>
                <a:latin typeface="Arial"/>
                <a:ea typeface="Arial"/>
                <a:cs typeface="Arial"/>
                <a:sym typeface="Arial"/>
              </a:rPr>
              <a:t> CHANGE FONTS TO MEET REQUIREMENTS AND COMMUNICATE AUTHORITY</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document uses system standard fonts that come pre-installed on all computers. If your office uses a particular font in external communications, such as your website or public-facing reports, we recommend using that font for branding and to communicate authority.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2"/>
              </a:buClr>
              <a:buSzPts val="1800"/>
              <a:buFont typeface="Arial"/>
              <a:buNone/>
            </a:pPr>
            <a:r>
              <a:rPr lang="en-US" sz="1200" b="0" i="0" u="none" strike="noStrike" cap="none" dirty="0">
                <a:solidFill>
                  <a:srgbClr val="19392C"/>
                </a:solidFill>
                <a:latin typeface="Arial"/>
                <a:ea typeface="Arial"/>
                <a:cs typeface="Arial"/>
                <a:sym typeface="Arial"/>
              </a:rPr>
              <a:t>While we recommend using your own fonts, consider preserving the existing text sizes, weights and capitalizations to help maintain a clear hierarchy of information. This makes the information easier to follow and more accessible. Also, consider using two fonts throughout for both readability and professional appearance. This resource uses TW Cen MT as a “display” font for headers, and Cambria as a “body” font for sub-headers and body text.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chemeClr val="lt1"/>
                </a:solidFill>
                <a:highlight>
                  <a:srgbClr val="25613B"/>
                </a:highlight>
                <a:latin typeface="Arial"/>
                <a:ea typeface="Arial"/>
                <a:cs typeface="Arial"/>
                <a:sym typeface="Arial"/>
              </a:rPr>
              <a:t> CUSTOMIZE COLORS + ICONS</a:t>
            </a: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 </a:t>
            </a:r>
            <a:br>
              <a:rPr lang="en-US" sz="1200" b="1" i="0" u="none" strike="noStrike" cap="none" dirty="0">
                <a:solidFill>
                  <a:srgbClr val="19392C"/>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Similarly, the colors used in this resource are placeholders for the colors that are representative of your jurisdiction. Replacing the red and blue used here with two of your own colors will support your branding. On the By the Numbers, Audit Process and Key Takeaways pages, you can easily change icons or the color of the icons used.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r>
              <a:rPr lang="en-US" sz="1200" b="1" i="0" u="none" strike="noStrike" cap="none" dirty="0">
                <a:solidFill>
                  <a:srgbClr val="19392C"/>
                </a:solidFill>
                <a:latin typeface="Arial"/>
                <a:ea typeface="Arial"/>
                <a:cs typeface="Arial"/>
                <a:sym typeface="Arial"/>
              </a:rPr>
              <a:t>To change the color of an icon</a:t>
            </a:r>
            <a:r>
              <a:rPr lang="en-US" sz="1200" b="1" dirty="0">
                <a:solidFill>
                  <a:srgbClr val="19392C"/>
                </a:solidFill>
              </a:rPr>
              <a:t> in PowerPoint</a:t>
            </a:r>
            <a:r>
              <a:rPr lang="en-US" sz="1200" b="1" i="0" u="none" strike="noStrike" cap="none" dirty="0">
                <a:solidFill>
                  <a:srgbClr val="19392C"/>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Click (hold your mouse button down) and drag a box over an icon. This selects the front white “mask” image and the rectangle of color behind it. </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Hold Shift and click the icon to deselect the white mask; this leaves only the rectangle of color behind it selected. </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Go to Shape Format&gt;Shape Fill to adjust the fill color to match one of your brand colors.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800"/>
              <a:buFont typeface="Arial"/>
              <a:buNone/>
            </a:pPr>
            <a:br>
              <a:rPr lang="en-US" sz="400" b="1" i="0" u="none" strike="noStrike" cap="none" dirty="0">
                <a:solidFill>
                  <a:srgbClr val="19392C"/>
                </a:solidFill>
                <a:latin typeface="Arial"/>
                <a:ea typeface="Arial"/>
                <a:cs typeface="Arial"/>
                <a:sym typeface="Arial"/>
              </a:rPr>
            </a:br>
            <a:r>
              <a:rPr lang="en-US" sz="1200" b="1" i="0" u="none" strike="noStrike" cap="none" dirty="0">
                <a:solidFill>
                  <a:srgbClr val="19392C"/>
                </a:solidFill>
                <a:latin typeface="Arial"/>
                <a:ea typeface="Arial"/>
                <a:cs typeface="Arial"/>
                <a:sym typeface="Arial"/>
              </a:rPr>
              <a:t>To add or replace an icon in PowerPoint:</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Insert a square filled with the color for the icon. Go to Insert&gt;Shapes and select the rectangle. Hold the mouse down to draw a 1.1” square. With the square selected, click Shape Fill to choose your color and select No Outline under Shape Outline.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Choose a new icon from the </a:t>
            </a:r>
            <a:r>
              <a:rPr lang="en-US" sz="1200" b="0" i="0" u="sng" strike="noStrike" cap="none" dirty="0">
                <a:solidFill>
                  <a:srgbClr val="25613B"/>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Customizable Icon Library</a:t>
            </a:r>
            <a:r>
              <a:rPr lang="en-US" sz="1200" b="0" i="0" u="none" strike="noStrike" cap="none" dirty="0">
                <a:solidFill>
                  <a:srgbClr val="19392C"/>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0"/>
              </a:spcBef>
              <a:spcAft>
                <a:spcPts val="0"/>
              </a:spcAft>
              <a:buClr>
                <a:srgbClr val="19392C"/>
              </a:buClr>
              <a:buSzPts val="1200"/>
              <a:buFont typeface="Arial"/>
              <a:buAutoNum type="arabicPeriod"/>
            </a:pPr>
            <a:r>
              <a:rPr lang="en-US" sz="1200" b="0" i="0" u="none" strike="noStrike" cap="none" dirty="0">
                <a:solidFill>
                  <a:srgbClr val="19392C"/>
                </a:solidFill>
                <a:latin typeface="Arial"/>
                <a:ea typeface="Arial"/>
                <a:cs typeface="Arial"/>
                <a:sym typeface="Arial"/>
              </a:rPr>
              <a:t>Copy and paste it on the color-filled square you drew. Your color will show through the white icon “mask.” Adjust the spacing as needed. Adjust the size and spacing as needed.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2"/>
              </a:buClr>
              <a:buSzPts val="1800"/>
              <a:buFont typeface="Arial"/>
              <a:buNone/>
            </a:pPr>
            <a:r>
              <a:rPr lang="en-US" sz="1200" b="1" i="0" u="none" strike="noStrike" cap="none" dirty="0">
                <a:solidFill>
                  <a:srgbClr val="26613B"/>
                </a:solidFill>
                <a:highlight>
                  <a:srgbClr val="25613B"/>
                </a:highlight>
                <a:latin typeface="Arial"/>
                <a:ea typeface="Arial"/>
                <a:cs typeface="Arial"/>
                <a:sym typeface="Arial"/>
              </a:rPr>
              <a:t>. </a:t>
            </a:r>
            <a:r>
              <a:rPr lang="en-US" sz="1200" b="1" i="0" u="none" strike="noStrike" cap="none" dirty="0">
                <a:solidFill>
                  <a:schemeClr val="lt1"/>
                </a:solidFill>
                <a:highlight>
                  <a:srgbClr val="25613B"/>
                </a:highlight>
                <a:latin typeface="Arial"/>
                <a:ea typeface="Arial"/>
                <a:cs typeface="Arial"/>
                <a:sym typeface="Arial"/>
              </a:rPr>
              <a:t>HOW CAN WE HELP?</a:t>
            </a:r>
            <a:r>
              <a:rPr lang="en-US" sz="1200" b="1" i="0" u="none" strike="noStrike" cap="none" dirty="0">
                <a:solidFill>
                  <a:srgbClr val="26613B"/>
                </a:solidFill>
                <a:highlight>
                  <a:srgbClr val="25613B"/>
                </a:highlight>
                <a:latin typeface="Arial"/>
                <a:ea typeface="Arial"/>
                <a:cs typeface="Arial"/>
                <a:sym typeface="Arial"/>
              </a:rPr>
              <a:t>.</a:t>
            </a:r>
            <a:br>
              <a:rPr lang="en-US" sz="1200" b="1" i="0" u="none" strike="noStrike" cap="none" dirty="0">
                <a:solidFill>
                  <a:schemeClr val="lt1"/>
                </a:solidFill>
                <a:latin typeface="Arial"/>
                <a:ea typeface="Arial"/>
                <a:cs typeface="Arial"/>
                <a:sym typeface="Arial"/>
              </a:rPr>
            </a:br>
            <a:r>
              <a:rPr lang="en-US" sz="1200" b="0" i="0" u="none" strike="noStrike" cap="none" dirty="0">
                <a:solidFill>
                  <a:srgbClr val="19392C"/>
                </a:solidFill>
                <a:latin typeface="Arial"/>
                <a:ea typeface="Arial"/>
                <a:cs typeface="Arial"/>
                <a:sym typeface="Arial"/>
              </a:rPr>
              <a:t>This template was created by </a:t>
            </a:r>
            <a:r>
              <a:rPr lang="en-US" sz="1200" b="0" i="0" u="sng" strike="noStrike" cap="none" dirty="0">
                <a:solidFill>
                  <a:srgbClr val="25613B"/>
                </a:solidFill>
                <a:latin typeface="Arial"/>
                <a:ea typeface="Arial"/>
                <a:cs typeface="Arial"/>
                <a:sym typeface="Arial"/>
                <a:hlinkClick r:id="rId6">
                  <a:extLst>
                    <a:ext uri="{A12FA001-AC4F-418D-AE19-62706E023703}">
                      <ahyp:hlinkClr xmlns:ahyp="http://schemas.microsoft.com/office/drawing/2018/hyperlinkcolor" val="tx"/>
                    </a:ext>
                  </a:extLst>
                </a:hlinkClick>
              </a:rPr>
              <a:t>The Elections Group </a:t>
            </a:r>
            <a:r>
              <a:rPr lang="en-US" sz="1200" b="0" i="0" u="none" strike="noStrike" cap="none" dirty="0">
                <a:solidFill>
                  <a:srgbClr val="19392C"/>
                </a:solidFill>
                <a:latin typeface="Arial"/>
                <a:ea typeface="Arial"/>
                <a:cs typeface="Arial"/>
                <a:sym typeface="Arial"/>
              </a:rPr>
              <a:t>as a public resource for election officials in the U.S. We have a wide variety of </a:t>
            </a:r>
            <a:r>
              <a:rPr lang="en-US" sz="1200" b="0" i="0" u="sng" strike="noStrike" cap="none" dirty="0">
                <a:solidFill>
                  <a:srgbClr val="25613B"/>
                </a:solidFill>
                <a:latin typeface="Arial"/>
                <a:ea typeface="Arial"/>
                <a:cs typeface="Arial"/>
                <a:sym typeface="Arial"/>
                <a:hlinkClick r:id="rId7">
                  <a:extLst>
                    <a:ext uri="{A12FA001-AC4F-418D-AE19-62706E023703}">
                      <ahyp:hlinkClr xmlns:ahyp="http://schemas.microsoft.com/office/drawing/2018/hyperlinkcolor" val="tx"/>
                    </a:ext>
                  </a:extLst>
                </a:hlinkClick>
              </a:rPr>
              <a:t>resources</a:t>
            </a:r>
            <a:r>
              <a:rPr lang="en-US" sz="1200" b="0" i="0" u="none" strike="noStrike" cap="none" dirty="0">
                <a:solidFill>
                  <a:srgbClr val="19392C"/>
                </a:solidFill>
                <a:latin typeface="Arial"/>
                <a:ea typeface="Arial"/>
                <a:cs typeface="Arial"/>
                <a:sym typeface="Arial"/>
              </a:rPr>
              <a:t> on our website for you to download and use. Our </a:t>
            </a:r>
            <a:r>
              <a:rPr lang="en-US" sz="1200" b="0" i="0" u="sng" strike="noStrike" cap="none" dirty="0">
                <a:solidFill>
                  <a:srgbClr val="25613B"/>
                </a:solidFill>
                <a:latin typeface="Arial"/>
                <a:ea typeface="Arial"/>
                <a:cs typeface="Arial"/>
                <a:sym typeface="Arial"/>
                <a:hlinkClick r:id="rId4">
                  <a:extLst>
                    <a:ext uri="{A12FA001-AC4F-418D-AE19-62706E023703}">
                      <ahyp:hlinkClr xmlns:ahyp="http://schemas.microsoft.com/office/drawing/2018/hyperlinkcolor" val="tx"/>
                    </a:ext>
                  </a:extLst>
                </a:hlinkClick>
              </a:rPr>
              <a:t>Communications Resource Desk</a:t>
            </a:r>
            <a:r>
              <a:rPr lang="en-US" sz="1200" b="0" i="0" u="none" strike="noStrike" cap="none" dirty="0">
                <a:solidFill>
                  <a:srgbClr val="19392C"/>
                </a:solidFill>
                <a:latin typeface="Arial"/>
                <a:ea typeface="Arial"/>
                <a:cs typeface="Arial"/>
                <a:sym typeface="Arial"/>
              </a:rPr>
              <a:t> is happy to help you customize this or other resources to meet your needs or develop custom resources for you. </a:t>
            </a:r>
            <a:endParaRPr sz="1200" b="1" i="0" u="none" strike="noStrike" cap="none" dirty="0">
              <a:solidFill>
                <a:srgbClr val="19392C"/>
              </a:solidFill>
              <a:latin typeface="Arial"/>
              <a:ea typeface="Arial"/>
              <a:cs typeface="Arial"/>
              <a:sym typeface="Arial"/>
            </a:endParaRPr>
          </a:p>
        </p:txBody>
      </p:sp>
      <p:sp>
        <p:nvSpPr>
          <p:cNvPr id="56" name="Google Shape;56;p1"/>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Delete This Page Before Distribution</a:t>
            </a:r>
            <a:endParaRPr sz="1400" b="0" i="0" u="none" strike="noStrike" cap="none">
              <a:solidFill>
                <a:schemeClr val="lt1"/>
              </a:solidFill>
              <a:latin typeface="Arial"/>
              <a:ea typeface="Arial"/>
              <a:cs typeface="Arial"/>
              <a:sym typeface="Arial"/>
            </a:endParaRPr>
          </a:p>
        </p:txBody>
      </p:sp>
      <p:pic>
        <p:nvPicPr>
          <p:cNvPr id="57" name="Google Shape;57;p1" descr="A green and black logo&#10;&#10;Description automatically generated"/>
          <p:cNvPicPr preferRelativeResize="0"/>
          <p:nvPr/>
        </p:nvPicPr>
        <p:blipFill rotWithShape="1">
          <a:blip r:embed="rId8">
            <a:alphaModFix/>
          </a:blip>
          <a:srcRect/>
          <a:stretch/>
        </p:blipFill>
        <p:spPr>
          <a:xfrm>
            <a:off x="3169022" y="9055448"/>
            <a:ext cx="1426859" cy="8307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0"/>
          <p:cNvSpPr txBox="1">
            <a:spLocks noGrp="1"/>
          </p:cNvSpPr>
          <p:nvPr>
            <p:ph type="body" idx="1"/>
          </p:nvPr>
        </p:nvSpPr>
        <p:spPr>
          <a:xfrm>
            <a:off x="457200" y="990600"/>
            <a:ext cx="6771300" cy="33073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100" b="1" i="1" dirty="0">
                <a:solidFill>
                  <a:srgbClr val="E24E39"/>
                </a:solidFill>
                <a:latin typeface="Cambria" panose="02040503050406030204" pitchFamily="18" charset="0"/>
                <a:ea typeface="Cambria" panose="02040503050406030204" pitchFamily="18" charset="0"/>
                <a:cs typeface="Cambria"/>
                <a:sym typeface="Cambria"/>
              </a:rPr>
              <a:t>Method</a:t>
            </a:r>
            <a:endParaRPr dirty="0">
              <a:latin typeface="Cambria" panose="02040503050406030204" pitchFamily="18" charset="0"/>
              <a:ea typeface="Cambria" panose="02040503050406030204" pitchFamily="18" charset="0"/>
            </a:endParaRPr>
          </a:p>
          <a:p>
            <a:pPr marL="0" lvl="0" indent="0" algn="l" rtl="0">
              <a:lnSpc>
                <a:spcPct val="115000"/>
              </a:lnSpc>
              <a:spcBef>
                <a:spcPts val="0"/>
              </a:spcBef>
              <a:spcAft>
                <a:spcPts val="600"/>
              </a:spcAft>
              <a:buClr>
                <a:schemeClr val="dk1"/>
              </a:buClr>
              <a:buSzPts val="1100"/>
              <a:buFont typeface="Arial"/>
              <a:buNone/>
            </a:pPr>
            <a:r>
              <a:rPr lang="en-US" sz="1300" dirty="0">
                <a:solidFill>
                  <a:schemeClr val="dk1"/>
                </a:solidFill>
                <a:latin typeface="Cambria" panose="02040503050406030204" pitchFamily="18" charset="0"/>
                <a:ea typeface="Cambria" panose="02040503050406030204" pitchFamily="18" charset="0"/>
                <a:cs typeface="Cambria"/>
                <a:sym typeface="Cambria"/>
              </a:rPr>
              <a:t>What does your jurisdiction require and when? How does a post-election audit work in your jurisdiction (short version)? What are the goals or benefits of the post-election audits you do? If you selected a fixed percentage of batches of ballots, what batches were selected? If you selected a fixed percentage of voting locations, which ones were selected?  </a:t>
            </a:r>
          </a:p>
          <a:p>
            <a:pPr marL="0" lvl="0" indent="0" algn="l" rtl="0">
              <a:lnSpc>
                <a:spcPct val="115000"/>
              </a:lnSpc>
              <a:spcBef>
                <a:spcPts val="0"/>
              </a:spcBef>
              <a:spcAft>
                <a:spcPts val="600"/>
              </a:spcAft>
              <a:buClr>
                <a:schemeClr val="dk1"/>
              </a:buClr>
              <a:buSzPts val="1100"/>
              <a:buFont typeface="Arial"/>
              <a:buNone/>
            </a:pPr>
            <a:r>
              <a:rPr lang="en-US" sz="1300" dirty="0">
                <a:solidFill>
                  <a:schemeClr val="dk1"/>
                </a:solidFill>
                <a:latin typeface="Cambria" panose="02040503050406030204" pitchFamily="18" charset="0"/>
                <a:ea typeface="Cambria" panose="02040503050406030204" pitchFamily="18" charset="0"/>
                <a:cs typeface="Cambria"/>
                <a:sym typeface="Cambria"/>
              </a:rPr>
              <a:t>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Donec pulvinar gravida diam, et </a:t>
            </a:r>
            <a:r>
              <a:rPr lang="en-US" sz="1300" dirty="0" err="1">
                <a:solidFill>
                  <a:schemeClr val="dk1"/>
                </a:solidFill>
                <a:latin typeface="Cambria" panose="02040503050406030204" pitchFamily="18" charset="0"/>
                <a:ea typeface="Cambria" panose="02040503050406030204" pitchFamily="18" charset="0"/>
                <a:cs typeface="Cambria"/>
                <a:sym typeface="Cambria"/>
              </a:rPr>
              <a:t>accumsan</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purus</a:t>
            </a:r>
            <a:r>
              <a:rPr lang="en-US" sz="1300" dirty="0">
                <a:solidFill>
                  <a:schemeClr val="dk1"/>
                </a:solidFill>
                <a:latin typeface="Cambria" panose="02040503050406030204" pitchFamily="18" charset="0"/>
                <a:ea typeface="Cambria" panose="02040503050406030204" pitchFamily="18" charset="0"/>
                <a:cs typeface="Cambria"/>
                <a:sym typeface="Cambria"/>
              </a:rPr>
              <a:t> convallis a. Nunc id lorem diam. Ut </a:t>
            </a:r>
            <a:r>
              <a:rPr lang="en-US" sz="1300" dirty="0" err="1">
                <a:solidFill>
                  <a:schemeClr val="dk1"/>
                </a:solidFill>
                <a:latin typeface="Cambria" panose="02040503050406030204" pitchFamily="18" charset="0"/>
                <a:ea typeface="Cambria" panose="02040503050406030204" pitchFamily="18" charset="0"/>
                <a:cs typeface="Cambria"/>
                <a:sym typeface="Cambria"/>
              </a:rPr>
              <a:t>eu</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tortor</a:t>
            </a:r>
            <a:r>
              <a:rPr lang="en-US" sz="1300" dirty="0">
                <a:solidFill>
                  <a:schemeClr val="dk1"/>
                </a:solidFill>
                <a:latin typeface="Cambria" panose="02040503050406030204" pitchFamily="18" charset="0"/>
                <a:ea typeface="Cambria" panose="02040503050406030204" pitchFamily="18" charset="0"/>
                <a:cs typeface="Cambria"/>
                <a:sym typeface="Cambria"/>
              </a:rPr>
              <a:t> vitae </a:t>
            </a:r>
            <a:r>
              <a:rPr lang="en-US" sz="1300" dirty="0" err="1">
                <a:solidFill>
                  <a:schemeClr val="dk1"/>
                </a:solidFill>
                <a:latin typeface="Cambria" panose="02040503050406030204" pitchFamily="18" charset="0"/>
                <a:ea typeface="Cambria" panose="02040503050406030204" pitchFamily="18" charset="0"/>
                <a:cs typeface="Cambria"/>
                <a:sym typeface="Cambria"/>
              </a:rPr>
              <a:t>risus</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scelerisque</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congue</a:t>
            </a:r>
            <a:r>
              <a:rPr lang="en-US" sz="1300"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Donec pulvinar gravida diam, et </a:t>
            </a:r>
            <a:r>
              <a:rPr lang="en-US" sz="1300" dirty="0" err="1">
                <a:solidFill>
                  <a:schemeClr val="dk1"/>
                </a:solidFill>
                <a:latin typeface="Cambria" panose="02040503050406030204" pitchFamily="18" charset="0"/>
                <a:ea typeface="Cambria" panose="02040503050406030204" pitchFamily="18" charset="0"/>
                <a:cs typeface="Cambria"/>
                <a:sym typeface="Cambria"/>
              </a:rPr>
              <a:t>accumsan</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purus</a:t>
            </a:r>
            <a:r>
              <a:rPr lang="en-US" sz="1300" dirty="0">
                <a:solidFill>
                  <a:schemeClr val="dk1"/>
                </a:solidFill>
                <a:latin typeface="Cambria" panose="02040503050406030204" pitchFamily="18" charset="0"/>
                <a:ea typeface="Cambria" panose="02040503050406030204" pitchFamily="18" charset="0"/>
                <a:cs typeface="Cambria"/>
                <a:sym typeface="Cambria"/>
              </a:rPr>
              <a:t> convallis a. Nunc id lorem diam. </a:t>
            </a:r>
          </a:p>
          <a:p>
            <a:pPr marL="0" indent="0">
              <a:spcAft>
                <a:spcPts val="600"/>
              </a:spcAft>
              <a:buClr>
                <a:schemeClr val="dk1"/>
              </a:buClr>
              <a:buSzPts val="1100"/>
              <a:buNone/>
            </a:pPr>
            <a:r>
              <a:rPr lang="en-US" sz="1300" dirty="0">
                <a:solidFill>
                  <a:schemeClr val="dk1"/>
                </a:solidFill>
                <a:latin typeface="Cambria" panose="02040503050406030204" pitchFamily="18" charset="0"/>
                <a:ea typeface="Cambria" panose="02040503050406030204" pitchFamily="18" charset="0"/>
                <a:cs typeface="Cambria"/>
                <a:sym typeface="Cambria"/>
              </a:rPr>
              <a:t>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300" dirty="0" err="1">
                <a:solidFill>
                  <a:schemeClr val="dk1"/>
                </a:solidFill>
                <a:latin typeface="Cambria" panose="02040503050406030204" pitchFamily="18" charset="0"/>
                <a:ea typeface="Cambria" panose="02040503050406030204" pitchFamily="18" charset="0"/>
                <a:cs typeface="Cambria"/>
                <a:sym typeface="Cambria"/>
              </a:rPr>
              <a:t>amet</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elit</a:t>
            </a:r>
            <a:r>
              <a:rPr lang="en-US" sz="1300" dirty="0">
                <a:solidFill>
                  <a:schemeClr val="dk1"/>
                </a:solidFill>
                <a:latin typeface="Cambria" panose="02040503050406030204" pitchFamily="18" charset="0"/>
                <a:ea typeface="Cambria" panose="02040503050406030204" pitchFamily="18" charset="0"/>
                <a:cs typeface="Cambria"/>
                <a:sym typeface="Cambria"/>
              </a:rPr>
              <a:t>. Donec pulvinar gravida diam, et </a:t>
            </a:r>
            <a:r>
              <a:rPr lang="en-US" sz="1300" dirty="0" err="1">
                <a:solidFill>
                  <a:schemeClr val="dk1"/>
                </a:solidFill>
                <a:latin typeface="Cambria" panose="02040503050406030204" pitchFamily="18" charset="0"/>
                <a:ea typeface="Cambria" panose="02040503050406030204" pitchFamily="18" charset="0"/>
                <a:cs typeface="Cambria"/>
                <a:sym typeface="Cambria"/>
              </a:rPr>
              <a:t>accumsan</a:t>
            </a:r>
            <a:r>
              <a:rPr lang="en-US" sz="1300" dirty="0">
                <a:solidFill>
                  <a:schemeClr val="dk1"/>
                </a:solidFill>
                <a:latin typeface="Cambria" panose="02040503050406030204" pitchFamily="18" charset="0"/>
                <a:ea typeface="Cambria" panose="02040503050406030204" pitchFamily="18" charset="0"/>
                <a:cs typeface="Cambria"/>
                <a:sym typeface="Cambria"/>
              </a:rPr>
              <a:t> </a:t>
            </a:r>
            <a:r>
              <a:rPr lang="en-US" sz="1300" dirty="0" err="1">
                <a:solidFill>
                  <a:schemeClr val="dk1"/>
                </a:solidFill>
                <a:latin typeface="Cambria" panose="02040503050406030204" pitchFamily="18" charset="0"/>
                <a:ea typeface="Cambria" panose="02040503050406030204" pitchFamily="18" charset="0"/>
                <a:cs typeface="Cambria"/>
                <a:sym typeface="Cambria"/>
              </a:rPr>
              <a:t>purus</a:t>
            </a:r>
            <a:r>
              <a:rPr lang="en-US" sz="1300" dirty="0">
                <a:solidFill>
                  <a:schemeClr val="dk1"/>
                </a:solidFill>
                <a:latin typeface="Cambria" panose="02040503050406030204" pitchFamily="18" charset="0"/>
                <a:ea typeface="Cambria" panose="02040503050406030204" pitchFamily="18" charset="0"/>
                <a:cs typeface="Cambria"/>
                <a:sym typeface="Cambria"/>
              </a:rPr>
              <a:t> convallis a. Nunc id lorem diam. </a:t>
            </a:r>
            <a:endParaRPr lang="en-US"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3300" dirty="0">
              <a:solidFill>
                <a:srgbClr val="3F91B6"/>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0"/>
              </a:spcAft>
              <a:buClr>
                <a:schemeClr val="dk1"/>
              </a:buClr>
              <a:buSzPts val="1100"/>
              <a:buFont typeface="Arial"/>
              <a:buNone/>
            </a:pPr>
            <a:endParaRPr sz="1400" dirty="0">
              <a:solidFill>
                <a:schemeClr val="dk1"/>
              </a:solidFill>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sz="1300" dirty="0">
              <a:solidFill>
                <a:schemeClr val="dk1"/>
              </a:solidFill>
              <a:latin typeface="Cambria"/>
              <a:ea typeface="Cambria"/>
              <a:cs typeface="Cambria"/>
              <a:sym typeface="Cambria"/>
            </a:endParaRPr>
          </a:p>
          <a:p>
            <a:pPr marL="0" lvl="0" indent="0" algn="l" rtl="0">
              <a:lnSpc>
                <a:spcPct val="115000"/>
              </a:lnSpc>
              <a:spcBef>
                <a:spcPts val="1200"/>
              </a:spcBef>
              <a:spcAft>
                <a:spcPts val="1200"/>
              </a:spcAft>
              <a:buSzPts val="1800"/>
              <a:buNone/>
            </a:pPr>
            <a:endParaRPr sz="1300" dirty="0">
              <a:solidFill>
                <a:schemeClr val="dk1"/>
              </a:solidFill>
              <a:latin typeface="Cambria"/>
              <a:ea typeface="Cambria"/>
              <a:cs typeface="Cambria"/>
              <a:sym typeface="Cambria"/>
            </a:endParaRPr>
          </a:p>
        </p:txBody>
      </p:sp>
      <p:sp>
        <p:nvSpPr>
          <p:cNvPr id="265" name="Google Shape;265;p10"/>
          <p:cNvSpPr txBox="1"/>
          <p:nvPr/>
        </p:nvSpPr>
        <p:spPr>
          <a:xfrm>
            <a:off x="457200" y="5927813"/>
            <a:ext cx="6684900" cy="330734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Explanation of Discrepancies</a:t>
            </a:r>
            <a:endParaRPr sz="1400" b="0" i="0" u="none" strike="noStrike" cap="none" dirty="0">
              <a:solidFill>
                <a:srgbClr val="000000"/>
              </a:solidFill>
              <a:latin typeface="Cambria" panose="02040503050406030204" pitchFamily="18" charset="0"/>
              <a:ea typeface="Cambria" panose="02040503050406030204" pitchFamily="18" charset="0"/>
              <a:sym typeface="Arial"/>
            </a:endParaRPr>
          </a:p>
          <a:p>
            <a:pPr>
              <a:lnSpc>
                <a:spcPct val="114000"/>
              </a:lnSpc>
              <a:spcAft>
                <a:spcPts val="600"/>
              </a:spcAft>
              <a:buSzPts val="1300"/>
            </a:pP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Provide as much detail as possible about discrepancies and how they were </a:t>
            </a:r>
            <a:r>
              <a:rPr lang="en-US" sz="1300" dirty="0">
                <a:solidFill>
                  <a:schemeClr val="dk1"/>
                </a:solidFill>
                <a:latin typeface="Cambria" panose="02040503050406030204" pitchFamily="18" charset="0"/>
                <a:ea typeface="Cambria" panose="02040503050406030204" pitchFamily="18" charset="0"/>
                <a:cs typeface="Cambria"/>
                <a:sym typeface="Cambria"/>
              </a:rPr>
              <a:t>investigated and resolved </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so readers are clear </a:t>
            </a:r>
            <a:r>
              <a:rPr lang="en-US" sz="1300" dirty="0">
                <a:solidFill>
                  <a:schemeClr val="dk1"/>
                </a:solidFill>
                <a:latin typeface="Cambria" panose="02040503050406030204" pitchFamily="18" charset="0"/>
                <a:ea typeface="Cambria" panose="02040503050406030204" pitchFamily="18" charset="0"/>
                <a:cs typeface="Cambria"/>
                <a:sym typeface="Cambria"/>
              </a:rPr>
              <a:t>on what happened. </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If the audit found no discrepancies, consider changing the title of this section to “</a:t>
            </a:r>
            <a:r>
              <a:rPr lang="en-US" sz="1300" b="1" i="1" u="none" strike="noStrike" cap="none" dirty="0">
                <a:solidFill>
                  <a:schemeClr val="dk1"/>
                </a:solidFill>
                <a:latin typeface="Cambria" panose="02040503050406030204" pitchFamily="18" charset="0"/>
                <a:ea typeface="Cambria" panose="02040503050406030204" pitchFamily="18" charset="0"/>
                <a:cs typeface="Cambria"/>
                <a:sym typeface="Cambria"/>
              </a:rPr>
              <a:t>Examples of Discrepancies</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 and explaining some common </a:t>
            </a:r>
            <a:r>
              <a:rPr lang="en-US" sz="1300" b="0" i="1" u="none" strike="noStrike" cap="none" dirty="0">
                <a:solidFill>
                  <a:schemeClr val="dk1"/>
                </a:solidFill>
                <a:latin typeface="Cambria" panose="02040503050406030204" pitchFamily="18" charset="0"/>
                <a:ea typeface="Cambria" panose="02040503050406030204" pitchFamily="18" charset="0"/>
                <a:cs typeface="Cambria"/>
                <a:sym typeface="Cambria"/>
              </a:rPr>
              <a:t>possible</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 discrepancies to help readers understand the process. </a:t>
            </a:r>
          </a:p>
          <a:p>
            <a:pPr>
              <a:lnSpc>
                <a:spcPct val="114000"/>
              </a:lnSpc>
              <a:spcAft>
                <a:spcPts val="600"/>
              </a:spcAft>
              <a:buSzPts val="1300"/>
            </a:pPr>
            <a:r>
              <a:rPr lang="en-US" sz="1300" b="0" i="1" u="none" strike="noStrike" cap="none" dirty="0">
                <a:solidFill>
                  <a:schemeClr val="dk1"/>
                </a:solidFill>
                <a:latin typeface="Cambria" panose="02040503050406030204" pitchFamily="18" charset="0"/>
                <a:ea typeface="Cambria" panose="02040503050406030204" pitchFamily="18" charset="0"/>
                <a:cs typeface="Cambria"/>
                <a:sym typeface="Cambria"/>
              </a:rPr>
              <a:t>Example</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300" b="0" i="0" u="none" strike="noStrike" cap="none" dirty="0">
                <a:solidFill>
                  <a:schemeClr val="dk1"/>
                </a:solidFill>
                <a:latin typeface="Cambria"/>
                <a:ea typeface="Cambria"/>
                <a:cs typeface="Cambria"/>
                <a:sym typeface="Cambria"/>
              </a:rPr>
              <a:t>If audit boards had discovered any discrepancies related to “intent” or “machine error,” their explanations would be in the Comments section of the report and considered as part of the designated margin calculation. “Intent” discrepancies are votes that were unreadable by the machine but were determined by the boards to be votes for a given candidate or issue based on the board’s determination of the "intent" of the voter. An example is a circled candidate’s name instead of a filled oval beside the name. (The machine is faulted for this as an error despite it being made by a human.) “Machine error” is faulted for discrepancies, such as marks too light to be read by the machine or votes that a board reviews and deems were counted in error by the machine. </a:t>
            </a: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68" name="Google Shape;268;p10"/>
          <p:cNvSpPr txBox="1"/>
          <p:nvPr/>
        </p:nvSpPr>
        <p:spPr>
          <a:xfrm>
            <a:off x="457199" y="4463772"/>
            <a:ext cx="6684899" cy="159322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Results</a:t>
            </a:r>
            <a:endParaRPr sz="1400" b="0" i="0" u="none" strike="noStrike" cap="none" dirty="0">
              <a:solidFill>
                <a:srgbClr val="000000"/>
              </a:solidFill>
              <a:latin typeface="Cambria" panose="02040503050406030204" pitchFamily="18" charset="0"/>
              <a:ea typeface="Cambria" panose="02040503050406030204" pitchFamily="18" charset="0"/>
              <a:sym typeface="Arial"/>
            </a:endParaRPr>
          </a:p>
          <a:p>
            <a:pPr marL="0" marR="0" lvl="0" indent="0" algn="l" rtl="0">
              <a:lnSpc>
                <a:spcPct val="115000"/>
              </a:lnSpc>
              <a:spcBef>
                <a:spcPts val="0"/>
              </a:spcBef>
              <a:spcAft>
                <a:spcPts val="0"/>
              </a:spcAft>
              <a:buClr>
                <a:srgbClr val="000000"/>
              </a:buClr>
              <a:buSzPts val="1300"/>
              <a:buFont typeface="Arial"/>
              <a:buNone/>
            </a:pP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Are there any results to highlight </a:t>
            </a:r>
            <a:r>
              <a:rPr lang="en-US" sz="1300" dirty="0">
                <a:solidFill>
                  <a:schemeClr val="dk1"/>
                </a:solidFill>
                <a:latin typeface="Cambria" panose="02040503050406030204" pitchFamily="18" charset="0"/>
                <a:ea typeface="Cambria" panose="02040503050406030204" pitchFamily="18" charset="0"/>
                <a:cs typeface="Cambria"/>
                <a:sym typeface="Cambria"/>
              </a:rPr>
              <a:t>or results that could use more description than on the By the Numbers page? </a:t>
            </a:r>
            <a: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t>Were any discrepancies found? If so, how many? What can we say about confidence in the election results? Adjust the table as needed or delete it. Explain any discrepancies below. </a:t>
            </a:r>
            <a:br>
              <a:rPr lang="en-US" sz="1300" b="0" i="0" u="none" strike="noStrike" cap="none" dirty="0">
                <a:solidFill>
                  <a:schemeClr val="dk1"/>
                </a:solidFill>
                <a:latin typeface="Cambria" panose="02040503050406030204" pitchFamily="18" charset="0"/>
                <a:ea typeface="Cambria" panose="02040503050406030204" pitchFamily="18" charset="0"/>
                <a:cs typeface="Cambria"/>
                <a:sym typeface="Cambria"/>
              </a:rPr>
            </a:br>
            <a:endParaRPr sz="1400" b="0" i="0" u="none" strike="noStrike" cap="none" baseline="30000"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69" name="Google Shape;269;p10"/>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5</a:t>
            </a:r>
            <a:endParaRPr sz="1800" b="1" i="0" u="none" strike="noStrike" cap="none">
              <a:solidFill>
                <a:srgbClr val="E24E39"/>
              </a:solidFill>
              <a:latin typeface="Cambria"/>
              <a:ea typeface="Cambria"/>
              <a:cs typeface="Cambria"/>
              <a:sym typeface="Cambria"/>
            </a:endParaRPr>
          </a:p>
        </p:txBody>
      </p:sp>
      <p:sp>
        <p:nvSpPr>
          <p:cNvPr id="3" name="Title 2">
            <a:extLst>
              <a:ext uri="{FF2B5EF4-FFF2-40B4-BE49-F238E27FC236}">
                <a16:creationId xmlns:a16="http://schemas.microsoft.com/office/drawing/2014/main" id="{F52A7502-ACA4-52E2-BBAE-15D6435E39DE}"/>
              </a:ext>
            </a:extLst>
          </p:cNvPr>
          <p:cNvSpPr>
            <a:spLocks noGrp="1"/>
          </p:cNvSpPr>
          <p:nvPr>
            <p:ph type="title"/>
          </p:nvPr>
        </p:nvSpPr>
        <p:spPr>
          <a:xfrm>
            <a:off x="450686" y="455928"/>
            <a:ext cx="7242600" cy="577582"/>
          </a:xfrm>
        </p:spPr>
        <p:txBody>
          <a:bodyPr>
            <a:normAutofit fontScale="90000"/>
          </a:bodyPr>
          <a:lstStyle/>
          <a:p>
            <a:pPr lvl="0">
              <a:buClr>
                <a:srgbClr val="000000"/>
              </a:buClr>
              <a:buSzPts val="3400"/>
            </a:pPr>
            <a:r>
              <a:rPr lang="en-US" sz="3400" b="1" dirty="0">
                <a:solidFill>
                  <a:srgbClr val="445E8A"/>
                </a:solidFill>
                <a:latin typeface="Tw Cen MT" panose="020B0602020104020603" pitchFamily="34" charset="0"/>
                <a:ea typeface="Twentieth Century"/>
                <a:cs typeface="Twentieth Century"/>
                <a:sym typeface="Twentieth Century"/>
              </a:rPr>
              <a:t>AUDIT OUTCOMES</a:t>
            </a:r>
            <a:endParaRPr lang="en-US" sz="3400" dirty="0">
              <a:solidFill>
                <a:srgbClr val="000000"/>
              </a:solidFill>
              <a:latin typeface="Tw Cen MT" panose="020B0602020104020603" pitchFamily="34" charset="0"/>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p:nvPr/>
        </p:nvSpPr>
        <p:spPr>
          <a:xfrm>
            <a:off x="352750" y="1177175"/>
            <a:ext cx="977100" cy="9066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1"/>
          <p:cNvSpPr/>
          <p:nvPr/>
        </p:nvSpPr>
        <p:spPr>
          <a:xfrm>
            <a:off x="317500" y="4986789"/>
            <a:ext cx="977100" cy="9771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1"/>
          <p:cNvSpPr/>
          <p:nvPr/>
        </p:nvSpPr>
        <p:spPr>
          <a:xfrm>
            <a:off x="413523" y="3266937"/>
            <a:ext cx="906600" cy="90660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1"/>
          <p:cNvSpPr txBox="1">
            <a:spLocks noGrp="1"/>
          </p:cNvSpPr>
          <p:nvPr>
            <p:ph type="body" idx="1"/>
          </p:nvPr>
        </p:nvSpPr>
        <p:spPr>
          <a:xfrm>
            <a:off x="1436925" y="1165199"/>
            <a:ext cx="5878500" cy="795565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Font typeface="Arial"/>
              <a:buNone/>
            </a:pPr>
            <a:r>
              <a:rPr lang="en-US" sz="2100" b="1" i="1" dirty="0">
                <a:solidFill>
                  <a:srgbClr val="E24E39"/>
                </a:solidFill>
                <a:latin typeface="Cambria"/>
                <a:ea typeface="Cambria"/>
                <a:cs typeface="Cambria"/>
                <a:sym typeface="Cambria"/>
              </a:rPr>
              <a:t>One Takeaway</a:t>
            </a:r>
          </a:p>
          <a:p>
            <a:pPr marL="0" lvl="0" indent="0" algn="l" rtl="0">
              <a:lnSpc>
                <a:spcPct val="110000"/>
              </a:lnSpc>
              <a:spcBef>
                <a:spcPts val="0"/>
              </a:spcBef>
              <a:spcAft>
                <a:spcPts val="0"/>
              </a:spcAft>
              <a:buClr>
                <a:schemeClr val="dk1"/>
              </a:buClr>
              <a:buSzPts val="1800"/>
              <a:buFont typeface="Arial"/>
              <a:buNone/>
            </a:pPr>
            <a:r>
              <a:rPr lang="en-US" sz="1400" dirty="0">
                <a:solidFill>
                  <a:schemeClr val="dk1"/>
                </a:solidFill>
                <a:latin typeface="Cambria"/>
                <a:ea typeface="Cambria"/>
                <a:cs typeface="Cambria"/>
                <a:sym typeface="Cambria"/>
              </a:rPr>
              <a:t>What was a positive aspect of the audit that stood out to you? Was there a first for your office? A new approach to some part of the audit that worked well? Something positive that the public should know about your audit? If this icon does not fit your takeaway, choose a different one from the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Customizable Icon Library</a:t>
            </a:r>
            <a:r>
              <a:rPr lang="en-US" sz="1400" dirty="0">
                <a:solidFill>
                  <a:schemeClr val="dk1"/>
                </a:solidFill>
                <a:latin typeface="Cambria"/>
                <a:ea typeface="Cambria"/>
                <a:cs typeface="Cambria"/>
                <a:sym typeface="Cambria"/>
              </a:rPr>
              <a:t>.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of the icon.</a:t>
            </a:r>
          </a:p>
          <a:p>
            <a:pPr marL="0" lvl="0" indent="0" algn="l" rtl="0">
              <a:lnSpc>
                <a:spcPct val="110000"/>
              </a:lnSpc>
              <a:spcBef>
                <a:spcPts val="0"/>
              </a:spcBef>
              <a:spcAft>
                <a:spcPts val="0"/>
              </a:spcAft>
              <a:buClr>
                <a:schemeClr val="dk1"/>
              </a:buClr>
              <a:buSzPts val="1800"/>
              <a:buFont typeface="Arial"/>
              <a:buNone/>
            </a:pPr>
            <a:endParaRPr lang="en-US" sz="2400" b="1" i="1" dirty="0">
              <a:solidFill>
                <a:schemeClr val="dk1"/>
              </a:solidFill>
              <a:latin typeface="Cambria"/>
              <a:ea typeface="Cambria"/>
              <a:cs typeface="Cambria"/>
              <a:sym typeface="Cambria"/>
            </a:endParaRPr>
          </a:p>
          <a:p>
            <a:pPr marL="0" lvl="0" indent="0" algn="l" rtl="0">
              <a:lnSpc>
                <a:spcPct val="110000"/>
              </a:lnSpc>
              <a:spcBef>
                <a:spcPts val="0"/>
              </a:spcBef>
              <a:spcAft>
                <a:spcPts val="0"/>
              </a:spcAft>
              <a:buClr>
                <a:schemeClr val="dk1"/>
              </a:buClr>
              <a:buSzPts val="1800"/>
              <a:buFont typeface="Arial"/>
              <a:buNone/>
            </a:pPr>
            <a:r>
              <a:rPr lang="en-US" sz="2100" b="1" i="1" dirty="0">
                <a:solidFill>
                  <a:srgbClr val="E24E39"/>
                </a:solidFill>
                <a:latin typeface="Cambria" panose="02040503050406030204" pitchFamily="18" charset="0"/>
                <a:ea typeface="Cambria" panose="02040503050406030204" pitchFamily="18" charset="0"/>
                <a:cs typeface="Cambria"/>
                <a:sym typeface="Cambria"/>
              </a:rPr>
              <a:t>Another Takeaway</a:t>
            </a:r>
            <a:endParaRPr lang="en-US" sz="2100" dirty="0">
              <a:latin typeface="Cambria" panose="02040503050406030204" pitchFamily="18" charset="0"/>
              <a:ea typeface="Cambria" panose="02040503050406030204" pitchFamily="18" charset="0"/>
            </a:endParaRPr>
          </a:p>
          <a:p>
            <a:pPr marL="0" lvl="0" indent="0" algn="l" rtl="0">
              <a:lnSpc>
                <a:spcPct val="114000"/>
              </a:lnSpc>
              <a:spcBef>
                <a:spcPts val="0"/>
              </a:spcBef>
              <a:spcAft>
                <a:spcPts val="0"/>
              </a:spcAft>
              <a:buClr>
                <a:schemeClr val="dk1"/>
              </a:buClr>
              <a:buSzPts val="1800"/>
              <a:buFont typeface="Arial"/>
              <a:buNone/>
            </a:pPr>
            <a:r>
              <a:rPr lang="en-US" sz="1400" dirty="0">
                <a:solidFill>
                  <a:schemeClr val="dk1"/>
                </a:solidFill>
                <a:latin typeface="Cambria"/>
                <a:ea typeface="Cambria"/>
                <a:cs typeface="Cambria"/>
                <a:sym typeface="Cambria"/>
              </a:rPr>
              <a:t>What was another positive aspect of the audit that stood out to you?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Lorem ipsum dolor sit </a:t>
            </a:r>
            <a:r>
              <a:rPr lang="en-US" sz="1400" dirty="0" err="1">
                <a:solidFill>
                  <a:schemeClr val="dk1"/>
                </a:solidFill>
                <a:latin typeface="Cambria"/>
                <a:ea typeface="Cambria"/>
                <a:cs typeface="Cambria"/>
                <a:sym typeface="Cambria"/>
              </a:rPr>
              <a:t>amet</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consectetur</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adipiscing</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elit</a:t>
            </a:r>
            <a:r>
              <a:rPr lang="en-US" sz="1400" dirty="0">
                <a:solidFill>
                  <a:schemeClr val="dk1"/>
                </a:solidFill>
                <a:latin typeface="Cambria"/>
                <a:ea typeface="Cambria"/>
                <a:cs typeface="Cambria"/>
                <a:sym typeface="Cambria"/>
              </a:rPr>
              <a:t>. Donec pulvinar gravida diam, et </a:t>
            </a:r>
            <a:r>
              <a:rPr lang="en-US" sz="1400" dirty="0" err="1">
                <a:solidFill>
                  <a:schemeClr val="dk1"/>
                </a:solidFill>
                <a:latin typeface="Cambria"/>
                <a:ea typeface="Cambria"/>
                <a:cs typeface="Cambria"/>
                <a:sym typeface="Cambria"/>
              </a:rPr>
              <a:t>accumsan</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purus</a:t>
            </a:r>
            <a:r>
              <a:rPr lang="en-US" sz="1400" dirty="0">
                <a:solidFill>
                  <a:schemeClr val="dk1"/>
                </a:solidFill>
                <a:latin typeface="Cambria"/>
                <a:ea typeface="Cambria"/>
                <a:cs typeface="Cambria"/>
                <a:sym typeface="Cambria"/>
              </a:rPr>
              <a:t> convallis a. Nunc id lorem diam. Ut </a:t>
            </a:r>
            <a:r>
              <a:rPr lang="en-US" sz="1400" dirty="0" err="1">
                <a:solidFill>
                  <a:schemeClr val="dk1"/>
                </a:solidFill>
                <a:latin typeface="Cambria"/>
                <a:ea typeface="Cambria"/>
                <a:cs typeface="Cambria"/>
                <a:sym typeface="Cambria"/>
              </a:rPr>
              <a:t>eu</a:t>
            </a:r>
            <a:r>
              <a:rPr lang="en-US" sz="1400" dirty="0">
                <a:solidFill>
                  <a:schemeClr val="dk1"/>
                </a:solidFill>
                <a:latin typeface="Cambria"/>
                <a:ea typeface="Cambria"/>
                <a:cs typeface="Cambria"/>
                <a:sym typeface="Cambria"/>
              </a:rPr>
              <a:t> </a:t>
            </a:r>
            <a:r>
              <a:rPr lang="en-US" sz="1400" dirty="0" err="1">
                <a:solidFill>
                  <a:schemeClr val="dk1"/>
                </a:solidFill>
                <a:latin typeface="Cambria"/>
                <a:ea typeface="Cambria"/>
                <a:cs typeface="Cambria"/>
                <a:sym typeface="Cambria"/>
              </a:rPr>
              <a:t>tortor</a:t>
            </a:r>
            <a:r>
              <a:rPr lang="en-US" sz="1400" dirty="0">
                <a:solidFill>
                  <a:schemeClr val="dk1"/>
                </a:solidFill>
                <a:latin typeface="Cambria"/>
                <a:ea typeface="Cambria"/>
                <a:cs typeface="Cambria"/>
                <a:sym typeface="Cambria"/>
              </a:rPr>
              <a:t> vitae</a:t>
            </a:r>
            <a:br>
              <a:rPr lang="en-US" sz="2400" dirty="0">
                <a:solidFill>
                  <a:schemeClr val="dk1"/>
                </a:solidFill>
                <a:latin typeface="Bitter"/>
                <a:ea typeface="Bitter"/>
                <a:cs typeface="Bitter"/>
                <a:sym typeface="Bitter"/>
              </a:rPr>
            </a:br>
            <a:endParaRPr lang="en-US" sz="1800" dirty="0">
              <a:solidFill>
                <a:srgbClr val="445E8A"/>
              </a:solidFill>
              <a:latin typeface="Bitter"/>
              <a:ea typeface="Bitter"/>
              <a:cs typeface="Bitter"/>
              <a:sym typeface="Bitter"/>
            </a:endParaRPr>
          </a:p>
          <a:p>
            <a:pPr marL="0" lvl="0" indent="0" algn="l" rtl="0">
              <a:lnSpc>
                <a:spcPct val="100000"/>
              </a:lnSpc>
              <a:spcBef>
                <a:spcPts val="0"/>
              </a:spcBef>
              <a:spcAft>
                <a:spcPts val="0"/>
              </a:spcAft>
              <a:buClr>
                <a:schemeClr val="dk1"/>
              </a:buClr>
              <a:buSzPts val="2100"/>
              <a:buFont typeface="Arial"/>
              <a:buNone/>
            </a:pPr>
            <a:r>
              <a:rPr lang="en-US" sz="2100" b="1" i="1" dirty="0">
                <a:solidFill>
                  <a:srgbClr val="445E8A"/>
                </a:solidFill>
                <a:latin typeface="Cambria" panose="02040503050406030204" pitchFamily="18" charset="0"/>
                <a:ea typeface="Cambria" panose="02040503050406030204" pitchFamily="18" charset="0"/>
                <a:cs typeface="Cambria"/>
                <a:sym typeface="Cambria"/>
              </a:rPr>
              <a:t>Area for Improvement: One Takeaway</a:t>
            </a:r>
            <a:endParaRPr lang="en-US" sz="2100" dirty="0">
              <a:solidFill>
                <a:schemeClr val="dk1"/>
              </a:solidFill>
              <a:latin typeface="Cambria" panose="02040503050406030204" pitchFamily="18" charset="0"/>
              <a:ea typeface="Cambria" panose="02040503050406030204" pitchFamily="18" charset="0"/>
            </a:endParaRPr>
          </a:p>
          <a:p>
            <a:pPr marL="0" lvl="0" indent="0" algn="l" rtl="0">
              <a:lnSpc>
                <a:spcPct val="114000"/>
              </a:lnSpc>
              <a:spcBef>
                <a:spcPts val="0"/>
              </a:spcBef>
              <a:spcAft>
                <a:spcPts val="0"/>
              </a:spcAft>
              <a:buClr>
                <a:schemeClr val="dk1"/>
              </a:buClr>
              <a:buSzPts val="14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What is one of the most significant areas for improvement in the audit? Did you learn something important? You can </a:t>
            </a:r>
            <a:r>
              <a:rPr lang="en-US" sz="1400" dirty="0">
                <a:solidFill>
                  <a:srgbClr val="445E8A"/>
                </a:solidFill>
                <a:latin typeface="Cambria" panose="02040503050406030204" pitchFamily="18" charset="0"/>
                <a:ea typeface="Cambria" panose="02040503050406030204" pitchFamily="18" charset="0"/>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panose="02040503050406030204" pitchFamily="18" charset="0"/>
                <a:ea typeface="Cambria" panose="02040503050406030204" pitchFamily="18" charset="0"/>
                <a:cs typeface="Cambria"/>
                <a:sym typeface="Cambria"/>
              </a:rPr>
              <a:t>and follow the </a:t>
            </a:r>
            <a:r>
              <a:rPr lang="en-US" sz="1400" dirty="0">
                <a:solidFill>
                  <a:srgbClr val="445E8A"/>
                </a:solidFill>
                <a:latin typeface="Cambria" panose="02040503050406030204" pitchFamily="18" charset="0"/>
                <a:ea typeface="Cambria" panose="02040503050406030204" pitchFamily="18" charset="0"/>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panose="02040503050406030204" pitchFamily="18" charset="0"/>
                <a:ea typeface="Cambria" panose="02040503050406030204" pitchFamily="18" charset="0"/>
                <a:cs typeface="Cambria"/>
                <a:sym typeface="Cambria"/>
              </a:rPr>
              <a:t> to change the color. Nunc id lorem diam. Ut </a:t>
            </a:r>
            <a:r>
              <a:rPr lang="en-US" sz="1400" dirty="0" err="1">
                <a:solidFill>
                  <a:schemeClr val="dk1"/>
                </a:solidFill>
                <a:latin typeface="Cambria" panose="02040503050406030204" pitchFamily="18" charset="0"/>
                <a:ea typeface="Cambria" panose="02040503050406030204" pitchFamily="18" charset="0"/>
                <a:cs typeface="Cambria"/>
                <a:sym typeface="Cambria"/>
              </a:rPr>
              <a:t>eu</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tortor</a:t>
            </a:r>
            <a:r>
              <a:rPr lang="en-US" sz="1400" dirty="0">
                <a:solidFill>
                  <a:schemeClr val="dk1"/>
                </a:solidFill>
                <a:latin typeface="Cambria" panose="02040503050406030204" pitchFamily="18" charset="0"/>
                <a:ea typeface="Cambria" panose="02040503050406030204" pitchFamily="18" charset="0"/>
                <a:cs typeface="Cambria"/>
                <a:sym typeface="Cambria"/>
              </a:rPr>
              <a:t>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risus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scelerisque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congue</a:t>
            </a:r>
            <a:r>
              <a:rPr lang="en-US" sz="1400" dirty="0">
                <a:solidFill>
                  <a:schemeClr val="dk1"/>
                </a:solidFill>
                <a:latin typeface="Cambria" panose="02040503050406030204" pitchFamily="18" charset="0"/>
                <a:ea typeface="Cambria" panose="02040503050406030204" pitchFamily="18" charset="0"/>
                <a:cs typeface="Cambria"/>
                <a:sym typeface="Cambria"/>
              </a:rPr>
              <a:t>. Duis convallis </a:t>
            </a:r>
            <a:r>
              <a:rPr lang="en-US" sz="1400" dirty="0" err="1">
                <a:solidFill>
                  <a:schemeClr val="dk1"/>
                </a:solidFill>
                <a:latin typeface="Cambria" panose="02040503050406030204" pitchFamily="18" charset="0"/>
                <a:ea typeface="Cambria" panose="02040503050406030204" pitchFamily="18" charset="0"/>
                <a:cs typeface="Cambria"/>
                <a:sym typeface="Cambria"/>
              </a:rPr>
              <a:t>posuere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eget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finibus</a:t>
            </a:r>
            <a:r>
              <a:rPr lang="en-US" sz="1400" dirty="0">
                <a:solidFill>
                  <a:schemeClr val="dk1"/>
                </a:solidFill>
                <a:latin typeface="Cambria" panose="02040503050406030204" pitchFamily="18" charset="0"/>
                <a:ea typeface="Cambria" panose="02040503050406030204" pitchFamily="18" charset="0"/>
                <a:cs typeface="Cambria"/>
                <a:sym typeface="Cambria"/>
              </a:rPr>
              <a:t> dolor. Morbi </a:t>
            </a:r>
            <a:r>
              <a:rPr lang="en-US" sz="1400" dirty="0" err="1">
                <a:solidFill>
                  <a:schemeClr val="dk1"/>
                </a:solidFill>
                <a:latin typeface="Cambria" panose="02040503050406030204" pitchFamily="18" charset="0"/>
                <a:ea typeface="Cambria" panose="02040503050406030204" pitchFamily="18" charset="0"/>
                <a:cs typeface="Cambria"/>
                <a:sym typeface="Cambria"/>
              </a:rPr>
              <a:t>tempor</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interdum</a:t>
            </a:r>
            <a:r>
              <a:rPr lang="en-US" sz="1400" dirty="0">
                <a:solidFill>
                  <a:schemeClr val="dk1"/>
                </a:solidFill>
                <a:latin typeface="Cambria" panose="02040503050406030204" pitchFamily="18" charset="0"/>
                <a:ea typeface="Cambria" panose="02040503050406030204" pitchFamily="18" charset="0"/>
                <a:cs typeface="Cambria"/>
                <a:sym typeface="Cambria"/>
              </a:rPr>
              <a:t> nisi, id </a:t>
            </a:r>
            <a:r>
              <a:rPr lang="en-US" sz="1400" dirty="0" err="1">
                <a:solidFill>
                  <a:schemeClr val="dk1"/>
                </a:solidFill>
                <a:latin typeface="Cambria" panose="02040503050406030204" pitchFamily="18" charset="0"/>
                <a:ea typeface="Cambria" panose="02040503050406030204" pitchFamily="18" charset="0"/>
                <a:cs typeface="Cambria"/>
                <a:sym typeface="Cambria"/>
              </a:rPr>
              <a:t>sagittis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urna</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varius</a:t>
            </a:r>
            <a:r>
              <a:rPr lang="en-US" sz="1400" dirty="0">
                <a:solidFill>
                  <a:schemeClr val="dk1"/>
                </a:solidFill>
                <a:latin typeface="Cambria" panose="02040503050406030204" pitchFamily="18" charset="0"/>
                <a:ea typeface="Cambria" panose="02040503050406030204" pitchFamily="18" charset="0"/>
                <a:cs typeface="Cambria"/>
                <a:sym typeface="Cambria"/>
              </a:rPr>
              <a:t> in. </a:t>
            </a:r>
            <a:r>
              <a:rPr lang="en-US" sz="1400" dirty="0" err="1">
                <a:solidFill>
                  <a:schemeClr val="dk1"/>
                </a:solidFill>
                <a:latin typeface="Cambria" panose="02040503050406030204" pitchFamily="18" charset="0"/>
                <a:ea typeface="Cambria" panose="02040503050406030204" pitchFamily="18" charset="0"/>
                <a:cs typeface="Cambria"/>
                <a:sym typeface="Cambria"/>
              </a:rPr>
              <a:t>Etiam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fringilla</a:t>
            </a:r>
            <a:r>
              <a:rPr lang="en-US" sz="1400" dirty="0">
                <a:solidFill>
                  <a:schemeClr val="dk1"/>
                </a:solidFill>
                <a:latin typeface="Cambria" panose="02040503050406030204" pitchFamily="18" charset="0"/>
                <a:ea typeface="Cambria" panose="02040503050406030204" pitchFamily="18" charset="0"/>
                <a:cs typeface="Cambria"/>
                <a:sym typeface="Cambria"/>
              </a:rPr>
              <a:t> gravida ipsum. </a:t>
            </a:r>
            <a:r>
              <a:rPr lang="en-US" sz="1400" dirty="0" err="1">
                <a:solidFill>
                  <a:schemeClr val="dk1"/>
                </a:solidFill>
                <a:latin typeface="Cambria" panose="02040503050406030204" pitchFamily="18" charset="0"/>
                <a:ea typeface="Cambria" panose="02040503050406030204" pitchFamily="18" charset="0"/>
                <a:cs typeface="Cambria"/>
                <a:sym typeface="Cambria"/>
              </a:rPr>
              <a:t>Aliquam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enim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euismod</a:t>
            </a:r>
            <a:r>
              <a:rPr lang="en-US" sz="1400" dirty="0">
                <a:solidFill>
                  <a:schemeClr val="dk1"/>
                </a:solidFill>
                <a:latin typeface="Cambria" panose="02040503050406030204" pitchFamily="18" charset="0"/>
                <a:ea typeface="Cambria" panose="02040503050406030204" pitchFamily="18" charset="0"/>
                <a:cs typeface="Cambria"/>
                <a:sym typeface="Cambria"/>
              </a:rPr>
              <a:t> vitae convallis </a:t>
            </a:r>
            <a:r>
              <a:rPr lang="en-US" sz="1400" dirty="0" err="1">
                <a:solidFill>
                  <a:schemeClr val="dk1"/>
                </a:solidFill>
                <a:latin typeface="Cambria" panose="02040503050406030204" pitchFamily="18" charset="0"/>
                <a:ea typeface="Cambria" panose="02040503050406030204" pitchFamily="18" charset="0"/>
                <a:cs typeface="Cambria"/>
                <a:sym typeface="Cambria"/>
              </a:rPr>
              <a:t>quis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feugiat</a:t>
            </a:r>
            <a:r>
              <a:rPr lang="en-US" sz="1400" dirty="0">
                <a:solidFill>
                  <a:schemeClr val="dk1"/>
                </a:solidFill>
                <a:latin typeface="Cambria" panose="02040503050406030204" pitchFamily="18" charset="0"/>
                <a:ea typeface="Cambria" panose="02040503050406030204" pitchFamily="18" charset="0"/>
                <a:cs typeface="Cambria"/>
                <a:sym typeface="Cambria"/>
              </a:rPr>
              <a:t> vitae ante.</a:t>
            </a:r>
            <a:endParaRPr lang="en-US" sz="1400" dirty="0">
              <a:latin typeface="Cambria" panose="02040503050406030204" pitchFamily="18" charset="0"/>
              <a:ea typeface="Cambria" panose="02040503050406030204" pitchFamily="18" charset="0"/>
            </a:endParaRPr>
          </a:p>
          <a:p>
            <a:pPr marL="0" lvl="0" indent="0" algn="l" rtl="0">
              <a:lnSpc>
                <a:spcPct val="100000"/>
              </a:lnSpc>
              <a:spcBef>
                <a:spcPts val="0"/>
              </a:spcBef>
              <a:spcAft>
                <a:spcPts val="0"/>
              </a:spcAft>
              <a:buClr>
                <a:schemeClr val="dk1"/>
              </a:buClr>
              <a:buSzPts val="1800"/>
              <a:buFont typeface="Arial"/>
              <a:buNone/>
            </a:pPr>
            <a:endParaRPr lang="en-US" sz="1800" b="1" i="1" dirty="0">
              <a:solidFill>
                <a:srgbClr val="445E8A"/>
              </a:solidFill>
              <a:latin typeface="Bitter"/>
              <a:ea typeface="Bitter"/>
              <a:cs typeface="Bitter"/>
              <a:sym typeface="Bitter"/>
            </a:endParaRPr>
          </a:p>
          <a:p>
            <a:pPr marL="0" lvl="0" indent="0" algn="l" rtl="0">
              <a:lnSpc>
                <a:spcPct val="100000"/>
              </a:lnSpc>
              <a:spcBef>
                <a:spcPts val="0"/>
              </a:spcBef>
              <a:spcAft>
                <a:spcPts val="0"/>
              </a:spcAft>
              <a:buClr>
                <a:schemeClr val="dk1"/>
              </a:buClr>
              <a:buSzPts val="2100"/>
              <a:buFont typeface="Arial"/>
              <a:buNone/>
            </a:pPr>
            <a:r>
              <a:rPr lang="en-US" sz="2100" b="1" i="1" dirty="0">
                <a:solidFill>
                  <a:srgbClr val="445E8A"/>
                </a:solidFill>
                <a:latin typeface="Cambria"/>
                <a:ea typeface="Cambria"/>
                <a:cs typeface="Cambria"/>
                <a:sym typeface="Cambria"/>
              </a:rPr>
              <a:t>Area for Improvement: Another Takeaway</a:t>
            </a:r>
            <a:endParaRPr lang="en-US" sz="2100" dirty="0">
              <a:solidFill>
                <a:schemeClr val="dk1"/>
              </a:solidFill>
              <a:latin typeface="Cambria"/>
              <a:ea typeface="Cambria"/>
              <a:cs typeface="Cambria"/>
              <a:sym typeface="Cambria"/>
            </a:endParaRPr>
          </a:p>
          <a:p>
            <a:pPr marL="0" lvl="0" indent="0" algn="l" rtl="0">
              <a:lnSpc>
                <a:spcPct val="114000"/>
              </a:lnSpc>
              <a:spcBef>
                <a:spcPts val="0"/>
              </a:spcBef>
              <a:spcAft>
                <a:spcPts val="0"/>
              </a:spcAft>
              <a:buClr>
                <a:schemeClr val="dk1"/>
              </a:buClr>
              <a:buSzPts val="1400"/>
              <a:buFont typeface="Arial"/>
              <a:buNone/>
            </a:pPr>
            <a:r>
              <a:rPr lang="en-US" sz="1400" dirty="0">
                <a:solidFill>
                  <a:schemeClr val="dk1"/>
                </a:solidFill>
                <a:latin typeface="Cambria"/>
                <a:ea typeface="Cambria"/>
                <a:cs typeface="Cambria"/>
                <a:sym typeface="Cambria"/>
              </a:rPr>
              <a:t>What is another area for improvement in the audit? Is there anything else that your team recognized it can do better for the next audit? If not, delete this header, paragraph and icon to the left. You can </a:t>
            </a:r>
            <a:r>
              <a:rPr lang="en-US" sz="1400" dirty="0">
                <a:solidFill>
                  <a:srgbClr val="445E8A"/>
                </a:solidFill>
                <a:latin typeface="Cambria"/>
                <a:ea typeface="Cambria"/>
                <a:cs typeface="Cambria"/>
                <a:sym typeface="Cambria"/>
                <a:hlinkClick r:id="rId3" action="ppaction://hlinksldjump">
                  <a:extLst>
                    <a:ext uri="{A12FA001-AC4F-418D-AE19-62706E023703}">
                      <ahyp:hlinkClr xmlns:ahyp="http://schemas.microsoft.com/office/drawing/2018/hyperlinkcolor" val="tx"/>
                    </a:ext>
                  </a:extLst>
                </a:hlinkClick>
              </a:rPr>
              <a:t>choose a different icon </a:t>
            </a:r>
            <a:r>
              <a:rPr lang="en-US" sz="1400" dirty="0">
                <a:solidFill>
                  <a:schemeClr val="dk1"/>
                </a:solidFill>
                <a:latin typeface="Cambria"/>
                <a:ea typeface="Cambria"/>
                <a:cs typeface="Cambria"/>
                <a:sym typeface="Cambria"/>
              </a:rPr>
              <a:t>and follow the </a:t>
            </a:r>
            <a:r>
              <a:rPr lang="en-US" sz="1400" dirty="0">
                <a:solidFill>
                  <a:srgbClr val="445E8A"/>
                </a:solidFill>
                <a:latin typeface="Cambria"/>
                <a:ea typeface="Cambria"/>
                <a:cs typeface="Cambria"/>
                <a:sym typeface="Cambria"/>
                <a:hlinkClick r:id="rId4" action="ppaction://hlinksldjump">
                  <a:extLst>
                    <a:ext uri="{A12FA001-AC4F-418D-AE19-62706E023703}">
                      <ahyp:hlinkClr xmlns:ahyp="http://schemas.microsoft.com/office/drawing/2018/hyperlinkcolor" val="tx"/>
                    </a:ext>
                  </a:extLst>
                </a:hlinkClick>
              </a:rPr>
              <a:t>instructions</a:t>
            </a:r>
            <a:r>
              <a:rPr lang="en-US" sz="1400" dirty="0">
                <a:solidFill>
                  <a:schemeClr val="dk1"/>
                </a:solidFill>
                <a:latin typeface="Cambria"/>
                <a:ea typeface="Cambria"/>
                <a:cs typeface="Cambria"/>
                <a:sym typeface="Cambria"/>
              </a:rPr>
              <a:t> to change the color. </a:t>
            </a:r>
            <a:br>
              <a:rPr lang="en-US" sz="2400" dirty="0">
                <a:solidFill>
                  <a:schemeClr val="dk1"/>
                </a:solidFill>
                <a:latin typeface="Cambria"/>
                <a:ea typeface="Cambria"/>
                <a:cs typeface="Cambria"/>
                <a:sym typeface="Cambria"/>
              </a:rPr>
            </a:br>
            <a:endParaRPr lang="en-US" sz="4000" b="1" i="1" dirty="0">
              <a:solidFill>
                <a:srgbClr val="E24E39"/>
              </a:solidFill>
              <a:latin typeface="Cambria"/>
              <a:ea typeface="Cambria"/>
              <a:cs typeface="Cambria"/>
              <a:sym typeface="Cambria"/>
            </a:endParaRPr>
          </a:p>
        </p:txBody>
      </p:sp>
      <p:sp>
        <p:nvSpPr>
          <p:cNvPr id="278" name="Google Shape;278;p11"/>
          <p:cNvSpPr/>
          <p:nvPr/>
        </p:nvSpPr>
        <p:spPr>
          <a:xfrm>
            <a:off x="277766" y="7033334"/>
            <a:ext cx="1010100" cy="998400"/>
          </a:xfrm>
          <a:prstGeom prst="rect">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p11"/>
          <p:cNvPicPr preferRelativeResize="0"/>
          <p:nvPr/>
        </p:nvPicPr>
        <p:blipFill rotWithShape="1">
          <a:blip r:embed="rId5">
            <a:alphaModFix/>
          </a:blip>
          <a:srcRect/>
          <a:stretch/>
        </p:blipFill>
        <p:spPr>
          <a:xfrm>
            <a:off x="245706" y="7003549"/>
            <a:ext cx="1082925" cy="1082925"/>
          </a:xfrm>
          <a:prstGeom prst="rect">
            <a:avLst/>
          </a:prstGeom>
          <a:noFill/>
          <a:ln>
            <a:noFill/>
          </a:ln>
        </p:spPr>
      </p:pic>
      <p:pic>
        <p:nvPicPr>
          <p:cNvPr id="280" name="Google Shape;280;p11"/>
          <p:cNvPicPr preferRelativeResize="0"/>
          <p:nvPr/>
        </p:nvPicPr>
        <p:blipFill rotWithShape="1">
          <a:blip r:embed="rId6">
            <a:alphaModFix/>
          </a:blip>
          <a:srcRect/>
          <a:stretch/>
        </p:blipFill>
        <p:spPr>
          <a:xfrm>
            <a:off x="313438" y="3187114"/>
            <a:ext cx="1082925" cy="1082925"/>
          </a:xfrm>
          <a:prstGeom prst="rect">
            <a:avLst/>
          </a:prstGeom>
          <a:noFill/>
          <a:ln>
            <a:noFill/>
          </a:ln>
        </p:spPr>
      </p:pic>
      <p:pic>
        <p:nvPicPr>
          <p:cNvPr id="281" name="Google Shape;281;p11"/>
          <p:cNvPicPr preferRelativeResize="0"/>
          <p:nvPr/>
        </p:nvPicPr>
        <p:blipFill rotWithShape="1">
          <a:blip r:embed="rId7">
            <a:alphaModFix/>
          </a:blip>
          <a:srcRect/>
          <a:stretch/>
        </p:blipFill>
        <p:spPr>
          <a:xfrm>
            <a:off x="288040" y="4903491"/>
            <a:ext cx="1082925" cy="1082925"/>
          </a:xfrm>
          <a:prstGeom prst="rect">
            <a:avLst/>
          </a:prstGeom>
          <a:noFill/>
          <a:ln>
            <a:noFill/>
          </a:ln>
        </p:spPr>
      </p:pic>
      <p:pic>
        <p:nvPicPr>
          <p:cNvPr id="282" name="Google Shape;282;p11"/>
          <p:cNvPicPr preferRelativeResize="0"/>
          <p:nvPr/>
        </p:nvPicPr>
        <p:blipFill rotWithShape="1">
          <a:blip r:embed="rId8">
            <a:alphaModFix/>
          </a:blip>
          <a:srcRect/>
          <a:stretch/>
        </p:blipFill>
        <p:spPr>
          <a:xfrm>
            <a:off x="288040" y="1088990"/>
            <a:ext cx="1082925" cy="1082925"/>
          </a:xfrm>
          <a:prstGeom prst="rect">
            <a:avLst/>
          </a:prstGeom>
          <a:noFill/>
          <a:ln>
            <a:noFill/>
          </a:ln>
        </p:spPr>
      </p:pic>
      <p:sp>
        <p:nvSpPr>
          <p:cNvPr id="283" name="Google Shape;283;p11"/>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KEY TAKEAWAYS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84" name="Google Shape;284;p11"/>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6</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2"/>
          <p:cNvSpPr txBox="1">
            <a:spLocks noGrp="1"/>
          </p:cNvSpPr>
          <p:nvPr>
            <p:ph type="body" idx="1"/>
          </p:nvPr>
        </p:nvSpPr>
        <p:spPr>
          <a:xfrm>
            <a:off x="457200" y="986925"/>
            <a:ext cx="6566400" cy="512939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400" dirty="0">
                <a:solidFill>
                  <a:schemeClr val="dk1"/>
                </a:solidFill>
                <a:latin typeface="Cambria" panose="02040503050406030204" pitchFamily="18" charset="0"/>
                <a:ea typeface="Cambria" panose="02040503050406030204" pitchFamily="18" charset="0"/>
                <a:cs typeface="Cambria"/>
                <a:sym typeface="Cambria"/>
              </a:rPr>
              <a:t>This section is for describing any legislation or statutes requiring post-election audits, preparation for this audit such as pilot audits, how your audit procedures were established, what’s required, etc. If you’re not sure about what to include, ask yourself: For readers interested in more information about how your office got to this audit this year, what should they know? Keeping it brief, include that information on this page of the report.</a:t>
            </a:r>
            <a:endParaRPr dirty="0">
              <a:latin typeface="Cambria" panose="02040503050406030204" pitchFamily="18" charset="0"/>
              <a:ea typeface="Cambria" panose="02040503050406030204" pitchFamily="18" charset="0"/>
            </a:endParaRPr>
          </a:p>
          <a:p>
            <a:pPr marL="285750" lvl="0" indent="-285750" algn="l" rtl="0">
              <a:lnSpc>
                <a:spcPct val="115000"/>
              </a:lnSpc>
              <a:spcBef>
                <a:spcPts val="1200"/>
              </a:spcBef>
              <a:spcAft>
                <a:spcPts val="0"/>
              </a:spcAft>
              <a:buSzPct val="100000"/>
              <a:buChar char="●"/>
            </a:pPr>
            <a:r>
              <a:rPr lang="en-US" sz="1400" dirty="0">
                <a:solidFill>
                  <a:schemeClr val="dk1"/>
                </a:solidFill>
                <a:latin typeface="Cambria" panose="02040503050406030204" pitchFamily="18" charset="0"/>
                <a:ea typeface="Cambria" panose="02040503050406030204" pitchFamily="18" charset="0"/>
                <a:cs typeface="Cambria"/>
                <a:sym typeface="Cambria"/>
              </a:rPr>
              <a:t>Morbi </a:t>
            </a:r>
            <a:r>
              <a:rPr lang="en-US" sz="1400" dirty="0" err="1">
                <a:solidFill>
                  <a:schemeClr val="dk1"/>
                </a:solidFill>
                <a:latin typeface="Cambria" panose="02040503050406030204" pitchFamily="18" charset="0"/>
                <a:ea typeface="Cambria" panose="02040503050406030204" pitchFamily="18" charset="0"/>
                <a:cs typeface="Cambria"/>
                <a:sym typeface="Cambria"/>
              </a:rPr>
              <a:t>tempor</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interdum</a:t>
            </a:r>
            <a:r>
              <a:rPr lang="en-US" sz="1400" dirty="0">
                <a:solidFill>
                  <a:schemeClr val="dk1"/>
                </a:solidFill>
                <a:latin typeface="Cambria" panose="02040503050406030204" pitchFamily="18" charset="0"/>
                <a:ea typeface="Cambria" panose="02040503050406030204" pitchFamily="18" charset="0"/>
                <a:cs typeface="Cambria"/>
                <a:sym typeface="Cambria"/>
              </a:rPr>
              <a:t> nisi, id </a:t>
            </a:r>
            <a:r>
              <a:rPr lang="en-US" sz="1400" dirty="0" err="1">
                <a:solidFill>
                  <a:schemeClr val="dk1"/>
                </a:solidFill>
                <a:latin typeface="Cambria" panose="02040503050406030204" pitchFamily="18" charset="0"/>
                <a:ea typeface="Cambria" panose="02040503050406030204" pitchFamily="18" charset="0"/>
                <a:cs typeface="Cambria"/>
                <a:sym typeface="Cambria"/>
              </a:rPr>
              <a:t>sagittis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urna</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varius</a:t>
            </a:r>
            <a:r>
              <a:rPr lang="en-US" sz="1400" dirty="0">
                <a:solidFill>
                  <a:schemeClr val="dk1"/>
                </a:solidFill>
                <a:latin typeface="Cambria" panose="02040503050406030204" pitchFamily="18" charset="0"/>
                <a:ea typeface="Cambria" panose="02040503050406030204" pitchFamily="18" charset="0"/>
                <a:cs typeface="Cambria"/>
                <a:sym typeface="Cambria"/>
              </a:rPr>
              <a:t> in. </a:t>
            </a:r>
            <a:r>
              <a:rPr lang="en-US" sz="1400" dirty="0" err="1">
                <a:solidFill>
                  <a:schemeClr val="dk1"/>
                </a:solidFill>
                <a:latin typeface="Cambria" panose="02040503050406030204" pitchFamily="18" charset="0"/>
                <a:ea typeface="Cambria" panose="02040503050406030204" pitchFamily="18" charset="0"/>
                <a:cs typeface="Cambria"/>
                <a:sym typeface="Cambria"/>
              </a:rPr>
              <a:t>Etiam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fringilla</a:t>
            </a:r>
            <a:r>
              <a:rPr lang="en-US" sz="1400" dirty="0">
                <a:solidFill>
                  <a:schemeClr val="dk1"/>
                </a:solidFill>
                <a:latin typeface="Cambria" panose="02040503050406030204" pitchFamily="18" charset="0"/>
                <a:ea typeface="Cambria" panose="02040503050406030204" pitchFamily="18" charset="0"/>
                <a:cs typeface="Cambria"/>
                <a:sym typeface="Cambria"/>
              </a:rPr>
              <a:t> gravida ipsum. </a:t>
            </a:r>
            <a:r>
              <a:rPr lang="en-US" sz="1400" dirty="0" err="1">
                <a:solidFill>
                  <a:schemeClr val="dk1"/>
                </a:solidFill>
                <a:latin typeface="Cambria" panose="02040503050406030204" pitchFamily="18" charset="0"/>
                <a:ea typeface="Cambria" panose="02040503050406030204" pitchFamily="18" charset="0"/>
                <a:cs typeface="Cambria"/>
                <a:sym typeface="Cambria"/>
              </a:rPr>
              <a:t>Aliquam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enim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euismod</a:t>
            </a:r>
            <a:r>
              <a:rPr lang="en-US" sz="1400" dirty="0">
                <a:solidFill>
                  <a:schemeClr val="dk1"/>
                </a:solidFill>
                <a:latin typeface="Cambria" panose="02040503050406030204" pitchFamily="18" charset="0"/>
                <a:ea typeface="Cambria" panose="02040503050406030204" pitchFamily="18" charset="0"/>
                <a:cs typeface="Cambria"/>
                <a:sym typeface="Cambria"/>
              </a:rPr>
              <a:t> vitae convallis </a:t>
            </a:r>
            <a:r>
              <a:rPr lang="en-US" sz="1400" dirty="0" err="1">
                <a:solidFill>
                  <a:schemeClr val="dk1"/>
                </a:solidFill>
                <a:latin typeface="Cambria" panose="02040503050406030204" pitchFamily="18" charset="0"/>
                <a:ea typeface="Cambria" panose="02040503050406030204" pitchFamily="18" charset="0"/>
                <a:cs typeface="Cambria"/>
                <a:sym typeface="Cambria"/>
              </a:rPr>
              <a:t>quis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feugiat</a:t>
            </a:r>
            <a:r>
              <a:rPr lang="en-US" sz="1400" dirty="0">
                <a:solidFill>
                  <a:schemeClr val="dk1"/>
                </a:solidFill>
                <a:latin typeface="Cambria" panose="02040503050406030204" pitchFamily="18" charset="0"/>
                <a:ea typeface="Cambria" panose="02040503050406030204" pitchFamily="18" charset="0"/>
                <a:cs typeface="Cambria"/>
                <a:sym typeface="Cambria"/>
              </a:rPr>
              <a:t> vitae ante.</a:t>
            </a:r>
            <a:endParaRPr dirty="0">
              <a:latin typeface="Cambria" panose="02040503050406030204" pitchFamily="18" charset="0"/>
              <a:ea typeface="Cambria" panose="02040503050406030204" pitchFamily="18" charset="0"/>
            </a:endParaRPr>
          </a:p>
          <a:p>
            <a:pPr marL="285750" lvl="0" indent="-285750" algn="l" rtl="0">
              <a:lnSpc>
                <a:spcPct val="115000"/>
              </a:lnSpc>
              <a:spcBef>
                <a:spcPts val="1200"/>
              </a:spcBef>
              <a:spcAft>
                <a:spcPts val="0"/>
              </a:spcAft>
              <a:buSzPct val="100000"/>
              <a:buChar char="●"/>
            </a:pPr>
            <a:r>
              <a:rPr lang="en-US" sz="1400" dirty="0">
                <a:solidFill>
                  <a:schemeClr val="dk1"/>
                </a:solidFill>
                <a:latin typeface="Cambria" panose="02040503050406030204" pitchFamily="18" charset="0"/>
                <a:ea typeface="Cambria" panose="02040503050406030204" pitchFamily="18" charset="0"/>
                <a:cs typeface="Cambria"/>
                <a:sym typeface="Cambria"/>
              </a:rPr>
              <a:t>Morbi </a:t>
            </a:r>
            <a:r>
              <a:rPr lang="en-US" sz="1400" dirty="0" err="1">
                <a:solidFill>
                  <a:schemeClr val="dk1"/>
                </a:solidFill>
                <a:latin typeface="Cambria" panose="02040503050406030204" pitchFamily="18" charset="0"/>
                <a:ea typeface="Cambria" panose="02040503050406030204" pitchFamily="18" charset="0"/>
                <a:cs typeface="Cambria"/>
                <a:sym typeface="Cambria"/>
              </a:rPr>
              <a:t>mattis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purus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eu</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ornare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accumsan</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Phasellus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venenatis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nulla</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sapien</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nec</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egestas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nunc</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faucibus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ultricies</a:t>
            </a:r>
            <a:r>
              <a:rPr lang="en-US" sz="1400" dirty="0">
                <a:solidFill>
                  <a:schemeClr val="dk1"/>
                </a:solidFill>
                <a:latin typeface="Cambria" panose="02040503050406030204" pitchFamily="18" charset="0"/>
                <a:ea typeface="Cambria" panose="02040503050406030204" pitchFamily="18" charset="0"/>
                <a:cs typeface="Cambria"/>
                <a:sym typeface="Cambria"/>
              </a:rPr>
              <a:t>. Nunc </a:t>
            </a:r>
            <a:r>
              <a:rPr lang="en-US" sz="1400" dirty="0" err="1">
                <a:solidFill>
                  <a:schemeClr val="dk1"/>
                </a:solidFill>
                <a:latin typeface="Cambria" panose="02040503050406030204" pitchFamily="18" charset="0"/>
                <a:ea typeface="Cambria" panose="02040503050406030204" pitchFamily="18" charset="0"/>
                <a:cs typeface="Cambria"/>
                <a:sym typeface="Cambria"/>
              </a:rPr>
              <a:t>nec</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nunc</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ultrices</a:t>
            </a:r>
            <a:r>
              <a:rPr lang="en-US" sz="1400" dirty="0">
                <a:solidFill>
                  <a:schemeClr val="dk1"/>
                </a:solidFill>
                <a:latin typeface="Cambria" panose="02040503050406030204" pitchFamily="18" charset="0"/>
                <a:ea typeface="Cambria" panose="02040503050406030204" pitchFamily="18" charset="0"/>
                <a:cs typeface="Cambria"/>
                <a:sym typeface="Cambria"/>
              </a:rPr>
              <a:t>, convallis ligula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tincidunt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massa</a:t>
            </a:r>
            <a:r>
              <a:rPr lang="en-US" sz="1400" dirty="0">
                <a:solidFill>
                  <a:schemeClr val="dk1"/>
                </a:solidFill>
                <a:latin typeface="Cambria" panose="02040503050406030204" pitchFamily="18" charset="0"/>
                <a:ea typeface="Cambria" panose="02040503050406030204" pitchFamily="18" charset="0"/>
                <a:cs typeface="Cambria"/>
                <a:sym typeface="Cambria"/>
              </a:rPr>
              <a:t>. </a:t>
            </a:r>
            <a:endParaRPr dirty="0">
              <a:latin typeface="Cambria" panose="02040503050406030204" pitchFamily="18" charset="0"/>
              <a:ea typeface="Cambria" panose="02040503050406030204" pitchFamily="18" charset="0"/>
            </a:endParaRPr>
          </a:p>
          <a:p>
            <a:pPr marL="0" lvl="0" indent="0" algn="l" rtl="0">
              <a:lnSpc>
                <a:spcPct val="115000"/>
              </a:lnSpc>
              <a:spcBef>
                <a:spcPts val="1200"/>
              </a:spcBef>
              <a:spcAft>
                <a:spcPts val="0"/>
              </a:spcAft>
              <a:buSzPts val="1800"/>
              <a:buNone/>
            </a:pPr>
            <a:r>
              <a:rPr lang="en-US" sz="1400" dirty="0" err="1">
                <a:solidFill>
                  <a:schemeClr val="dk1"/>
                </a:solidFill>
                <a:latin typeface="Cambria" panose="02040503050406030204" pitchFamily="18" charset="0"/>
                <a:ea typeface="Cambria" panose="02040503050406030204" pitchFamily="18" charset="0"/>
                <a:cs typeface="Cambria"/>
                <a:sym typeface="Cambria"/>
              </a:rPr>
              <a:t>Fusce</a:t>
            </a:r>
            <a:r>
              <a:rPr lang="en-US" sz="1400" dirty="0">
                <a:solidFill>
                  <a:schemeClr val="dk1"/>
                </a:solidFill>
                <a:latin typeface="Cambria" panose="02040503050406030204" pitchFamily="18" charset="0"/>
                <a:ea typeface="Cambria" panose="02040503050406030204" pitchFamily="18" charset="0"/>
                <a:cs typeface="Cambria"/>
                <a:sym typeface="Cambria"/>
              </a:rPr>
              <a:t> lacinia </a:t>
            </a:r>
            <a:r>
              <a:rPr lang="en-US" sz="1400" dirty="0" err="1">
                <a:solidFill>
                  <a:schemeClr val="dk1"/>
                </a:solidFill>
                <a:latin typeface="Cambria" panose="02040503050406030204" pitchFamily="18" charset="0"/>
                <a:ea typeface="Cambria" panose="02040503050406030204" pitchFamily="18" charset="0"/>
                <a:cs typeface="Cambria"/>
                <a:sym typeface="Cambria"/>
              </a:rPr>
              <a:t>lacus</a:t>
            </a:r>
            <a:r>
              <a:rPr lang="en-US" sz="1400" dirty="0">
                <a:solidFill>
                  <a:schemeClr val="dk1"/>
                </a:solidFill>
                <a:latin typeface="Cambria" panose="02040503050406030204" pitchFamily="18" charset="0"/>
                <a:ea typeface="Cambria" panose="02040503050406030204" pitchFamily="18" charset="0"/>
                <a:cs typeface="Cambria"/>
                <a:sym typeface="Cambria"/>
              </a:rPr>
              <a:t> ac </a:t>
            </a:r>
            <a:r>
              <a:rPr lang="en-US" sz="1400" dirty="0" err="1">
                <a:solidFill>
                  <a:schemeClr val="dk1"/>
                </a:solidFill>
                <a:latin typeface="Cambria" panose="02040503050406030204" pitchFamily="18" charset="0"/>
                <a:ea typeface="Cambria" panose="02040503050406030204" pitchFamily="18" charset="0"/>
                <a:cs typeface="Cambria"/>
                <a:sym typeface="Cambria"/>
              </a:rPr>
              <a:t>neque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venenatis</a:t>
            </a:r>
            <a:r>
              <a:rPr lang="en-US" sz="1400" dirty="0">
                <a:solidFill>
                  <a:schemeClr val="dk1"/>
                </a:solidFill>
                <a:latin typeface="Cambria" panose="02040503050406030204" pitchFamily="18" charset="0"/>
                <a:ea typeface="Cambria" panose="02040503050406030204" pitchFamily="18" charset="0"/>
                <a:cs typeface="Cambria"/>
                <a:sym typeface="Cambria"/>
              </a:rPr>
              <a:t>, in </a:t>
            </a:r>
            <a:r>
              <a:rPr lang="en-US" sz="1400" dirty="0" err="1">
                <a:solidFill>
                  <a:schemeClr val="dk1"/>
                </a:solidFill>
                <a:latin typeface="Cambria" panose="02040503050406030204" pitchFamily="18" charset="0"/>
                <a:ea typeface="Cambria" panose="02040503050406030204" pitchFamily="18" charset="0"/>
                <a:cs typeface="Cambria"/>
                <a:sym typeface="Cambria"/>
              </a:rPr>
              <a:t>mollis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orci</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efficitur</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Quisque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suscipit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nisl</a:t>
            </a:r>
            <a:r>
              <a:rPr lang="en-US" sz="1400" dirty="0">
                <a:solidFill>
                  <a:schemeClr val="dk1"/>
                </a:solidFill>
                <a:latin typeface="Cambria" panose="02040503050406030204" pitchFamily="18" charset="0"/>
                <a:ea typeface="Cambria" panose="02040503050406030204" pitchFamily="18" charset="0"/>
                <a:cs typeface="Cambria"/>
                <a:sym typeface="Cambria"/>
              </a:rPr>
              <a:t>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facilisis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eleifend</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Quisque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tincidunt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sapien</a:t>
            </a:r>
            <a:r>
              <a:rPr lang="en-US" sz="1400" dirty="0">
                <a:solidFill>
                  <a:schemeClr val="dk1"/>
                </a:solidFill>
                <a:latin typeface="Cambria" panose="02040503050406030204" pitchFamily="18" charset="0"/>
                <a:ea typeface="Cambria" panose="02040503050406030204" pitchFamily="18" charset="0"/>
                <a:cs typeface="Cambria"/>
                <a:sym typeface="Cambria"/>
              </a:rPr>
              <a:t> sed </a:t>
            </a:r>
            <a:r>
              <a:rPr lang="en-US" sz="1400" dirty="0" err="1">
                <a:solidFill>
                  <a:schemeClr val="dk1"/>
                </a:solidFill>
                <a:latin typeface="Cambria" panose="02040503050406030204" pitchFamily="18" charset="0"/>
                <a:ea typeface="Cambria" panose="02040503050406030204" pitchFamily="18" charset="0"/>
                <a:cs typeface="Cambria"/>
                <a:sym typeface="Cambria"/>
              </a:rPr>
              <a:t>suscipit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pretium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Quisque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lobortis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ornare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a </a:t>
            </a:r>
            <a:r>
              <a:rPr lang="en-US" sz="1400" dirty="0" err="1">
                <a:solidFill>
                  <a:schemeClr val="dk1"/>
                </a:solidFill>
                <a:latin typeface="Cambria" panose="02040503050406030204" pitchFamily="18" charset="0"/>
                <a:ea typeface="Cambria" panose="02040503050406030204" pitchFamily="18" charset="0"/>
                <a:cs typeface="Cambria"/>
                <a:sym typeface="Cambria"/>
              </a:rPr>
              <a:t>luctus</a:t>
            </a:r>
            <a:r>
              <a:rPr lang="en-US" sz="1400" dirty="0">
                <a:solidFill>
                  <a:schemeClr val="dk1"/>
                </a:solidFill>
                <a:latin typeface="Cambria" panose="02040503050406030204" pitchFamily="18" charset="0"/>
                <a:ea typeface="Cambria" panose="02040503050406030204" pitchFamily="18" charset="0"/>
                <a:cs typeface="Cambria"/>
                <a:sym typeface="Cambria"/>
              </a:rPr>
              <a:t>. Maecenas </a:t>
            </a:r>
            <a:r>
              <a:rPr lang="en-US" sz="1400" dirty="0" err="1">
                <a:solidFill>
                  <a:schemeClr val="dk1"/>
                </a:solidFill>
                <a:latin typeface="Cambria" panose="02040503050406030204" pitchFamily="18" charset="0"/>
                <a:ea typeface="Cambria" panose="02040503050406030204" pitchFamily="18" charset="0"/>
                <a:cs typeface="Cambria"/>
                <a:sym typeface="Cambria"/>
              </a:rPr>
              <a:t>malesuada</a:t>
            </a:r>
            <a:r>
              <a:rPr lang="en-US" sz="1400" dirty="0">
                <a:solidFill>
                  <a:schemeClr val="dk1"/>
                </a:solidFill>
                <a:latin typeface="Cambria" panose="02040503050406030204" pitchFamily="18" charset="0"/>
                <a:ea typeface="Cambria" panose="02040503050406030204" pitchFamily="18" charset="0"/>
                <a:cs typeface="Cambria"/>
                <a:sym typeface="Cambria"/>
              </a:rPr>
              <a:t> convallis </a:t>
            </a:r>
            <a:r>
              <a:rPr lang="en-US" sz="1400" dirty="0" err="1">
                <a:solidFill>
                  <a:schemeClr val="dk1"/>
                </a:solidFill>
                <a:latin typeface="Cambria" panose="02040503050406030204" pitchFamily="18" charset="0"/>
                <a:ea typeface="Cambria" panose="02040503050406030204" pitchFamily="18" charset="0"/>
                <a:cs typeface="Cambria"/>
                <a:sym typeface="Cambria"/>
              </a:rPr>
              <a:t>erat</a:t>
            </a:r>
            <a:r>
              <a:rPr lang="en-US" sz="1400" dirty="0">
                <a:solidFill>
                  <a:schemeClr val="dk1"/>
                </a:solidFill>
                <a:latin typeface="Cambria" panose="02040503050406030204" pitchFamily="18" charset="0"/>
                <a:ea typeface="Cambria" panose="02040503050406030204" pitchFamily="18" charset="0"/>
                <a:cs typeface="Cambria"/>
                <a:sym typeface="Cambria"/>
              </a:rPr>
              <a:t>, in pulvinar </a:t>
            </a:r>
            <a:r>
              <a:rPr lang="en-US" sz="1400" dirty="0" err="1">
                <a:solidFill>
                  <a:schemeClr val="dk1"/>
                </a:solidFill>
                <a:latin typeface="Cambria" panose="02040503050406030204" pitchFamily="18" charset="0"/>
                <a:ea typeface="Cambria" panose="02040503050406030204" pitchFamily="18" charset="0"/>
                <a:cs typeface="Cambria"/>
                <a:sym typeface="Cambria"/>
              </a:rPr>
              <a:t>odio</a:t>
            </a:r>
            <a:r>
              <a:rPr lang="en-US" sz="1400" dirty="0">
                <a:solidFill>
                  <a:schemeClr val="dk1"/>
                </a:solidFill>
                <a:latin typeface="Cambria" panose="02040503050406030204" pitchFamily="18" charset="0"/>
                <a:ea typeface="Cambria" panose="02040503050406030204" pitchFamily="18" charset="0"/>
                <a:cs typeface="Cambria"/>
                <a:sym typeface="Cambria"/>
              </a:rPr>
              <a:t>. Nunc </a:t>
            </a:r>
            <a:r>
              <a:rPr lang="en-US" sz="1400" dirty="0" err="1">
                <a:solidFill>
                  <a:schemeClr val="dk1"/>
                </a:solidFill>
                <a:latin typeface="Cambria" panose="02040503050406030204" pitchFamily="18" charset="0"/>
                <a:ea typeface="Cambria" panose="02040503050406030204" pitchFamily="18" charset="0"/>
                <a:cs typeface="Cambria"/>
                <a:sym typeface="Cambria"/>
              </a:rPr>
              <a:t>sagittis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tellus</a:t>
            </a:r>
            <a:r>
              <a:rPr lang="en-US" sz="1400" dirty="0">
                <a:solidFill>
                  <a:schemeClr val="dk1"/>
                </a:solidFill>
                <a:latin typeface="Cambria" panose="02040503050406030204" pitchFamily="18" charset="0"/>
                <a:ea typeface="Cambria" panose="02040503050406030204" pitchFamily="18" charset="0"/>
                <a:cs typeface="Cambria"/>
                <a:sym typeface="Cambria"/>
              </a:rPr>
              <a:t> non </a:t>
            </a:r>
            <a:r>
              <a:rPr lang="en-US" sz="1400" dirty="0" err="1">
                <a:solidFill>
                  <a:schemeClr val="dk1"/>
                </a:solidFill>
                <a:latin typeface="Cambria" panose="02040503050406030204" pitchFamily="18" charset="0"/>
                <a:ea typeface="Cambria" panose="02040503050406030204" pitchFamily="18" charset="0"/>
                <a:cs typeface="Cambria"/>
                <a:sym typeface="Cambria"/>
              </a:rPr>
              <a:t>interdum</a:t>
            </a:r>
            <a:r>
              <a:rPr lang="en-US" sz="1400" dirty="0">
                <a:solidFill>
                  <a:schemeClr val="dk1"/>
                </a:solidFill>
                <a:latin typeface="Cambria" panose="02040503050406030204" pitchFamily="18" charset="0"/>
                <a:ea typeface="Cambria" panose="02040503050406030204" pitchFamily="18" charset="0"/>
                <a:cs typeface="Cambria"/>
                <a:sym typeface="Cambria"/>
              </a:rPr>
              <a:t> gravida. </a:t>
            </a:r>
            <a:endParaRPr dirty="0">
              <a:latin typeface="Cambria" panose="02040503050406030204" pitchFamily="18" charset="0"/>
              <a:ea typeface="Cambria" panose="02040503050406030204" pitchFamily="18" charset="0"/>
            </a:endParaRPr>
          </a:p>
          <a:p>
            <a:pPr marL="285750" lvl="0" indent="-285750" algn="l" rtl="0">
              <a:lnSpc>
                <a:spcPct val="115000"/>
              </a:lnSpc>
              <a:spcBef>
                <a:spcPts val="1200"/>
              </a:spcBef>
              <a:spcAft>
                <a:spcPts val="1200"/>
              </a:spcAft>
              <a:buSzPct val="100000"/>
              <a:buChar char="●"/>
            </a:pPr>
            <a:r>
              <a:rPr lang="en-US" sz="1400" dirty="0" err="1">
                <a:solidFill>
                  <a:schemeClr val="dk1"/>
                </a:solidFill>
                <a:latin typeface="Cambria" panose="02040503050406030204" pitchFamily="18" charset="0"/>
                <a:ea typeface="Cambria" panose="02040503050406030204" pitchFamily="18" charset="0"/>
                <a:cs typeface="Cambria"/>
                <a:sym typeface="Cambria"/>
              </a:rPr>
              <a:t>Curabitur</a:t>
            </a:r>
            <a:r>
              <a:rPr lang="en-US" sz="1400" dirty="0">
                <a:solidFill>
                  <a:schemeClr val="dk1"/>
                </a:solidFill>
                <a:latin typeface="Cambria" panose="02040503050406030204" pitchFamily="18" charset="0"/>
                <a:ea typeface="Cambria" panose="02040503050406030204" pitchFamily="18" charset="0"/>
                <a:cs typeface="Cambria"/>
                <a:sym typeface="Cambria"/>
              </a:rPr>
              <a:t> ac </a:t>
            </a:r>
            <a:r>
              <a:rPr lang="en-US" sz="1400" dirty="0" err="1">
                <a:solidFill>
                  <a:schemeClr val="dk1"/>
                </a:solidFill>
                <a:latin typeface="Cambria" panose="02040503050406030204" pitchFamily="18" charset="0"/>
                <a:ea typeface="Cambria" panose="02040503050406030204" pitchFamily="18" charset="0"/>
                <a:cs typeface="Cambria"/>
                <a:sym typeface="Cambria"/>
              </a:rPr>
              <a:t>justo</a:t>
            </a:r>
            <a:r>
              <a:rPr lang="en-US" sz="1400" dirty="0">
                <a:solidFill>
                  <a:schemeClr val="dk1"/>
                </a:solidFill>
                <a:latin typeface="Cambria" panose="02040503050406030204" pitchFamily="18" charset="0"/>
                <a:ea typeface="Cambria" panose="02040503050406030204" pitchFamily="18" charset="0"/>
                <a:cs typeface="Cambria"/>
                <a:sym typeface="Cambria"/>
              </a:rPr>
              <a:t> magna. </a:t>
            </a:r>
            <a:r>
              <a:rPr lang="en-US" sz="1400" dirty="0" err="1">
                <a:solidFill>
                  <a:schemeClr val="dk1"/>
                </a:solidFill>
                <a:latin typeface="Cambria" panose="02040503050406030204" pitchFamily="18" charset="0"/>
                <a:ea typeface="Cambria" panose="02040503050406030204" pitchFamily="18" charset="0"/>
                <a:cs typeface="Cambria"/>
                <a:sym typeface="Cambria"/>
              </a:rPr>
              <a:t>Suspendisse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condimentum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enim</a:t>
            </a:r>
            <a:r>
              <a:rPr lang="en-US" sz="1400" dirty="0">
                <a:solidFill>
                  <a:schemeClr val="dk1"/>
                </a:solidFill>
                <a:latin typeface="Cambria" panose="02040503050406030204" pitchFamily="18" charset="0"/>
                <a:ea typeface="Cambria" panose="02040503050406030204" pitchFamily="18" charset="0"/>
                <a:cs typeface="Cambria"/>
                <a:sym typeface="Cambria"/>
              </a:rPr>
              <a:t> non eros </a:t>
            </a:r>
            <a:r>
              <a:rPr lang="en-US" sz="1400" dirty="0" err="1">
                <a:solidFill>
                  <a:schemeClr val="dk1"/>
                </a:solidFill>
                <a:latin typeface="Cambria" panose="02040503050406030204" pitchFamily="18" charset="0"/>
                <a:ea typeface="Cambria" panose="02040503050406030204" pitchFamily="18" charset="0"/>
                <a:cs typeface="Cambria"/>
                <a:sym typeface="Cambria"/>
              </a:rPr>
              <a:t>sodales</a:t>
            </a:r>
            <a:r>
              <a:rPr lang="en-US" sz="1400" dirty="0">
                <a:solidFill>
                  <a:schemeClr val="dk1"/>
                </a:solidFill>
                <a:latin typeface="Cambria" panose="02040503050406030204" pitchFamily="18" charset="0"/>
                <a:ea typeface="Cambria" panose="02040503050406030204" pitchFamily="18" charset="0"/>
                <a:cs typeface="Cambria"/>
                <a:sym typeface="Cambria"/>
              </a:rPr>
              <a:t>,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dapibus</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velit</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rhoncus</a:t>
            </a:r>
            <a:r>
              <a:rPr lang="en-US" sz="1400" dirty="0">
                <a:solidFill>
                  <a:schemeClr val="dk1"/>
                </a:solidFill>
                <a:latin typeface="Cambria" panose="02040503050406030204" pitchFamily="18" charset="0"/>
                <a:ea typeface="Cambria" panose="02040503050406030204" pitchFamily="18" charset="0"/>
                <a:cs typeface="Cambria"/>
                <a:sym typeface="Cambria"/>
              </a:rPr>
              <a:t>. Maecenas </a:t>
            </a:r>
            <a:r>
              <a:rPr lang="en-US" sz="1400" dirty="0" err="1">
                <a:solidFill>
                  <a:schemeClr val="dk1"/>
                </a:solidFill>
                <a:latin typeface="Cambria" panose="02040503050406030204" pitchFamily="18" charset="0"/>
                <a:ea typeface="Cambria" panose="02040503050406030204" pitchFamily="18" charset="0"/>
                <a:cs typeface="Cambria"/>
                <a:sym typeface="Cambria"/>
              </a:rPr>
              <a:t>viverra</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justo</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eu</a:t>
            </a:r>
            <a:r>
              <a:rPr lang="en-US" sz="1400" dirty="0">
                <a:solidFill>
                  <a:schemeClr val="dk1"/>
                </a:solidFill>
                <a:latin typeface="Cambria" panose="02040503050406030204" pitchFamily="18" charset="0"/>
                <a:ea typeface="Cambria" panose="02040503050406030204" pitchFamily="18" charset="0"/>
                <a:cs typeface="Cambria"/>
                <a:sym typeface="Cambria"/>
              </a:rPr>
              <a:t> pulvinar convallis. Cras </a:t>
            </a:r>
            <a:r>
              <a:rPr lang="en-US" sz="1400" dirty="0" err="1">
                <a:solidFill>
                  <a:schemeClr val="dk1"/>
                </a:solidFill>
                <a:latin typeface="Cambria" panose="02040503050406030204" pitchFamily="18" charset="0"/>
                <a:ea typeface="Cambria" panose="02040503050406030204" pitchFamily="18" charset="0"/>
                <a:cs typeface="Cambria"/>
                <a:sym typeface="Cambria"/>
              </a:rPr>
              <a:t>porttitor</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sem</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velit</a:t>
            </a:r>
            <a:r>
              <a:rPr lang="en-US" sz="1400" dirty="0">
                <a:solidFill>
                  <a:schemeClr val="dk1"/>
                </a:solidFill>
                <a:latin typeface="Cambria" panose="02040503050406030204" pitchFamily="18" charset="0"/>
                <a:ea typeface="Cambria" panose="02040503050406030204" pitchFamily="18" charset="0"/>
                <a:cs typeface="Cambria"/>
                <a:sym typeface="Cambria"/>
              </a:rPr>
              <a:t>, vitae </a:t>
            </a:r>
            <a:r>
              <a:rPr lang="en-US" sz="1400" dirty="0" err="1">
                <a:solidFill>
                  <a:schemeClr val="dk1"/>
                </a:solidFill>
                <a:latin typeface="Cambria" panose="02040503050406030204" pitchFamily="18" charset="0"/>
                <a:ea typeface="Cambria" panose="02040503050406030204" pitchFamily="18" charset="0"/>
                <a:cs typeface="Cambria"/>
                <a:sym typeface="Cambria"/>
              </a:rPr>
              <a:t>molestie</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nisl</a:t>
            </a:r>
            <a:r>
              <a:rPr lang="en-US" sz="1400" dirty="0">
                <a:solidFill>
                  <a:schemeClr val="dk1"/>
                </a:solidFill>
                <a:latin typeface="Cambria" panose="02040503050406030204" pitchFamily="18" charset="0"/>
                <a:ea typeface="Cambria" panose="02040503050406030204" pitchFamily="18" charset="0"/>
                <a:cs typeface="Cambria"/>
                <a:sym typeface="Cambria"/>
              </a:rPr>
              <a:t> </a:t>
            </a:r>
            <a:r>
              <a:rPr lang="en-US" sz="1400" dirty="0" err="1">
                <a:solidFill>
                  <a:schemeClr val="dk1"/>
                </a:solidFill>
                <a:latin typeface="Cambria" panose="02040503050406030204" pitchFamily="18" charset="0"/>
                <a:ea typeface="Cambria" panose="02040503050406030204" pitchFamily="18" charset="0"/>
                <a:cs typeface="Cambria"/>
                <a:sym typeface="Cambria"/>
              </a:rPr>
              <a:t>sodales</a:t>
            </a:r>
            <a:r>
              <a:rPr lang="en-US" sz="1400" dirty="0">
                <a:solidFill>
                  <a:schemeClr val="dk1"/>
                </a:solidFill>
                <a:latin typeface="Cambria" panose="02040503050406030204" pitchFamily="18" charset="0"/>
                <a:ea typeface="Cambria" panose="02040503050406030204" pitchFamily="18" charset="0"/>
                <a:cs typeface="Cambria"/>
                <a:sym typeface="Cambria"/>
              </a:rPr>
              <a:t> vitae.</a:t>
            </a:r>
            <a:endParaRPr dirty="0">
              <a:latin typeface="Cambria" panose="02040503050406030204" pitchFamily="18" charset="0"/>
              <a:ea typeface="Cambria" panose="02040503050406030204" pitchFamily="18" charset="0"/>
            </a:endParaRPr>
          </a:p>
        </p:txBody>
      </p:sp>
      <p:sp>
        <p:nvSpPr>
          <p:cNvPr id="290" name="Google Shape;290;p12"/>
          <p:cNvSpPr txBox="1">
            <a:spLocks noGrp="1"/>
          </p:cNvSpPr>
          <p:nvPr>
            <p:ph type="body" idx="1"/>
          </p:nvPr>
        </p:nvSpPr>
        <p:spPr>
          <a:xfrm>
            <a:off x="457200" y="6513305"/>
            <a:ext cx="3721500" cy="238008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i="1" dirty="0">
                <a:solidFill>
                  <a:srgbClr val="E24E39"/>
                </a:solidFill>
                <a:latin typeface="Cambria"/>
                <a:ea typeface="Cambria"/>
                <a:cs typeface="Cambria"/>
                <a:sym typeface="Cambria"/>
              </a:rPr>
              <a:t>[YEAR] [TYPE] Election Audit</a:t>
            </a:r>
            <a:endParaRPr b="1" i="1" dirty="0">
              <a:solidFill>
                <a:srgbClr val="E24E39"/>
              </a:solidFill>
              <a:latin typeface="Cambria"/>
              <a:ea typeface="Cambria"/>
              <a:cs typeface="Cambria"/>
              <a:sym typeface="Cambria"/>
            </a:endParaRPr>
          </a:p>
          <a:p>
            <a:pPr marL="0" lvl="0" indent="0" algn="l" rtl="0">
              <a:lnSpc>
                <a:spcPct val="115000"/>
              </a:lnSpc>
              <a:spcBef>
                <a:spcPts val="0"/>
              </a:spcBef>
              <a:spcAft>
                <a:spcPts val="1200"/>
              </a:spcAft>
              <a:buSzPts val="1800"/>
              <a:buNone/>
            </a:pPr>
            <a:r>
              <a:rPr lang="en-US" sz="1400" dirty="0">
                <a:solidFill>
                  <a:schemeClr val="dk1"/>
                </a:solidFill>
                <a:latin typeface="Cambria"/>
                <a:ea typeface="Cambria"/>
                <a:cs typeface="Cambria"/>
                <a:sym typeface="Cambria"/>
              </a:rPr>
              <a:t>Did your office introduce any new practices or procedures for this audit? This is a section for highlighting any background information that’s new for this year. Alternatively, you can change the header and include another piece of background information. Or delete the header and use this as additional space to continue the section above. </a:t>
            </a:r>
            <a:endParaRPr dirty="0"/>
          </a:p>
        </p:txBody>
      </p:sp>
      <p:sp>
        <p:nvSpPr>
          <p:cNvPr id="291" name="Google Shape;291;p12"/>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BACKGROUND</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92" name="Google Shape;292;p12"/>
          <p:cNvSpPr/>
          <p:nvPr/>
        </p:nvSpPr>
        <p:spPr>
          <a:xfrm>
            <a:off x="4259723" y="6525479"/>
            <a:ext cx="2592490" cy="2367909"/>
          </a:xfrm>
          <a:prstGeom prst="roundRect">
            <a:avLst>
              <a:gd name="adj" fmla="val 0"/>
            </a:avLst>
          </a:prstGeom>
          <a:solidFill>
            <a:srgbClr val="E24E39"/>
          </a:solidFill>
          <a:ln>
            <a:noFill/>
          </a:ln>
        </p:spPr>
        <p:txBody>
          <a:bodyPr spcFirstLastPara="1" wrap="square" lIns="137150" tIns="91425" rIns="137150" bIns="91425" anchor="ctr" anchorCtr="0">
            <a:noAutofit/>
          </a:bodyPr>
          <a:lstStyle/>
          <a:p>
            <a:pPr marL="0" marR="0" lvl="0" indent="0" algn="ctr" rtl="0">
              <a:lnSpc>
                <a:spcPct val="125000"/>
              </a:lnSpc>
              <a:spcBef>
                <a:spcPts val="0"/>
              </a:spcBef>
              <a:spcAft>
                <a:spcPts val="0"/>
              </a:spcAft>
              <a:buClr>
                <a:srgbClr val="000000"/>
              </a:buClr>
              <a:buSzPts val="1800"/>
              <a:buFont typeface="Arial"/>
              <a:buNone/>
            </a:pPr>
            <a:r>
              <a:rPr lang="en-US" sz="1800" b="1" i="0" u="none" strike="noStrike" cap="none" dirty="0">
                <a:solidFill>
                  <a:schemeClr val="lt1"/>
                </a:solidFill>
                <a:latin typeface="Tw Cen MT" panose="020B0602020104020603" pitchFamily="34" charset="0"/>
                <a:ea typeface="Twentieth Century"/>
                <a:cs typeface="Twentieth Century"/>
                <a:sym typeface="Twentieth Century"/>
              </a:rPr>
              <a:t>An audit fact, policy note or best practice in [Jurisdiction] or your state</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293" name="Google Shape;293;p12"/>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E24E39"/>
                </a:solidFill>
                <a:latin typeface="Cambria"/>
                <a:ea typeface="Cambria"/>
                <a:cs typeface="Cambria"/>
                <a:sym typeface="Cambria"/>
              </a:rPr>
              <a:t>7</a:t>
            </a:r>
            <a:endParaRPr sz="1800" b="1" i="0" u="none" strike="noStrike" cap="none" dirty="0">
              <a:solidFill>
                <a:srgbClr val="E24E39"/>
              </a:solidFill>
              <a:latin typeface="Cambria"/>
              <a:ea typeface="Cambria"/>
              <a:cs typeface="Cambria"/>
              <a:sym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3"/>
          <p:cNvSpPr txBox="1">
            <a:spLocks noGrp="1"/>
          </p:cNvSpPr>
          <p:nvPr>
            <p:ph type="body" idx="1"/>
          </p:nvPr>
        </p:nvSpPr>
        <p:spPr>
          <a:xfrm>
            <a:off x="516450" y="1484224"/>
            <a:ext cx="6858000" cy="798327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(The is example text. Please replace or edit to fit your audit.) In a fixed percentage audit, a predetermined percentage of ballots is randomly selected, hand tallied and compared to the original count to ensure that the tabulation equipment used to tally the election’s results is working properly and accurately counting votes.</a:t>
            </a:r>
            <a:endParaRPr dirty="0">
              <a:latin typeface="Cambria" panose="02040503050406030204" pitchFamily="18" charset="0"/>
              <a:ea typeface="Cambria" panose="02040503050406030204" pitchFamily="18" charset="0"/>
            </a:endParaRPr>
          </a:p>
          <a:p>
            <a:pPr marL="0" lvl="0" indent="0" algn="l" rtl="0">
              <a:lnSpc>
                <a:spcPct val="115000"/>
              </a:lnSpc>
              <a:spcBef>
                <a:spcPts val="110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Before every primary, general or presidential preference election, the county election director reviews the number of ballots expected to be hand counted and then estimates the number of hand count audit board members needed to count them. Then, at least 14 days before each election, the county election director contacts county political party chairs to inform them of the number of audit board members needed. The party chairs must designate that many audit board members and alternates at least seven days before the election. Designated members are randomly assigned to the bipartisan hand count audit boards that will conduct the hand count. Counties without enough designated audit board members available to begin 24 hours after polls close cannot participate in the audit.</a:t>
            </a:r>
            <a:endParaRPr dirty="0">
              <a:latin typeface="Cambria" panose="02040503050406030204" pitchFamily="18" charset="0"/>
              <a:ea typeface="Cambria" panose="02040503050406030204" pitchFamily="18" charset="0"/>
            </a:endParaRPr>
          </a:p>
          <a:p>
            <a:pPr marL="0" lvl="0" indent="0" algn="l" rtl="0">
              <a:lnSpc>
                <a:spcPct val="115000"/>
              </a:lnSpc>
              <a:spcBef>
                <a:spcPts val="110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The post-election hand count audit includes:</a:t>
            </a:r>
            <a:endParaRPr dirty="0">
              <a:latin typeface="Cambria" panose="02040503050406030204" pitchFamily="18" charset="0"/>
              <a:ea typeface="Cambria" panose="02040503050406030204" pitchFamily="18" charset="0"/>
            </a:endParaRPr>
          </a:p>
          <a:p>
            <a:pPr marL="285750" lvl="0" indent="-285750" algn="l" rtl="0">
              <a:lnSpc>
                <a:spcPct val="115000"/>
              </a:lnSpc>
              <a:spcBef>
                <a:spcPts val="0"/>
              </a:spcBef>
              <a:spcAft>
                <a:spcPts val="0"/>
              </a:spcAft>
              <a:buClr>
                <a:schemeClr val="dk1"/>
              </a:buClr>
              <a:buSzPts val="1100"/>
              <a:buChar char="●"/>
            </a:pPr>
            <a:r>
              <a:rPr lang="en-US" sz="1400" dirty="0">
                <a:solidFill>
                  <a:schemeClr val="dk1"/>
                </a:solidFill>
                <a:latin typeface="Cambria" panose="02040503050406030204" pitchFamily="18" charset="0"/>
                <a:ea typeface="Cambria" panose="02040503050406030204" pitchFamily="18" charset="0"/>
                <a:cs typeface="Cambria"/>
                <a:sym typeface="Cambria"/>
              </a:rPr>
              <a:t>An early ballot hand count, which involves a manual count of a 1% of early ballots cast in the election, or 5,000 early ballots, whichever is fewer; and </a:t>
            </a:r>
            <a:endParaRPr dirty="0">
              <a:latin typeface="Cambria" panose="02040503050406030204" pitchFamily="18" charset="0"/>
              <a:ea typeface="Cambria" panose="02040503050406030204" pitchFamily="18" charset="0"/>
            </a:endParaRPr>
          </a:p>
          <a:p>
            <a:pPr marL="285750" lvl="0" indent="-285750" algn="l" rtl="0">
              <a:lnSpc>
                <a:spcPct val="115000"/>
              </a:lnSpc>
              <a:spcBef>
                <a:spcPts val="0"/>
              </a:spcBef>
              <a:spcAft>
                <a:spcPts val="0"/>
              </a:spcAft>
              <a:buClr>
                <a:schemeClr val="dk1"/>
              </a:buClr>
              <a:buSzPts val="1100"/>
              <a:buChar char="●"/>
            </a:pPr>
            <a:r>
              <a:rPr lang="en-US" sz="1400" dirty="0">
                <a:solidFill>
                  <a:schemeClr val="dk1"/>
                </a:solidFill>
                <a:latin typeface="Cambria" panose="02040503050406030204" pitchFamily="18" charset="0"/>
                <a:ea typeface="Cambria" panose="02040503050406030204" pitchFamily="18" charset="0"/>
                <a:cs typeface="Cambria"/>
                <a:sym typeface="Cambria"/>
              </a:rPr>
              <a:t>An Election Day voting location hand count, which involves a manual count of regular ballots cast in 2% of the voting locations.</a:t>
            </a:r>
            <a:endParaRPr dirty="0">
              <a:latin typeface="Cambria" panose="02040503050406030204" pitchFamily="18" charset="0"/>
              <a:ea typeface="Cambria" panose="02040503050406030204" pitchFamily="18" charset="0"/>
            </a:endParaRPr>
          </a:p>
          <a:p>
            <a:pPr marL="0" lvl="0" indent="0" algn="l" rtl="0">
              <a:lnSpc>
                <a:spcPct val="115000"/>
              </a:lnSpc>
              <a:spcBef>
                <a:spcPts val="110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Provisional ballots are not included in the hand count.</a:t>
            </a:r>
            <a:endParaRPr dirty="0">
              <a:latin typeface="Cambria" panose="02040503050406030204" pitchFamily="18" charset="0"/>
              <a:ea typeface="Cambria" panose="02040503050406030204" pitchFamily="18" charset="0"/>
            </a:endParaRPr>
          </a:p>
          <a:p>
            <a:pPr marL="0" lvl="0" indent="0" algn="l" rtl="0">
              <a:lnSpc>
                <a:spcPct val="115000"/>
              </a:lnSpc>
              <a:spcBef>
                <a:spcPts val="110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Multiple three member boards conduct the hand tally of the selected early ballot batches and Election Day voting location ballots using the stacking method. Under the stacking method, the board members take turns stacking ballots, one candidate and contest at a time and then tallying the votes for each candidate and contest on a hand count tally form. Both judges must independently stack the ballots, count them, and reach agreement on the number. The hand count tallies are compared to the machine counts. Any discrepancies must be explained.</a:t>
            </a:r>
            <a:endParaRPr dirty="0">
              <a:latin typeface="Cambria" panose="02040503050406030204" pitchFamily="18" charset="0"/>
              <a:ea typeface="Cambria" panose="02040503050406030204" pitchFamily="18" charset="0"/>
            </a:endParaRPr>
          </a:p>
          <a:p>
            <a:pPr marL="0" lvl="0" indent="0" algn="l" rtl="0">
              <a:lnSpc>
                <a:spcPct val="115000"/>
              </a:lnSpc>
              <a:spcBef>
                <a:spcPts val="1100"/>
              </a:spcBef>
              <a:spcAft>
                <a:spcPts val="0"/>
              </a:spcAft>
              <a:buClr>
                <a:schemeClr val="dk1"/>
              </a:buClr>
              <a:buSzPts val="1100"/>
              <a:buFont typeface="Arial"/>
              <a:buNone/>
            </a:pPr>
            <a:r>
              <a:rPr lang="en-US" sz="1400" dirty="0">
                <a:solidFill>
                  <a:schemeClr val="dk1"/>
                </a:solidFill>
                <a:latin typeface="Cambria" panose="02040503050406030204" pitchFamily="18" charset="0"/>
                <a:ea typeface="Cambria" panose="02040503050406030204" pitchFamily="18" charset="0"/>
                <a:cs typeface="Cambria"/>
                <a:sym typeface="Cambria"/>
              </a:rPr>
              <a:t>The hand count is open for observation and video recording, so long as ballot secrecy is preserved, and the observation or recording do not interfere with the hand count. </a:t>
            </a:r>
            <a:endParaRPr dirty="0">
              <a:latin typeface="Cambria" panose="02040503050406030204" pitchFamily="18" charset="0"/>
              <a:ea typeface="Cambria" panose="02040503050406030204" pitchFamily="18" charset="0"/>
            </a:endParaRPr>
          </a:p>
          <a:p>
            <a:pPr marL="0" lvl="0" indent="0" algn="l" rtl="0">
              <a:lnSpc>
                <a:spcPct val="115000"/>
              </a:lnSpc>
              <a:spcBef>
                <a:spcPts val="1200"/>
              </a:spcBef>
              <a:spcAft>
                <a:spcPts val="1200"/>
              </a:spcAft>
              <a:buClr>
                <a:schemeClr val="dk1"/>
              </a:buClr>
              <a:buSzPts val="1100"/>
              <a:buFont typeface="Arial"/>
              <a:buNone/>
            </a:pPr>
            <a:endParaRPr sz="1400" dirty="0">
              <a:solidFill>
                <a:schemeClr val="dk1"/>
              </a:solidFill>
              <a:latin typeface="Cambria"/>
              <a:ea typeface="Cambria"/>
              <a:cs typeface="Cambria"/>
              <a:sym typeface="Cambria"/>
            </a:endParaRPr>
          </a:p>
        </p:txBody>
      </p:sp>
      <p:pic>
        <p:nvPicPr>
          <p:cNvPr id="299" name="Google Shape;299;p13"/>
          <p:cNvPicPr preferRelativeResize="0"/>
          <p:nvPr/>
        </p:nvPicPr>
        <p:blipFill rotWithShape="1">
          <a:blip r:embed="rId3">
            <a:alphaModFix/>
          </a:blip>
          <a:srcRect l="39326" r="16421"/>
          <a:stretch/>
        </p:blipFill>
        <p:spPr>
          <a:xfrm>
            <a:off x="8115486" y="5475861"/>
            <a:ext cx="2447700" cy="3691800"/>
          </a:xfrm>
          <a:prstGeom prst="roundRect">
            <a:avLst>
              <a:gd name="adj" fmla="val 0"/>
            </a:avLst>
          </a:prstGeom>
          <a:noFill/>
          <a:ln>
            <a:noFill/>
          </a:ln>
        </p:spPr>
      </p:pic>
      <p:sp>
        <p:nvSpPr>
          <p:cNvPr id="300" name="Google Shape;300;p13"/>
          <p:cNvSpPr txBox="1"/>
          <p:nvPr/>
        </p:nvSpPr>
        <p:spPr>
          <a:xfrm>
            <a:off x="457200" y="457200"/>
            <a:ext cx="6798900" cy="123107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HOW A FIXED PERCENTAGE AUDIT WORKS</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301" name="Google Shape;301;p13"/>
          <p:cNvSpPr txBox="1"/>
          <p:nvPr/>
        </p:nvSpPr>
        <p:spPr>
          <a:xfrm>
            <a:off x="-10139"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E24E39"/>
                </a:solidFill>
                <a:latin typeface="Cambria" panose="02040503050406030204" pitchFamily="18" charset="0"/>
                <a:ea typeface="Cambria" panose="02040503050406030204" pitchFamily="18" charset="0"/>
                <a:cs typeface="Bitter"/>
                <a:sym typeface="Bitter"/>
              </a:rPr>
              <a:t>8</a:t>
            </a:r>
            <a:endParaRPr sz="1800" b="1" i="0" u="none" strike="noStrike" cap="none" dirty="0">
              <a:solidFill>
                <a:srgbClr val="E24E39"/>
              </a:solidFill>
              <a:latin typeface="Cambria" panose="02040503050406030204" pitchFamily="18" charset="0"/>
              <a:ea typeface="Cambria" panose="02040503050406030204" pitchFamily="18" charset="0"/>
              <a:cs typeface="Bitter"/>
              <a:sym typeface="Bitter"/>
            </a:endParaRPr>
          </a:p>
        </p:txBody>
      </p:sp>
      <p:sp>
        <p:nvSpPr>
          <p:cNvPr id="302" name="Google Shape;302;p13"/>
          <p:cNvSpPr txBox="1"/>
          <p:nvPr/>
        </p:nvSpPr>
        <p:spPr>
          <a:xfrm>
            <a:off x="8115486" y="4153545"/>
            <a:ext cx="2260971"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Note: If your description is shorter and there is space, place this photo on the page to break up the text.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4"/>
          <p:cNvSpPr txBox="1"/>
          <p:nvPr/>
        </p:nvSpPr>
        <p:spPr>
          <a:xfrm>
            <a:off x="438810" y="961916"/>
            <a:ext cx="6566400" cy="8706200"/>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0"/>
              </a:spcBef>
              <a:spcAft>
                <a:spcPts val="0"/>
              </a:spcAft>
              <a:buClr>
                <a:srgbClr val="000000"/>
              </a:buClr>
              <a:buSzPts val="11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Designated Margin</a:t>
            </a:r>
            <a:endParaRPr lang="en-US" sz="2100" b="1" i="1" dirty="0">
              <a:solidFill>
                <a:srgbClr val="E24E39"/>
              </a:solidFill>
              <a:latin typeface="Cambria" panose="02040503050406030204" pitchFamily="18" charset="0"/>
              <a:ea typeface="Cambria" panose="02040503050406030204" pitchFamily="18" charset="0"/>
              <a:cs typeface="Cambria"/>
              <a:sym typeface="Cambria"/>
            </a:endParaRPr>
          </a:p>
          <a:p>
            <a:pPr marL="0" marR="0" lvl="0" indent="0" algn="l" rtl="0">
              <a:lnSpc>
                <a:spcPct val="114000"/>
              </a:lnSpc>
              <a:spcBef>
                <a:spcPts val="0"/>
              </a:spcBef>
              <a:spcAft>
                <a:spcPts val="0"/>
              </a:spcAft>
              <a:buClr>
                <a:srgbClr val="000000"/>
              </a:buClr>
              <a:buSzPts val="1100"/>
              <a:buFont typeface="Arial"/>
              <a:buNone/>
            </a:pPr>
            <a:r>
              <a:rPr lang="en-US" dirty="0">
                <a:latin typeface="Cambria" panose="02040503050406030204" pitchFamily="18" charset="0"/>
                <a:ea typeface="Cambria" panose="02040503050406030204" pitchFamily="18" charset="0"/>
                <a:cs typeface="Cambria"/>
                <a:sym typeface="Cambria"/>
              </a:rPr>
              <a:t>(These are example definitions. Replace them as needed. Be sure to link the first appearance of the defined term in the report to this Glossary page </a:t>
            </a:r>
            <a:r>
              <a:rPr lang="en-US" dirty="0">
                <a:solidFill>
                  <a:srgbClr val="445E8A"/>
                </a:solidFill>
                <a:latin typeface="Cambria" panose="02040503050406030204" pitchFamily="18" charset="0"/>
                <a:ea typeface="Cambria" panose="02040503050406030204" pitchFamily="18" charset="0"/>
                <a:cs typeface="Cambria"/>
                <a:sym typeface="Cambria"/>
                <a:hlinkClick r:id="rId3" action="ppaction://hlinksldjump">
                  <a:extLst>
                    <a:ext uri="{A12FA001-AC4F-418D-AE19-62706E023703}">
                      <ahyp:hlinkClr xmlns:ahyp="http://schemas.microsoft.com/office/drawing/2018/hyperlinkcolor" val="tx"/>
                    </a:ext>
                  </a:extLst>
                </a:hlinkClick>
              </a:rPr>
              <a:t>using the instructions</a:t>
            </a:r>
            <a:r>
              <a:rPr lang="en-US" dirty="0">
                <a:latin typeface="Cambria" panose="02040503050406030204" pitchFamily="18" charset="0"/>
                <a:ea typeface="Cambria" panose="02040503050406030204" pitchFamily="18" charset="0"/>
                <a:cs typeface="Cambria"/>
                <a:sym typeface="Cambria"/>
              </a:rPr>
              <a:t>.) </a:t>
            </a:r>
            <a:br>
              <a:rPr lang="en-US" dirty="0">
                <a:latin typeface="Cambria" panose="02040503050406030204" pitchFamily="18" charset="0"/>
                <a:ea typeface="Cambria" panose="02040503050406030204" pitchFamily="18" charset="0"/>
                <a:cs typeface="Cambria"/>
                <a:sym typeface="Cambria"/>
              </a:rPr>
            </a:br>
            <a:r>
              <a:rPr lang="en-US" dirty="0">
                <a:latin typeface="Cambria" panose="02040503050406030204" pitchFamily="18" charset="0"/>
                <a:ea typeface="Cambria" panose="02040503050406030204" pitchFamily="18" charset="0"/>
                <a:cs typeface="Cambria"/>
                <a:sym typeface="Cambria"/>
              </a:rPr>
              <a:t>T</a:t>
            </a:r>
            <a:r>
              <a:rPr lang="en-US" sz="1400" b="0" i="0" u="none" strike="noStrike" cap="none" dirty="0">
                <a:solidFill>
                  <a:srgbClr val="000000"/>
                </a:solidFill>
                <a:latin typeface="Cambria" panose="02040503050406030204" pitchFamily="18" charset="0"/>
                <a:ea typeface="Cambria" panose="02040503050406030204" pitchFamily="18" charset="0"/>
                <a:cs typeface="Cambria"/>
                <a:sym typeface="Cambria"/>
              </a:rPr>
              <a:t>he accepted amount of vote count discrepancies between the hand count and the original  tabulation equipment count</a:t>
            </a:r>
            <a:r>
              <a:rPr lang="en-US" dirty="0">
                <a:latin typeface="Cambria" panose="02040503050406030204" pitchFamily="18" charset="0"/>
                <a:ea typeface="Cambria" panose="02040503050406030204" pitchFamily="18" charset="0"/>
                <a:cs typeface="Cambria"/>
                <a:sym typeface="Cambria"/>
              </a:rPr>
              <a:t>, </a:t>
            </a:r>
            <a:r>
              <a:rPr lang="en-US" sz="1400" b="0" i="0" u="none" strike="noStrike" cap="none" dirty="0">
                <a:solidFill>
                  <a:srgbClr val="000000"/>
                </a:solidFill>
                <a:latin typeface="Cambria" panose="02040503050406030204" pitchFamily="18" charset="0"/>
                <a:ea typeface="Cambria" panose="02040503050406030204" pitchFamily="18" charset="0"/>
                <a:cs typeface="Cambria"/>
                <a:sym typeface="Cambria"/>
              </a:rPr>
              <a:t>set prior to each primary and general election. </a:t>
            </a:r>
            <a:endParaRPr dirty="0">
              <a:latin typeface="Cambria" panose="02040503050406030204" pitchFamily="18" charset="0"/>
              <a:ea typeface="Cambria" panose="02040503050406030204" pitchFamily="18" charset="0"/>
            </a:endParaRPr>
          </a:p>
          <a:p>
            <a:pPr marL="285750" marR="0" lvl="0" indent="-285750" algn="l" rtl="0">
              <a:lnSpc>
                <a:spcPct val="114000"/>
              </a:lnSpc>
              <a:spcBef>
                <a:spcPts val="0"/>
              </a:spcBef>
              <a:spcAft>
                <a:spcPts val="0"/>
              </a:spcAft>
              <a:buClr>
                <a:srgbClr val="595959"/>
              </a:buClr>
              <a:buSzPts val="1400"/>
              <a:buFont typeface="Arial"/>
              <a:buChar char="●"/>
            </a:pPr>
            <a:r>
              <a:rPr lang="en-US" sz="1400" b="0" i="0" u="none" strike="noStrike" cap="none" dirty="0">
                <a:solidFill>
                  <a:srgbClr val="000000"/>
                </a:solidFill>
                <a:latin typeface="Cambria" panose="02040503050406030204" pitchFamily="18" charset="0"/>
                <a:ea typeface="Cambria" panose="02040503050406030204" pitchFamily="18" charset="0"/>
                <a:cs typeface="Cambria"/>
                <a:sym typeface="Cambria"/>
              </a:rPr>
              <a:t>For early ballots, the current designated margin is three votes or 1%, whichever is greater. </a:t>
            </a:r>
            <a:endParaRPr dirty="0">
              <a:latin typeface="Cambria" panose="02040503050406030204" pitchFamily="18" charset="0"/>
              <a:ea typeface="Cambria" panose="02040503050406030204" pitchFamily="18" charset="0"/>
            </a:endParaRPr>
          </a:p>
          <a:p>
            <a:pPr marL="285750" marR="0" lvl="0" indent="-285750" algn="l" rtl="0">
              <a:lnSpc>
                <a:spcPct val="114000"/>
              </a:lnSpc>
              <a:spcBef>
                <a:spcPts val="0"/>
              </a:spcBef>
              <a:spcAft>
                <a:spcPts val="0"/>
              </a:spcAft>
              <a:buClr>
                <a:srgbClr val="595959"/>
              </a:buClr>
              <a:buSzPts val="1400"/>
              <a:buFont typeface="Arial"/>
              <a:buChar char="●"/>
            </a:pPr>
            <a:r>
              <a:rPr lang="en-US" sz="1400" b="0" i="0" u="none" strike="noStrike" cap="none" dirty="0">
                <a:solidFill>
                  <a:srgbClr val="000000"/>
                </a:solidFill>
                <a:latin typeface="Cambria" panose="02040503050406030204" pitchFamily="18" charset="0"/>
                <a:ea typeface="Cambria" panose="02040503050406030204" pitchFamily="18" charset="0"/>
                <a:cs typeface="Cambria"/>
                <a:sym typeface="Cambria"/>
              </a:rPr>
              <a:t>For voting locations, the current designated margin for in-person Election Day ballots is three votes of 1%, whichever is greater.</a:t>
            </a:r>
            <a:endParaRPr sz="1400" b="0" i="0" u="none" strike="noStrike" cap="none" dirty="0">
              <a:solidFill>
                <a:srgbClr val="3F91B6"/>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1200"/>
              </a:spcBef>
              <a:spcAft>
                <a:spcPts val="0"/>
              </a:spcAft>
              <a:buClr>
                <a:schemeClr val="dk1"/>
              </a:buClr>
              <a:buSzPts val="11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Hand Count Audit Board</a:t>
            </a:r>
            <a:endParaRPr dirty="0">
              <a:latin typeface="Cambria" panose="02040503050406030204" pitchFamily="18" charset="0"/>
              <a:ea typeface="Cambria" panose="02040503050406030204" pitchFamily="18" charset="0"/>
            </a:endParaRPr>
          </a:p>
          <a:p>
            <a:pPr marL="0" marR="0" lvl="0" indent="0" algn="l" rtl="0">
              <a:lnSpc>
                <a:spcPct val="114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Small bipartisan team that conducts the hand tally of ballots during the post-election audit. The number of teams or boards varies depending on the number of ballots to count during the audit. County political party chairs appoint individuals to serve on audit boards. [Jurisdiction] </a:t>
            </a:r>
            <a:r>
              <a:rPr lang="en-US" dirty="0">
                <a:solidFill>
                  <a:schemeClr val="dk1"/>
                </a:solidFill>
                <a:latin typeface="Cambria" panose="02040503050406030204" pitchFamily="18" charset="0"/>
                <a:ea typeface="Cambria" panose="02040503050406030204" pitchFamily="18" charset="0"/>
                <a:cs typeface="Cambria"/>
                <a:sym typeface="Cambria"/>
              </a:rPr>
              <a:t>e</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lections staff cannot serve on audit boards.</a:t>
            </a:r>
            <a:endParaRPr dirty="0">
              <a:latin typeface="Cambria" panose="02040503050406030204" pitchFamily="18" charset="0"/>
              <a:ea typeface="Cambria" panose="02040503050406030204" pitchFamily="18" charset="0"/>
            </a:endParaRPr>
          </a:p>
          <a:p>
            <a:pPr marL="0" marR="0" lvl="0" indent="0" algn="l" rtl="0">
              <a:lnSpc>
                <a:spcPct val="100000"/>
              </a:lnSpc>
              <a:spcBef>
                <a:spcPts val="1200"/>
              </a:spcBef>
              <a:spcAft>
                <a:spcPts val="0"/>
              </a:spcAft>
              <a:buClr>
                <a:schemeClr val="dk1"/>
              </a:buClr>
              <a:buSzPts val="11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Stacking Method</a:t>
            </a:r>
            <a:endParaRPr dirty="0">
              <a:latin typeface="Cambria" panose="02040503050406030204" pitchFamily="18" charset="0"/>
              <a:ea typeface="Cambria" panose="02040503050406030204" pitchFamily="18" charset="0"/>
            </a:endParaRPr>
          </a:p>
          <a:p>
            <a:pPr marL="0" marR="0" lvl="0" indent="0" algn="l" rtl="0">
              <a:lnSpc>
                <a:spcPct val="114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Ballots are sorted into piles by the three audit board members (an inspector and two judges from different political parties), one candidate and one ballot contest at a time. For example, in a vote-for-one contest with three candidates, one judge places all ballots with a vote for Candidate A into a pile and then places the remaining ballots into another pile, while the other two board members watch. That judge counts the number of ballots with a vote for Candidate A and enters that number on the hand count tally sheet. Next, the same judge repeats the process for Candidates B and C. With those counts recorded, all the ballots combined again, and the second judge repeats the same process, recording their counts on the hand count tally sheet. If there is a difference, the audit board repeats the process. </a:t>
            </a:r>
            <a:endParaRPr sz="1400" b="1" i="1" u="none" strike="noStrike" cap="none" dirty="0">
              <a:solidFill>
                <a:srgbClr val="E24E39"/>
              </a:solidFill>
              <a:latin typeface="Cambria" panose="02040503050406030204" pitchFamily="18" charset="0"/>
              <a:ea typeface="Cambria" panose="02040503050406030204" pitchFamily="18" charset="0"/>
              <a:cs typeface="Cambria"/>
              <a:sym typeface="Cambria"/>
            </a:endParaRPr>
          </a:p>
          <a:p>
            <a:pPr marL="0" marR="0" lvl="0" indent="0" algn="l" rtl="0">
              <a:lnSpc>
                <a:spcPct val="100000"/>
              </a:lnSpc>
              <a:spcBef>
                <a:spcPts val="1200"/>
              </a:spcBef>
              <a:spcAft>
                <a:spcPts val="0"/>
              </a:spcAft>
              <a:buClr>
                <a:schemeClr val="dk2"/>
              </a:buClr>
              <a:buSzPts val="1800"/>
              <a:buFont typeface="Arial"/>
              <a:buNone/>
            </a:pPr>
            <a:r>
              <a:rPr lang="en-US" sz="2100" b="1" i="1" u="none" strike="noStrike" cap="none" dirty="0">
                <a:solidFill>
                  <a:srgbClr val="E24E39"/>
                </a:solidFill>
                <a:latin typeface="Cambria" panose="02040503050406030204" pitchFamily="18" charset="0"/>
                <a:ea typeface="Cambria" panose="02040503050406030204" pitchFamily="18" charset="0"/>
                <a:cs typeface="Cambria"/>
                <a:sym typeface="Cambria"/>
              </a:rPr>
              <a:t>Voting Location</a:t>
            </a:r>
            <a:endParaRPr dirty="0">
              <a:latin typeface="Cambria" panose="02040503050406030204" pitchFamily="18" charset="0"/>
              <a:ea typeface="Cambria" panose="02040503050406030204" pitchFamily="18" charset="0"/>
            </a:endParaRPr>
          </a:p>
          <a:p>
            <a:pPr marL="0" marR="0" lvl="0" indent="0" algn="l" rtl="0">
              <a:lnSpc>
                <a:spcPct val="114000"/>
              </a:lnSpc>
              <a:spcBef>
                <a:spcPts val="0"/>
              </a:spcBef>
              <a:spcAft>
                <a:spcPts val="0"/>
              </a:spcAft>
              <a:buClr>
                <a:schemeClr val="dk2"/>
              </a:buClr>
              <a:buSzPts val="18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This term covers both vote centers and precinct-level polling places. Vote centers are available in certain counties and any eligible voter can visit a vote center in their county to cast their ballot. Polling places are for voters registered in a certain precinct. Locations could differ between early and Election Day voting.</a:t>
            </a:r>
            <a:br>
              <a:rPr lang="en-US" sz="1350" b="1" i="0" u="none" strike="noStrike" cap="none" dirty="0">
                <a:solidFill>
                  <a:srgbClr val="3F91B6"/>
                </a:solidFill>
                <a:latin typeface="Cambria" panose="02040503050406030204" pitchFamily="18" charset="0"/>
                <a:ea typeface="Cambria" panose="02040503050406030204" pitchFamily="18" charset="0"/>
                <a:cs typeface="Cambria"/>
                <a:sym typeface="Cambria"/>
              </a:rPr>
            </a:br>
            <a:endParaRPr sz="1350" b="0" i="0" u="none" strike="noStrike" cap="none"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308" name="Google Shape;308;p14"/>
          <p:cNvSpPr txBox="1"/>
          <p:nvPr/>
        </p:nvSpPr>
        <p:spPr>
          <a:xfrm>
            <a:off x="457200" y="457200"/>
            <a:ext cx="6798900" cy="70785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dirty="0">
                <a:solidFill>
                  <a:srgbClr val="445E8A"/>
                </a:solidFill>
                <a:latin typeface="Tw Cen MT" panose="020B0602020104020603" pitchFamily="34" charset="0"/>
                <a:ea typeface="Twentieth Century"/>
                <a:cs typeface="Twentieth Century"/>
                <a:sym typeface="Twentieth Century"/>
              </a:rPr>
              <a:t>GLOSSARY</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p:txBody>
      </p:sp>
      <p:sp>
        <p:nvSpPr>
          <p:cNvPr id="309" name="Google Shape;309;p14"/>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rgbClr val="E24E39"/>
                </a:solidFill>
                <a:latin typeface="Cambria"/>
                <a:ea typeface="Cambria"/>
                <a:cs typeface="Cambria"/>
                <a:sym typeface="Cambria"/>
              </a:rPr>
              <a:t>9</a:t>
            </a:r>
            <a:endParaRPr sz="1800" b="1" i="0" u="none" strike="noStrike" cap="none" dirty="0">
              <a:solidFill>
                <a:srgbClr val="E24E39"/>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1"/>
        <p:cNvGrpSpPr/>
        <p:nvPr/>
      </p:nvGrpSpPr>
      <p:grpSpPr>
        <a:xfrm>
          <a:off x="0" y="0"/>
          <a:ext cx="0" cy="0"/>
          <a:chOff x="0" y="0"/>
          <a:chExt cx="0" cy="0"/>
        </a:xfrm>
      </p:grpSpPr>
      <p:sp>
        <p:nvSpPr>
          <p:cNvPr id="62" name="Google Shape;62;p2"/>
          <p:cNvSpPr/>
          <p:nvPr/>
        </p:nvSpPr>
        <p:spPr>
          <a:xfrm>
            <a:off x="6061826" y="6780370"/>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 name="Google Shape;63;p2"/>
          <p:cNvSpPr/>
          <p:nvPr/>
        </p:nvSpPr>
        <p:spPr>
          <a:xfrm>
            <a:off x="6031860" y="55705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4" name="Google Shape;64;p2"/>
          <p:cNvSpPr/>
          <p:nvPr/>
        </p:nvSpPr>
        <p:spPr>
          <a:xfrm>
            <a:off x="6126427" y="436671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2"/>
          <p:cNvSpPr/>
          <p:nvPr/>
        </p:nvSpPr>
        <p:spPr>
          <a:xfrm>
            <a:off x="6148776" y="314349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6" name="Google Shape;66;p2"/>
          <p:cNvSpPr/>
          <p:nvPr/>
        </p:nvSpPr>
        <p:spPr>
          <a:xfrm>
            <a:off x="6126428" y="193650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7" name="Google Shape;67;p2"/>
          <p:cNvSpPr/>
          <p:nvPr/>
        </p:nvSpPr>
        <p:spPr>
          <a:xfrm>
            <a:off x="4714701" y="8042212"/>
            <a:ext cx="914073" cy="61899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8" name="Google Shape;68;p2"/>
          <p:cNvSpPr/>
          <p:nvPr/>
        </p:nvSpPr>
        <p:spPr>
          <a:xfrm>
            <a:off x="4788109" y="6576927"/>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 name="Google Shape;69;p2"/>
          <p:cNvSpPr/>
          <p:nvPr/>
        </p:nvSpPr>
        <p:spPr>
          <a:xfrm>
            <a:off x="4803981" y="542590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Google Shape;70;p2"/>
          <p:cNvSpPr/>
          <p:nvPr/>
        </p:nvSpPr>
        <p:spPr>
          <a:xfrm>
            <a:off x="4785592" y="4404044"/>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 name="Google Shape;71;p2"/>
          <p:cNvSpPr/>
          <p:nvPr/>
        </p:nvSpPr>
        <p:spPr>
          <a:xfrm>
            <a:off x="4785592" y="3012635"/>
            <a:ext cx="750751" cy="86183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2" name="Google Shape;72;p2"/>
          <p:cNvSpPr/>
          <p:nvPr/>
        </p:nvSpPr>
        <p:spPr>
          <a:xfrm>
            <a:off x="4749347" y="1935133"/>
            <a:ext cx="86002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 name="Google Shape;73;p2"/>
          <p:cNvSpPr/>
          <p:nvPr/>
        </p:nvSpPr>
        <p:spPr>
          <a:xfrm>
            <a:off x="3530711" y="803256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74;p2"/>
          <p:cNvSpPr/>
          <p:nvPr/>
        </p:nvSpPr>
        <p:spPr>
          <a:xfrm>
            <a:off x="3443252" y="6613692"/>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5" name="Google Shape;75;p2"/>
          <p:cNvSpPr/>
          <p:nvPr/>
        </p:nvSpPr>
        <p:spPr>
          <a:xfrm>
            <a:off x="3478444" y="5448298"/>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6" name="Google Shape;76;p2"/>
          <p:cNvSpPr/>
          <p:nvPr/>
        </p:nvSpPr>
        <p:spPr>
          <a:xfrm>
            <a:off x="3494293" y="44212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7" name="Google Shape;77;p2"/>
          <p:cNvSpPr/>
          <p:nvPr/>
        </p:nvSpPr>
        <p:spPr>
          <a:xfrm>
            <a:off x="3495638" y="4432306"/>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8" name="Google Shape;78;p2"/>
          <p:cNvSpPr/>
          <p:nvPr/>
        </p:nvSpPr>
        <p:spPr>
          <a:xfrm>
            <a:off x="3435667" y="3025345"/>
            <a:ext cx="861504"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9" name="Google Shape;79;p2"/>
          <p:cNvSpPr/>
          <p:nvPr/>
        </p:nvSpPr>
        <p:spPr>
          <a:xfrm>
            <a:off x="3459475" y="196141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Google Shape;80;p2"/>
          <p:cNvSpPr/>
          <p:nvPr/>
        </p:nvSpPr>
        <p:spPr>
          <a:xfrm>
            <a:off x="2162604" y="7952431"/>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1" name="Google Shape;81;p2"/>
          <p:cNvSpPr/>
          <p:nvPr/>
        </p:nvSpPr>
        <p:spPr>
          <a:xfrm>
            <a:off x="2168262" y="6757669"/>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2" name="Google Shape;82;p2"/>
          <p:cNvSpPr/>
          <p:nvPr/>
        </p:nvSpPr>
        <p:spPr>
          <a:xfrm>
            <a:off x="2127803" y="5572153"/>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3" name="Google Shape;83;p2"/>
          <p:cNvSpPr/>
          <p:nvPr/>
        </p:nvSpPr>
        <p:spPr>
          <a:xfrm>
            <a:off x="2196233" y="4348615"/>
            <a:ext cx="750751" cy="8028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4" name="Google Shape;84;p2"/>
          <p:cNvSpPr/>
          <p:nvPr/>
        </p:nvSpPr>
        <p:spPr>
          <a:xfrm>
            <a:off x="2127803" y="315118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5" name="Google Shape;85;p2"/>
          <p:cNvSpPr txBox="1">
            <a:spLocks noGrp="1"/>
          </p:cNvSpPr>
          <p:nvPr>
            <p:ph type="title"/>
          </p:nvPr>
        </p:nvSpPr>
        <p:spPr>
          <a:xfrm>
            <a:off x="228600" y="626496"/>
            <a:ext cx="7311452" cy="459222"/>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2400" b="1" dirty="0">
                <a:solidFill>
                  <a:srgbClr val="19392C"/>
                </a:solidFill>
                <a:latin typeface="Arial"/>
                <a:ea typeface="Arial"/>
                <a:cs typeface="Arial"/>
                <a:sym typeface="Arial"/>
              </a:rPr>
              <a:t>Customizable Icon Library</a:t>
            </a:r>
            <a:endParaRPr dirty="0"/>
          </a:p>
        </p:txBody>
      </p:sp>
      <p:sp>
        <p:nvSpPr>
          <p:cNvPr id="86" name="Google Shape;86;p2"/>
          <p:cNvSpPr txBox="1"/>
          <p:nvPr/>
        </p:nvSpPr>
        <p:spPr>
          <a:xfrm>
            <a:off x="224852" y="257163"/>
            <a:ext cx="7315200" cy="369332"/>
          </a:xfrm>
          <a:prstGeom prst="rect">
            <a:avLst/>
          </a:prstGeom>
          <a:solidFill>
            <a:srgbClr val="26613B"/>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Arial"/>
                <a:ea typeface="Arial"/>
                <a:cs typeface="Arial"/>
                <a:sym typeface="Arial"/>
              </a:rPr>
              <a:t>Delete This Page Before Distribution</a:t>
            </a:r>
            <a:endParaRPr sz="1400" b="0" i="0" u="none" strike="noStrike" cap="none" dirty="0">
              <a:solidFill>
                <a:schemeClr val="lt1"/>
              </a:solidFill>
              <a:latin typeface="Arial"/>
              <a:ea typeface="Arial"/>
              <a:cs typeface="Arial"/>
              <a:sym typeface="Arial"/>
            </a:endParaRPr>
          </a:p>
        </p:txBody>
      </p:sp>
      <p:pic>
        <p:nvPicPr>
          <p:cNvPr id="87" name="Google Shape;87;p2" descr="A green and black logo&#10;&#10;Description automatically generated"/>
          <p:cNvPicPr preferRelativeResize="0"/>
          <p:nvPr/>
        </p:nvPicPr>
        <p:blipFill rotWithShape="1">
          <a:blip r:embed="rId3">
            <a:alphaModFix/>
          </a:blip>
          <a:srcRect/>
          <a:stretch/>
        </p:blipFill>
        <p:spPr>
          <a:xfrm>
            <a:off x="3169022" y="9055448"/>
            <a:ext cx="1426859" cy="830732"/>
          </a:xfrm>
          <a:prstGeom prst="rect">
            <a:avLst/>
          </a:prstGeom>
          <a:noFill/>
          <a:ln>
            <a:noFill/>
          </a:ln>
        </p:spPr>
      </p:pic>
      <p:sp>
        <p:nvSpPr>
          <p:cNvPr id="88" name="Google Shape;88;p2"/>
          <p:cNvSpPr/>
          <p:nvPr/>
        </p:nvSpPr>
        <p:spPr>
          <a:xfrm>
            <a:off x="781097" y="1912012"/>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9" name="Google Shape;89;p2"/>
          <p:cNvPicPr preferRelativeResize="0"/>
          <p:nvPr/>
        </p:nvPicPr>
        <p:blipFill rotWithShape="1">
          <a:blip r:embed="rId4">
            <a:alphaModFix/>
          </a:blip>
          <a:srcRect/>
          <a:stretch/>
        </p:blipFill>
        <p:spPr>
          <a:xfrm>
            <a:off x="692431" y="1870336"/>
            <a:ext cx="920977" cy="920977"/>
          </a:xfrm>
          <a:prstGeom prst="rect">
            <a:avLst/>
          </a:prstGeom>
          <a:noFill/>
          <a:ln>
            <a:noFill/>
          </a:ln>
        </p:spPr>
      </p:pic>
      <p:sp>
        <p:nvSpPr>
          <p:cNvPr id="90" name="Google Shape;90;p2"/>
          <p:cNvSpPr/>
          <p:nvPr/>
        </p:nvSpPr>
        <p:spPr>
          <a:xfrm>
            <a:off x="804950" y="3121783"/>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1" name="Google Shape;91;p2"/>
          <p:cNvPicPr preferRelativeResize="0"/>
          <p:nvPr/>
        </p:nvPicPr>
        <p:blipFill rotWithShape="1">
          <a:blip r:embed="rId5">
            <a:alphaModFix/>
          </a:blip>
          <a:srcRect/>
          <a:stretch/>
        </p:blipFill>
        <p:spPr>
          <a:xfrm>
            <a:off x="733075" y="3076930"/>
            <a:ext cx="920977" cy="920977"/>
          </a:xfrm>
          <a:prstGeom prst="rect">
            <a:avLst/>
          </a:prstGeom>
          <a:noFill/>
          <a:ln>
            <a:noFill/>
          </a:ln>
        </p:spPr>
      </p:pic>
      <p:sp>
        <p:nvSpPr>
          <p:cNvPr id="92" name="Google Shape;92;p2"/>
          <p:cNvSpPr/>
          <p:nvPr/>
        </p:nvSpPr>
        <p:spPr>
          <a:xfrm>
            <a:off x="788592" y="4323031"/>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3" name="Google Shape;93;p2"/>
          <p:cNvPicPr preferRelativeResize="0"/>
          <p:nvPr/>
        </p:nvPicPr>
        <p:blipFill rotWithShape="1">
          <a:blip r:embed="rId6">
            <a:alphaModFix/>
          </a:blip>
          <a:srcRect/>
          <a:stretch/>
        </p:blipFill>
        <p:spPr>
          <a:xfrm>
            <a:off x="733075" y="4283524"/>
            <a:ext cx="920977" cy="920977"/>
          </a:xfrm>
          <a:prstGeom prst="rect">
            <a:avLst/>
          </a:prstGeom>
          <a:noFill/>
          <a:ln>
            <a:noFill/>
          </a:ln>
        </p:spPr>
      </p:pic>
      <p:sp>
        <p:nvSpPr>
          <p:cNvPr id="94" name="Google Shape;94;p2"/>
          <p:cNvSpPr/>
          <p:nvPr/>
        </p:nvSpPr>
        <p:spPr>
          <a:xfrm>
            <a:off x="768185" y="5557443"/>
            <a:ext cx="859230" cy="859231"/>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5" name="Google Shape;95;p2"/>
          <p:cNvPicPr preferRelativeResize="0"/>
          <p:nvPr/>
        </p:nvPicPr>
        <p:blipFill rotWithShape="1">
          <a:blip r:embed="rId7">
            <a:alphaModFix/>
          </a:blip>
          <a:srcRect/>
          <a:stretch/>
        </p:blipFill>
        <p:spPr>
          <a:xfrm>
            <a:off x="710110" y="5490118"/>
            <a:ext cx="966907" cy="966907"/>
          </a:xfrm>
          <a:prstGeom prst="rect">
            <a:avLst/>
          </a:prstGeom>
          <a:noFill/>
          <a:ln>
            <a:noFill/>
          </a:ln>
        </p:spPr>
      </p:pic>
      <p:sp>
        <p:nvSpPr>
          <p:cNvPr id="96" name="Google Shape;96;p2"/>
          <p:cNvSpPr/>
          <p:nvPr/>
        </p:nvSpPr>
        <p:spPr>
          <a:xfrm>
            <a:off x="781790" y="68019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7" name="Google Shape;97;p2"/>
          <p:cNvPicPr preferRelativeResize="0"/>
          <p:nvPr/>
        </p:nvPicPr>
        <p:blipFill rotWithShape="1">
          <a:blip r:embed="rId8">
            <a:alphaModFix/>
          </a:blip>
          <a:srcRect/>
          <a:stretch/>
        </p:blipFill>
        <p:spPr>
          <a:xfrm>
            <a:off x="733075" y="6742642"/>
            <a:ext cx="920977" cy="920977"/>
          </a:xfrm>
          <a:prstGeom prst="rect">
            <a:avLst/>
          </a:prstGeom>
          <a:noFill/>
          <a:ln>
            <a:noFill/>
          </a:ln>
        </p:spPr>
      </p:pic>
      <p:sp>
        <p:nvSpPr>
          <p:cNvPr id="98" name="Google Shape;98;p2"/>
          <p:cNvSpPr/>
          <p:nvPr/>
        </p:nvSpPr>
        <p:spPr>
          <a:xfrm>
            <a:off x="781111" y="794923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9" name="Google Shape;99;p2"/>
          <p:cNvPicPr preferRelativeResize="0"/>
          <p:nvPr/>
        </p:nvPicPr>
        <p:blipFill rotWithShape="1">
          <a:blip r:embed="rId9">
            <a:alphaModFix/>
          </a:blip>
          <a:srcRect/>
          <a:stretch/>
        </p:blipFill>
        <p:spPr>
          <a:xfrm>
            <a:off x="733075" y="7935661"/>
            <a:ext cx="920977" cy="920977"/>
          </a:xfrm>
          <a:prstGeom prst="rect">
            <a:avLst/>
          </a:prstGeom>
          <a:noFill/>
          <a:ln>
            <a:noFill/>
          </a:ln>
        </p:spPr>
      </p:pic>
      <p:sp>
        <p:nvSpPr>
          <p:cNvPr id="100" name="Google Shape;100;p2"/>
          <p:cNvSpPr/>
          <p:nvPr/>
        </p:nvSpPr>
        <p:spPr>
          <a:xfrm>
            <a:off x="6086724" y="7990226"/>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1" name="Google Shape;101;p2"/>
          <p:cNvPicPr preferRelativeResize="0"/>
          <p:nvPr/>
        </p:nvPicPr>
        <p:blipFill rotWithShape="1">
          <a:blip r:embed="rId10">
            <a:alphaModFix/>
          </a:blip>
          <a:srcRect/>
          <a:stretch/>
        </p:blipFill>
        <p:spPr>
          <a:xfrm>
            <a:off x="6023627" y="7935661"/>
            <a:ext cx="920977" cy="920977"/>
          </a:xfrm>
          <a:prstGeom prst="rect">
            <a:avLst/>
          </a:prstGeom>
          <a:noFill/>
          <a:ln>
            <a:noFill/>
          </a:ln>
        </p:spPr>
      </p:pic>
      <p:sp>
        <p:nvSpPr>
          <p:cNvPr id="102" name="Google Shape;102;p2"/>
          <p:cNvSpPr/>
          <p:nvPr/>
        </p:nvSpPr>
        <p:spPr>
          <a:xfrm>
            <a:off x="2115034" y="1926918"/>
            <a:ext cx="818415" cy="81841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3" name="Google Shape;103;p2"/>
          <p:cNvPicPr preferRelativeResize="0"/>
          <p:nvPr/>
        </p:nvPicPr>
        <p:blipFill rotWithShape="1">
          <a:blip r:embed="rId11">
            <a:alphaModFix/>
          </a:blip>
          <a:srcRect/>
          <a:stretch/>
        </p:blipFill>
        <p:spPr>
          <a:xfrm>
            <a:off x="2055816" y="1870336"/>
            <a:ext cx="920977" cy="920977"/>
          </a:xfrm>
          <a:prstGeom prst="rect">
            <a:avLst/>
          </a:prstGeom>
          <a:noFill/>
          <a:ln>
            <a:noFill/>
          </a:ln>
        </p:spPr>
      </p:pic>
      <p:pic>
        <p:nvPicPr>
          <p:cNvPr id="104" name="Google Shape;104;p2" descr="A black and white image of a diagram&#10;&#10;Description automatically generated"/>
          <p:cNvPicPr preferRelativeResize="0"/>
          <p:nvPr/>
        </p:nvPicPr>
        <p:blipFill rotWithShape="1">
          <a:blip r:embed="rId12">
            <a:alphaModFix/>
          </a:blip>
          <a:srcRect/>
          <a:stretch/>
        </p:blipFill>
        <p:spPr>
          <a:xfrm>
            <a:off x="6017771" y="4289962"/>
            <a:ext cx="932688" cy="932688"/>
          </a:xfrm>
          <a:prstGeom prst="rect">
            <a:avLst/>
          </a:prstGeom>
          <a:noFill/>
          <a:ln>
            <a:noFill/>
          </a:ln>
        </p:spPr>
      </p:pic>
      <p:pic>
        <p:nvPicPr>
          <p:cNvPr id="105" name="Google Shape;105;p2" descr="A black and white icon of a mail&#10;&#10;Description automatically generated"/>
          <p:cNvPicPr preferRelativeResize="0"/>
          <p:nvPr/>
        </p:nvPicPr>
        <p:blipFill rotWithShape="1">
          <a:blip r:embed="rId13">
            <a:alphaModFix/>
          </a:blip>
          <a:srcRect/>
          <a:stretch/>
        </p:blipFill>
        <p:spPr>
          <a:xfrm>
            <a:off x="6017771" y="1864480"/>
            <a:ext cx="932688" cy="932688"/>
          </a:xfrm>
          <a:prstGeom prst="rect">
            <a:avLst/>
          </a:prstGeom>
          <a:noFill/>
          <a:ln>
            <a:noFill/>
          </a:ln>
        </p:spPr>
      </p:pic>
      <p:pic>
        <p:nvPicPr>
          <p:cNvPr id="106" name="Google Shape;106;p2" descr="A black and white line drawing of a book and a monitor&#10;&#10;Description automatically generated"/>
          <p:cNvPicPr preferRelativeResize="0"/>
          <p:nvPr/>
        </p:nvPicPr>
        <p:blipFill rotWithShape="1">
          <a:blip r:embed="rId14">
            <a:alphaModFix/>
          </a:blip>
          <a:srcRect/>
          <a:stretch/>
        </p:blipFill>
        <p:spPr>
          <a:xfrm>
            <a:off x="4705231" y="7929805"/>
            <a:ext cx="932688" cy="932688"/>
          </a:xfrm>
          <a:prstGeom prst="rect">
            <a:avLst/>
          </a:prstGeom>
          <a:noFill/>
          <a:ln>
            <a:noFill/>
          </a:ln>
        </p:spPr>
      </p:pic>
      <p:pic>
        <p:nvPicPr>
          <p:cNvPr id="107" name="Google Shape;107;p2" descr="A black and white icon of a paper with a medal and a star&#10;&#10;Description automatically generated"/>
          <p:cNvPicPr preferRelativeResize="0"/>
          <p:nvPr/>
        </p:nvPicPr>
        <p:blipFill rotWithShape="1">
          <a:blip r:embed="rId15">
            <a:alphaModFix/>
          </a:blip>
          <a:srcRect/>
          <a:stretch/>
        </p:blipFill>
        <p:spPr>
          <a:xfrm>
            <a:off x="3372066" y="7929805"/>
            <a:ext cx="932688" cy="932688"/>
          </a:xfrm>
          <a:prstGeom prst="rect">
            <a:avLst/>
          </a:prstGeom>
          <a:noFill/>
          <a:ln>
            <a:noFill/>
          </a:ln>
        </p:spPr>
      </p:pic>
      <p:pic>
        <p:nvPicPr>
          <p:cNvPr id="108" name="Google Shape;108;p2" descr="A black and white image of a diamond&#10;&#10;Description automatically generated"/>
          <p:cNvPicPr preferRelativeResize="0"/>
          <p:nvPr/>
        </p:nvPicPr>
        <p:blipFill rotWithShape="1">
          <a:blip r:embed="rId16">
            <a:alphaModFix/>
          </a:blip>
          <a:srcRect/>
          <a:stretch/>
        </p:blipFill>
        <p:spPr>
          <a:xfrm>
            <a:off x="4705231" y="2991172"/>
            <a:ext cx="932688" cy="932688"/>
          </a:xfrm>
          <a:prstGeom prst="rect">
            <a:avLst/>
          </a:prstGeom>
          <a:noFill/>
          <a:ln>
            <a:noFill/>
          </a:ln>
        </p:spPr>
      </p:pic>
      <p:pic>
        <p:nvPicPr>
          <p:cNvPr id="109" name="Google Shape;109;p2" descr="A black and white drawing of a ballot box&#10;&#10;Description automatically generated"/>
          <p:cNvPicPr preferRelativeResize="0"/>
          <p:nvPr/>
        </p:nvPicPr>
        <p:blipFill rotWithShape="1">
          <a:blip r:embed="rId17">
            <a:alphaModFix/>
          </a:blip>
          <a:srcRect/>
          <a:stretch/>
        </p:blipFill>
        <p:spPr>
          <a:xfrm>
            <a:off x="4705231" y="1864480"/>
            <a:ext cx="932688" cy="932688"/>
          </a:xfrm>
          <a:prstGeom prst="rect">
            <a:avLst/>
          </a:prstGeom>
          <a:noFill/>
          <a:ln>
            <a:noFill/>
          </a:ln>
        </p:spPr>
      </p:pic>
      <p:pic>
        <p:nvPicPr>
          <p:cNvPr id="110" name="Google Shape;110;p2" descr="A black and white logo&#10;&#10;Description automatically generated"/>
          <p:cNvPicPr preferRelativeResize="0"/>
          <p:nvPr/>
        </p:nvPicPr>
        <p:blipFill rotWithShape="1">
          <a:blip r:embed="rId18">
            <a:alphaModFix/>
          </a:blip>
          <a:srcRect/>
          <a:stretch/>
        </p:blipFill>
        <p:spPr>
          <a:xfrm>
            <a:off x="2052102" y="3073718"/>
            <a:ext cx="928404" cy="928404"/>
          </a:xfrm>
          <a:prstGeom prst="rect">
            <a:avLst/>
          </a:prstGeom>
          <a:noFill/>
          <a:ln>
            <a:noFill/>
          </a:ln>
        </p:spPr>
      </p:pic>
      <p:pic>
        <p:nvPicPr>
          <p:cNvPr id="111" name="Google Shape;111;p2" descr="A black and white diagram&#10;&#10;Description automatically generated"/>
          <p:cNvPicPr preferRelativeResize="0"/>
          <p:nvPr/>
        </p:nvPicPr>
        <p:blipFill rotWithShape="1">
          <a:blip r:embed="rId19">
            <a:alphaModFix/>
          </a:blip>
          <a:srcRect/>
          <a:stretch/>
        </p:blipFill>
        <p:spPr>
          <a:xfrm>
            <a:off x="2049960" y="4284527"/>
            <a:ext cx="932688" cy="932688"/>
          </a:xfrm>
          <a:prstGeom prst="rect">
            <a:avLst/>
          </a:prstGeom>
          <a:noFill/>
          <a:ln>
            <a:noFill/>
          </a:ln>
        </p:spPr>
      </p:pic>
      <p:pic>
        <p:nvPicPr>
          <p:cNvPr id="112" name="Google Shape;112;p2" descr="A black and white icon of a paper&#10;&#10;Description automatically generated"/>
          <p:cNvPicPr preferRelativeResize="0"/>
          <p:nvPr/>
        </p:nvPicPr>
        <p:blipFill rotWithShape="1">
          <a:blip r:embed="rId20">
            <a:alphaModFix/>
          </a:blip>
          <a:srcRect/>
          <a:stretch/>
        </p:blipFill>
        <p:spPr>
          <a:xfrm>
            <a:off x="4705231" y="4366714"/>
            <a:ext cx="932688" cy="932688"/>
          </a:xfrm>
          <a:prstGeom prst="rect">
            <a:avLst/>
          </a:prstGeom>
          <a:noFill/>
          <a:ln>
            <a:noFill/>
          </a:ln>
        </p:spPr>
      </p:pic>
      <p:pic>
        <p:nvPicPr>
          <p:cNvPr id="113" name="Google Shape;113;p2" descr="A black and white map with a pin on it&#10;&#10;Description automatically generated"/>
          <p:cNvPicPr preferRelativeResize="0"/>
          <p:nvPr/>
        </p:nvPicPr>
        <p:blipFill rotWithShape="1">
          <a:blip r:embed="rId21">
            <a:alphaModFix/>
          </a:blip>
          <a:srcRect/>
          <a:stretch/>
        </p:blipFill>
        <p:spPr>
          <a:xfrm>
            <a:off x="4705231" y="6556146"/>
            <a:ext cx="932688" cy="932688"/>
          </a:xfrm>
          <a:prstGeom prst="rect">
            <a:avLst/>
          </a:prstGeom>
          <a:noFill/>
          <a:ln>
            <a:noFill/>
          </a:ln>
        </p:spPr>
      </p:pic>
      <p:pic>
        <p:nvPicPr>
          <p:cNvPr id="114" name="Google Shape;114;p2" descr="A black and white icon with a magnifying glass and check mark&#10;&#10;Description automatically generated"/>
          <p:cNvPicPr preferRelativeResize="0"/>
          <p:nvPr/>
        </p:nvPicPr>
        <p:blipFill rotWithShape="1">
          <a:blip r:embed="rId22">
            <a:alphaModFix/>
          </a:blip>
          <a:srcRect/>
          <a:stretch/>
        </p:blipFill>
        <p:spPr>
          <a:xfrm>
            <a:off x="4705231" y="5364364"/>
            <a:ext cx="932688" cy="932688"/>
          </a:xfrm>
          <a:prstGeom prst="rect">
            <a:avLst/>
          </a:prstGeom>
          <a:noFill/>
          <a:ln>
            <a:noFill/>
          </a:ln>
        </p:spPr>
      </p:pic>
      <p:pic>
        <p:nvPicPr>
          <p:cNvPr id="115" name="Google Shape;115;p2" descr="A black and white icon of an envelope with a check mark&#10;&#10;Description automatically generated"/>
          <p:cNvPicPr preferRelativeResize="0"/>
          <p:nvPr/>
        </p:nvPicPr>
        <p:blipFill rotWithShape="1">
          <a:blip r:embed="rId23">
            <a:alphaModFix/>
          </a:blip>
          <a:srcRect/>
          <a:stretch/>
        </p:blipFill>
        <p:spPr>
          <a:xfrm>
            <a:off x="3372066" y="4366714"/>
            <a:ext cx="932688" cy="932688"/>
          </a:xfrm>
          <a:prstGeom prst="rect">
            <a:avLst/>
          </a:prstGeom>
          <a:noFill/>
          <a:ln>
            <a:noFill/>
          </a:ln>
        </p:spPr>
      </p:pic>
      <p:pic>
        <p:nvPicPr>
          <p:cNvPr id="116" name="Google Shape;116;p2" descr="A black and white picture of a mailbox&#10;&#10;Description automatically generated"/>
          <p:cNvPicPr preferRelativeResize="0"/>
          <p:nvPr/>
        </p:nvPicPr>
        <p:blipFill rotWithShape="1">
          <a:blip r:embed="rId24">
            <a:alphaModFix/>
          </a:blip>
          <a:srcRect/>
          <a:stretch/>
        </p:blipFill>
        <p:spPr>
          <a:xfrm>
            <a:off x="3372066" y="2991172"/>
            <a:ext cx="932688" cy="932688"/>
          </a:xfrm>
          <a:prstGeom prst="rect">
            <a:avLst/>
          </a:prstGeom>
          <a:noFill/>
          <a:ln>
            <a:noFill/>
          </a:ln>
        </p:spPr>
      </p:pic>
      <p:pic>
        <p:nvPicPr>
          <p:cNvPr id="117" name="Google Shape;117;p2" descr="A computer screen with check marks and check boxes&#10;&#10;Description automatically generated"/>
          <p:cNvPicPr preferRelativeResize="0"/>
          <p:nvPr/>
        </p:nvPicPr>
        <p:blipFill rotWithShape="1">
          <a:blip r:embed="rId25">
            <a:alphaModFix/>
          </a:blip>
          <a:srcRect/>
          <a:stretch/>
        </p:blipFill>
        <p:spPr>
          <a:xfrm>
            <a:off x="3372066" y="5364364"/>
            <a:ext cx="932688" cy="932688"/>
          </a:xfrm>
          <a:prstGeom prst="rect">
            <a:avLst/>
          </a:prstGeom>
          <a:noFill/>
          <a:ln>
            <a:noFill/>
          </a:ln>
        </p:spPr>
      </p:pic>
      <p:pic>
        <p:nvPicPr>
          <p:cNvPr id="118" name="Google Shape;118;p2" descr="A black and white computer icon&#10;&#10;Description automatically generated"/>
          <p:cNvPicPr preferRelativeResize="0"/>
          <p:nvPr/>
        </p:nvPicPr>
        <p:blipFill rotWithShape="1">
          <a:blip r:embed="rId26">
            <a:alphaModFix/>
          </a:blip>
          <a:srcRect/>
          <a:stretch/>
        </p:blipFill>
        <p:spPr>
          <a:xfrm>
            <a:off x="3372066" y="6556146"/>
            <a:ext cx="932688" cy="932688"/>
          </a:xfrm>
          <a:prstGeom prst="rect">
            <a:avLst/>
          </a:prstGeom>
          <a:noFill/>
          <a:ln>
            <a:noFill/>
          </a:ln>
        </p:spPr>
      </p:pic>
      <p:pic>
        <p:nvPicPr>
          <p:cNvPr id="119" name="Google Shape;119;p2" descr="A black and white icon with check marks and a magnifying glass&#10;&#10;Description automatically generated"/>
          <p:cNvPicPr preferRelativeResize="0"/>
          <p:nvPr/>
        </p:nvPicPr>
        <p:blipFill rotWithShape="1">
          <a:blip r:embed="rId27">
            <a:alphaModFix/>
          </a:blip>
          <a:srcRect/>
          <a:stretch/>
        </p:blipFill>
        <p:spPr>
          <a:xfrm>
            <a:off x="6004225" y="5502703"/>
            <a:ext cx="932688" cy="932688"/>
          </a:xfrm>
          <a:prstGeom prst="rect">
            <a:avLst/>
          </a:prstGeom>
          <a:noFill/>
          <a:ln>
            <a:noFill/>
          </a:ln>
        </p:spPr>
      </p:pic>
      <p:pic>
        <p:nvPicPr>
          <p:cNvPr id="120" name="Google Shape;120;p2" descr="A black and white icon with check marks&#10;&#10;Description automatically generated"/>
          <p:cNvPicPr preferRelativeResize="0"/>
          <p:nvPr/>
        </p:nvPicPr>
        <p:blipFill rotWithShape="1">
          <a:blip r:embed="rId28">
            <a:alphaModFix/>
          </a:blip>
          <a:srcRect/>
          <a:stretch/>
        </p:blipFill>
        <p:spPr>
          <a:xfrm>
            <a:off x="3372066" y="1864480"/>
            <a:ext cx="932688" cy="932688"/>
          </a:xfrm>
          <a:prstGeom prst="rect">
            <a:avLst/>
          </a:prstGeom>
          <a:noFill/>
          <a:ln>
            <a:noFill/>
          </a:ln>
        </p:spPr>
      </p:pic>
      <p:pic>
        <p:nvPicPr>
          <p:cNvPr id="121" name="Google Shape;121;p2" descr="A black and white icon of a printer&#10;&#10;Description automatically generated"/>
          <p:cNvPicPr preferRelativeResize="0"/>
          <p:nvPr/>
        </p:nvPicPr>
        <p:blipFill rotWithShape="1">
          <a:blip r:embed="rId29">
            <a:alphaModFix/>
          </a:blip>
          <a:srcRect/>
          <a:stretch/>
        </p:blipFill>
        <p:spPr>
          <a:xfrm>
            <a:off x="2049960" y="6714713"/>
            <a:ext cx="932688" cy="932688"/>
          </a:xfrm>
          <a:prstGeom prst="rect">
            <a:avLst/>
          </a:prstGeom>
          <a:noFill/>
          <a:ln>
            <a:noFill/>
          </a:ln>
        </p:spPr>
      </p:pic>
      <p:pic>
        <p:nvPicPr>
          <p:cNvPr id="122" name="Google Shape;122;p2" descr="A black and white icon of a stack of papers&#10;&#10;Description automatically generated"/>
          <p:cNvPicPr preferRelativeResize="0"/>
          <p:nvPr/>
        </p:nvPicPr>
        <p:blipFill rotWithShape="1">
          <a:blip r:embed="rId30">
            <a:alphaModFix/>
          </a:blip>
          <a:srcRect/>
          <a:stretch/>
        </p:blipFill>
        <p:spPr>
          <a:xfrm>
            <a:off x="2049960" y="5499620"/>
            <a:ext cx="932688" cy="932688"/>
          </a:xfrm>
          <a:prstGeom prst="rect">
            <a:avLst/>
          </a:prstGeom>
          <a:noFill/>
          <a:ln>
            <a:noFill/>
          </a:ln>
        </p:spPr>
      </p:pic>
      <p:pic>
        <p:nvPicPr>
          <p:cNvPr id="123" name="Google Shape;123;p2" descr="A black and white icon of people&#10;&#10;Description automatically generated"/>
          <p:cNvPicPr preferRelativeResize="0"/>
          <p:nvPr/>
        </p:nvPicPr>
        <p:blipFill rotWithShape="1">
          <a:blip r:embed="rId31">
            <a:alphaModFix/>
          </a:blip>
          <a:srcRect/>
          <a:stretch/>
        </p:blipFill>
        <p:spPr>
          <a:xfrm>
            <a:off x="2049960" y="7929805"/>
            <a:ext cx="932688" cy="932688"/>
          </a:xfrm>
          <a:prstGeom prst="rect">
            <a:avLst/>
          </a:prstGeom>
          <a:noFill/>
          <a:ln>
            <a:noFill/>
          </a:ln>
        </p:spPr>
      </p:pic>
      <p:pic>
        <p:nvPicPr>
          <p:cNvPr id="124" name="Google Shape;124;p2" descr="A black and white symbol with check marks&#10;&#10;Description automatically generated"/>
          <p:cNvPicPr preferRelativeResize="0"/>
          <p:nvPr/>
        </p:nvPicPr>
        <p:blipFill rotWithShape="1">
          <a:blip r:embed="rId32">
            <a:alphaModFix/>
          </a:blip>
          <a:srcRect/>
          <a:stretch/>
        </p:blipFill>
        <p:spPr>
          <a:xfrm>
            <a:off x="6017771" y="6715444"/>
            <a:ext cx="932688" cy="932688"/>
          </a:xfrm>
          <a:prstGeom prst="rect">
            <a:avLst/>
          </a:prstGeom>
          <a:noFill/>
          <a:ln>
            <a:noFill/>
          </a:ln>
        </p:spPr>
      </p:pic>
      <p:sp>
        <p:nvSpPr>
          <p:cNvPr id="125" name="Google Shape;125;p2"/>
          <p:cNvSpPr txBox="1"/>
          <p:nvPr/>
        </p:nvSpPr>
        <p:spPr>
          <a:xfrm>
            <a:off x="224852" y="1052050"/>
            <a:ext cx="730770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26613B"/>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F</a:t>
            </a:r>
            <a:r>
              <a:rPr lang="en-US" sz="1200" b="0" i="0" u="sng" strike="noStrike" cap="none" dirty="0">
                <a:solidFill>
                  <a:srgbClr val="26613B"/>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ollow the </a:t>
            </a:r>
            <a:r>
              <a:rPr lang="en-US" sz="1200" b="1" i="0" u="sng" strike="noStrike" cap="none" dirty="0">
                <a:solidFill>
                  <a:srgbClr val="26613B"/>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CUSTOMIZE COLORS + ICONS</a:t>
            </a:r>
            <a:r>
              <a:rPr lang="en-US" sz="1200" b="0" i="0" u="sng" strike="noStrike" cap="none" dirty="0">
                <a:solidFill>
                  <a:srgbClr val="26613B"/>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 instructions on page 1</a:t>
            </a:r>
            <a:r>
              <a:rPr lang="en-US" sz="1200" b="0" i="0" u="none" strike="noStrike" cap="none" dirty="0">
                <a:solidFill>
                  <a:srgbClr val="26613B"/>
                </a:solidFill>
                <a:latin typeface="Arial"/>
                <a:ea typeface="Arial"/>
                <a:cs typeface="Arial"/>
                <a:sym typeface="Arial"/>
                <a:hlinkClick r:id="rId33" action="ppaction://hlinksldjump">
                  <a:extLst>
                    <a:ext uri="{A12FA001-AC4F-418D-AE19-62706E023703}">
                      <ahyp:hlinkClr xmlns:ahyp="http://schemas.microsoft.com/office/drawing/2018/hyperlinkcolor" val="tx"/>
                    </a:ext>
                  </a:extLst>
                </a:hlinkClick>
              </a:rPr>
              <a:t> </a:t>
            </a:r>
            <a:r>
              <a:rPr lang="en-US" sz="1200" b="0" i="0" u="none" strike="noStrike" cap="none" dirty="0">
                <a:solidFill>
                  <a:srgbClr val="19392C"/>
                </a:solidFill>
                <a:latin typeface="Arial"/>
                <a:ea typeface="Arial"/>
                <a:cs typeface="Arial"/>
                <a:sym typeface="Arial"/>
              </a:rPr>
              <a:t>to </a:t>
            </a:r>
            <a:r>
              <a:rPr lang="en-US" sz="1200" dirty="0">
                <a:solidFill>
                  <a:srgbClr val="19392C"/>
                </a:solidFill>
              </a:rPr>
              <a:t>change </a:t>
            </a:r>
            <a:r>
              <a:rPr lang="en-US" sz="1200" b="0" i="0" u="none" strike="noStrike" cap="none" dirty="0">
                <a:solidFill>
                  <a:srgbClr val="19392C"/>
                </a:solidFill>
                <a:latin typeface="Arial"/>
                <a:ea typeface="Arial"/>
                <a:cs typeface="Arial"/>
                <a:sym typeface="Arial"/>
              </a:rPr>
              <a:t>icons or icon colors. Or send The Elections Group’s </a:t>
            </a:r>
            <a:r>
              <a:rPr lang="en-US" sz="1200" b="0" i="0" u="sng" strike="noStrike" cap="none" dirty="0">
                <a:solidFill>
                  <a:srgbClr val="26613B"/>
                </a:solidFill>
                <a:latin typeface="Arial"/>
                <a:ea typeface="Arial"/>
                <a:cs typeface="Arial"/>
                <a:sym typeface="Arial"/>
                <a:hlinkClick r:id="rId34">
                  <a:extLst>
                    <a:ext uri="{A12FA001-AC4F-418D-AE19-62706E023703}">
                      <ahyp:hlinkClr xmlns:ahyp="http://schemas.microsoft.com/office/drawing/2018/hyperlinkcolor" val="tx"/>
                    </a:ext>
                  </a:extLst>
                </a:hlinkClick>
              </a:rPr>
              <a:t>Communications Resource Desk </a:t>
            </a:r>
            <a:r>
              <a:rPr lang="en-US" sz="1200" b="0" i="0" u="none" strike="noStrike" cap="none" dirty="0">
                <a:solidFill>
                  <a:srgbClr val="19392C"/>
                </a:solidFill>
                <a:latin typeface="Arial"/>
                <a:ea typeface="Arial"/>
                <a:cs typeface="Arial"/>
                <a:sym typeface="Arial"/>
              </a:rPr>
              <a:t>a note. We’d be happy to assist you with icons and color changes. </a:t>
            </a:r>
            <a:endParaRPr sz="1400" b="0" i="0" u="none" strike="noStrike" cap="none" dirty="0">
              <a:solidFill>
                <a:srgbClr val="000000"/>
              </a:solidFill>
              <a:latin typeface="Arial"/>
              <a:ea typeface="Arial"/>
              <a:cs typeface="Arial"/>
              <a:sym typeface="Arial"/>
            </a:endParaRPr>
          </a:p>
        </p:txBody>
      </p:sp>
      <p:pic>
        <p:nvPicPr>
          <p:cNvPr id="126" name="Google Shape;126;p2" descr="A black and white abacus&#10;&#10;Description automatically generated"/>
          <p:cNvPicPr preferRelativeResize="0"/>
          <p:nvPr/>
        </p:nvPicPr>
        <p:blipFill rotWithShape="1">
          <a:blip r:embed="rId35">
            <a:alphaModFix/>
          </a:blip>
          <a:srcRect l="6924" t="8093" r="5750" b="7995"/>
          <a:stretch/>
        </p:blipFill>
        <p:spPr>
          <a:xfrm>
            <a:off x="6046888" y="3093072"/>
            <a:ext cx="914400" cy="8786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p:nvPr/>
        </p:nvSpPr>
        <p:spPr>
          <a:xfrm>
            <a:off x="228600" y="228600"/>
            <a:ext cx="7315200" cy="9601200"/>
          </a:xfrm>
          <a:prstGeom prst="rect">
            <a:avLst/>
          </a:prstGeom>
          <a:solidFill>
            <a:srgbClr val="2E435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
          <p:cNvSpPr/>
          <p:nvPr/>
        </p:nvSpPr>
        <p:spPr>
          <a:xfrm>
            <a:off x="228600" y="2014780"/>
            <a:ext cx="7315200" cy="7815069"/>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
          <p:cNvSpPr/>
          <p:nvPr/>
        </p:nvSpPr>
        <p:spPr>
          <a:xfrm>
            <a:off x="457200" y="457200"/>
            <a:ext cx="6858000" cy="9144000"/>
          </a:xfrm>
          <a:prstGeom prst="rect">
            <a:avLst/>
          </a:prstGeom>
          <a:noFill/>
          <a:ln w="381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4" name="Google Shape;134;p3"/>
          <p:cNvPicPr preferRelativeResize="0"/>
          <p:nvPr/>
        </p:nvPicPr>
        <p:blipFill rotWithShape="1">
          <a:blip r:embed="rId3">
            <a:alphaModFix amt="16000"/>
          </a:blip>
          <a:srcRect t="-2651" r="43610" b="23376"/>
          <a:stretch/>
        </p:blipFill>
        <p:spPr>
          <a:xfrm>
            <a:off x="3418750" y="4030725"/>
            <a:ext cx="4125050" cy="5799025"/>
          </a:xfrm>
          <a:prstGeom prst="rect">
            <a:avLst/>
          </a:prstGeom>
          <a:noFill/>
          <a:ln>
            <a:noFill/>
          </a:ln>
        </p:spPr>
      </p:pic>
      <p:sp>
        <p:nvSpPr>
          <p:cNvPr id="135" name="Google Shape;135;p3"/>
          <p:cNvSpPr txBox="1"/>
          <p:nvPr/>
        </p:nvSpPr>
        <p:spPr>
          <a:xfrm>
            <a:off x="828250" y="3633907"/>
            <a:ext cx="6248100" cy="548662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400"/>
              <a:buFont typeface="Arial"/>
              <a:buNone/>
            </a:pPr>
            <a:r>
              <a:rPr lang="en-US" sz="8400" b="1" i="0" u="none" strike="noStrike" cap="none" dirty="0">
                <a:solidFill>
                  <a:schemeClr val="lt1"/>
                </a:solidFill>
                <a:latin typeface="Tw Cen MT" panose="020B0602020104020603" pitchFamily="34" charset="0"/>
                <a:ea typeface="Twentieth Century"/>
                <a:cs typeface="Twentieth Century"/>
                <a:sym typeface="Twentieth Century"/>
              </a:rPr>
              <a:t>AUDIT REPORT</a:t>
            </a:r>
            <a:endParaRPr sz="84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[YEAR] [TYPE] Election</a:t>
            </a:r>
            <a:endParaRPr sz="28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dirty="0">
                <a:solidFill>
                  <a:schemeClr val="lt1"/>
                </a:solidFill>
                <a:latin typeface="Tw Cen MT" panose="020B0602020104020603" pitchFamily="34" charset="0"/>
                <a:ea typeface="Twentieth Century"/>
                <a:cs typeface="Twentieth Century"/>
                <a:sym typeface="Twentieth Century"/>
              </a:rPr>
              <a:t> [Jurisdiction] Election Office</a:t>
            </a:r>
            <a:endParaRPr sz="2800" b="1" i="0" u="none" strike="noStrike" cap="none" dirty="0">
              <a:solidFill>
                <a:schemeClr val="lt1"/>
              </a:solidFill>
              <a:latin typeface="Tw Cen MT" panose="020B0602020104020603" pitchFamily="34" charset="0"/>
              <a:ea typeface="Twentieth Century"/>
              <a:cs typeface="Twentieth Century"/>
              <a:sym typeface="Twentieth Century"/>
            </a:endParaRPr>
          </a:p>
          <a:p>
            <a:pPr marL="0" marR="0" lvl="0" indent="0" algn="ctr" rtl="0">
              <a:lnSpc>
                <a:spcPct val="115000"/>
              </a:lnSpc>
              <a:spcBef>
                <a:spcPts val="1800"/>
              </a:spcBef>
              <a:spcAft>
                <a:spcPts val="1800"/>
              </a:spcAft>
              <a:buClr>
                <a:schemeClr val="dk1"/>
              </a:buClr>
              <a:buSzPts val="1100"/>
              <a:buFont typeface="Arial"/>
              <a:buNone/>
            </a:pPr>
            <a:r>
              <a:rPr lang="en-US" sz="2100" b="0" i="1" u="none" strike="noStrike" cap="none" dirty="0">
                <a:solidFill>
                  <a:schemeClr val="lt1"/>
                </a:solidFill>
                <a:latin typeface="Cambria"/>
                <a:ea typeface="Cambria"/>
                <a:cs typeface="Cambria"/>
                <a:sym typeface="Cambria"/>
              </a:rPr>
              <a:t>yourjurisdiction.gov/elections</a:t>
            </a:r>
            <a:endParaRPr sz="2100" b="0" i="1" u="none" strike="noStrike" cap="none" dirty="0">
              <a:solidFill>
                <a:schemeClr val="lt1"/>
              </a:solidFill>
              <a:latin typeface="Cambria"/>
              <a:ea typeface="Cambria"/>
              <a:cs typeface="Cambria"/>
              <a:sym typeface="Cambria"/>
            </a:endParaRPr>
          </a:p>
        </p:txBody>
      </p:sp>
      <p:pic>
        <p:nvPicPr>
          <p:cNvPr id="136" name="Google Shape;136;p3"/>
          <p:cNvPicPr preferRelativeResize="0"/>
          <p:nvPr/>
        </p:nvPicPr>
        <p:blipFill rotWithShape="1">
          <a:blip r:embed="rId3">
            <a:alphaModFix/>
          </a:blip>
          <a:srcRect t="-2651" b="-8565"/>
          <a:stretch/>
        </p:blipFill>
        <p:spPr>
          <a:xfrm>
            <a:off x="2993118" y="1062878"/>
            <a:ext cx="1918364" cy="2133520"/>
          </a:xfrm>
          <a:prstGeom prst="rect">
            <a:avLst/>
          </a:prstGeom>
          <a:noFill/>
          <a:ln>
            <a:noFill/>
          </a:ln>
        </p:spPr>
      </p:pic>
      <p:sp>
        <p:nvSpPr>
          <p:cNvPr id="2" name="TextBox 1">
            <a:extLst>
              <a:ext uri="{FF2B5EF4-FFF2-40B4-BE49-F238E27FC236}">
                <a16:creationId xmlns:a16="http://schemas.microsoft.com/office/drawing/2014/main" id="{140FAA5B-CAC1-CE38-E5F0-0941A7F5CD40}"/>
              </a:ext>
            </a:extLst>
          </p:cNvPr>
          <p:cNvSpPr txBox="1"/>
          <p:nvPr/>
        </p:nvSpPr>
        <p:spPr>
          <a:xfrm>
            <a:off x="7775817" y="5687122"/>
            <a:ext cx="2910469" cy="2246769"/>
          </a:xfrm>
          <a:prstGeom prst="rect">
            <a:avLst/>
          </a:prstGeom>
          <a:noFill/>
        </p:spPr>
        <p:txBody>
          <a:bodyPr wrap="square" rtlCol="0">
            <a:spAutoFit/>
          </a:bodyPr>
          <a:lstStyle/>
          <a:p>
            <a:r>
              <a:rPr lang="en-US" dirty="0"/>
              <a:t>Replace the transparent seal with yours. Insert your seal on the page. Double-click it to see the Picture Format menu. Select Transparency and select one of the suggested percentages or click Picture Transparency Options to choose your own percentage. The example seal is 84% transparent.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4"/>
          <p:cNvSpPr txBox="1">
            <a:spLocks noGrp="1"/>
          </p:cNvSpPr>
          <p:nvPr>
            <p:ph type="body" idx="1"/>
          </p:nvPr>
        </p:nvSpPr>
        <p:spPr>
          <a:xfrm>
            <a:off x="2305972" y="1688700"/>
            <a:ext cx="3160500" cy="66810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1200"/>
              </a:spcAft>
              <a:buSzPts val="1800"/>
              <a:buNone/>
            </a:pPr>
            <a:r>
              <a:rPr lang="en-US" sz="2800" i="1" dirty="0">
                <a:solidFill>
                  <a:srgbClr val="E24E39"/>
                </a:solidFill>
                <a:latin typeface="Cambria"/>
                <a:ea typeface="Cambria"/>
                <a:cs typeface="Cambria"/>
                <a:sym typeface="Cambria"/>
              </a:rPr>
              <a:t>This page intentionally left blank.</a:t>
            </a:r>
            <a:endParaRPr sz="2800" i="1" dirty="0">
              <a:solidFill>
                <a:srgbClr val="E24E39"/>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title"/>
          </p:nvPr>
        </p:nvSpPr>
        <p:spPr>
          <a:xfrm>
            <a:off x="457200" y="577500"/>
            <a:ext cx="6858000" cy="11199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400" b="1" dirty="0">
                <a:solidFill>
                  <a:srgbClr val="E24E39"/>
                </a:solidFill>
                <a:latin typeface="Tw Cen MT" panose="020B0602020104020603" pitchFamily="34" charset="0"/>
                <a:ea typeface="Twentieth Century"/>
                <a:cs typeface="Twentieth Century"/>
                <a:sym typeface="Twentieth Century"/>
              </a:rPr>
              <a:t>TABLE OF CONTENTS</a:t>
            </a:r>
            <a:endParaRPr sz="3400" b="1" dirty="0">
              <a:solidFill>
                <a:srgbClr val="E24E39"/>
              </a:solidFill>
              <a:latin typeface="Tw Cen MT" panose="020B0602020104020603" pitchFamily="34" charset="0"/>
              <a:ea typeface="Twentieth Century"/>
              <a:cs typeface="Twentieth Century"/>
              <a:sym typeface="Twentieth Century"/>
            </a:endParaRPr>
          </a:p>
        </p:txBody>
      </p:sp>
      <p:graphicFrame>
        <p:nvGraphicFramePr>
          <p:cNvPr id="147" name="Google Shape;147;p5"/>
          <p:cNvGraphicFramePr/>
          <p:nvPr>
            <p:extLst>
              <p:ext uri="{D42A27DB-BD31-4B8C-83A1-F6EECF244321}">
                <p14:modId xmlns:p14="http://schemas.microsoft.com/office/powerpoint/2010/main" val="2658180152"/>
              </p:ext>
            </p:extLst>
          </p:nvPr>
        </p:nvGraphicFramePr>
        <p:xfrm>
          <a:off x="586698" y="1214030"/>
          <a:ext cx="6554950" cy="4303125"/>
        </p:xfrm>
        <a:graphic>
          <a:graphicData uri="http://schemas.openxmlformats.org/drawingml/2006/table">
            <a:tbl>
              <a:tblPr>
                <a:noFill/>
                <a:tableStyleId>{C44ECF39-A2F4-4B31-AA63-2E2232D99E9B}</a:tableStyleId>
              </a:tblPr>
              <a:tblGrid>
                <a:gridCol w="5918500">
                  <a:extLst>
                    <a:ext uri="{9D8B030D-6E8A-4147-A177-3AD203B41FA5}">
                      <a16:colId xmlns:a16="http://schemas.microsoft.com/office/drawing/2014/main" val="20000"/>
                    </a:ext>
                  </a:extLst>
                </a:gridCol>
                <a:gridCol w="636450">
                  <a:extLst>
                    <a:ext uri="{9D8B030D-6E8A-4147-A177-3AD203B41FA5}">
                      <a16:colId xmlns:a16="http://schemas.microsoft.com/office/drawing/2014/main" val="20001"/>
                    </a:ext>
                  </a:extLst>
                </a:gridCol>
              </a:tblGrid>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BY THE NUMBER</a:t>
                      </a:r>
                      <a:r>
                        <a:rPr lang="en-US" sz="1800" b="1" i="0" u="none" strike="noStrike" cap="none" dirty="0">
                          <a:solidFill>
                            <a:srgbClr val="2E4355"/>
                          </a:solidFill>
                          <a:latin typeface="Tw Cen MT" panose="020B0602020104020603" pitchFamily="34" charset="0"/>
                          <a:ea typeface="Twentieth Century"/>
                          <a:cs typeface="Twentieth Century"/>
                          <a:sym typeface="Twentieth Century"/>
                        </a:rPr>
                        <a:t>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0" i="0" u="none" strike="noStrike" cap="none" dirty="0">
                        <a:solidFill>
                          <a:srgbClr val="E24E39"/>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3" action="ppaction://hlinksldjump">
                            <a:extLst>
                              <a:ext uri="{A12FA001-AC4F-418D-AE19-62706E023703}">
                                <ahyp:hlinkClr xmlns:ahyp="http://schemas.microsoft.com/office/drawing/2018/hyperlinkcolor" val="tx"/>
                              </a:ext>
                            </a:extLst>
                          </a:hlinkClick>
                        </a:rPr>
                        <a:t>1</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AUDIT </a:t>
                      </a:r>
                      <a:r>
                        <a:rPr lang="en-US" sz="1800" b="1" i="0" u="none"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PROCESS</a:t>
                      </a: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 </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4" action="ppaction://hlinksldjump">
                            <a:extLst>
                              <a:ext uri="{A12FA001-AC4F-418D-AE19-62706E023703}">
                                <ahyp:hlinkClr xmlns:ahyp="http://schemas.microsoft.com/office/drawing/2018/hyperlinkcolor" val="tx"/>
                              </a:ext>
                            </a:extLst>
                          </a:hlinkClick>
                        </a:rPr>
                        <a:t>2</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no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228700">
                <a:tc>
                  <a:txBody>
                    <a:bodyPr/>
                    <a:lstStyle/>
                    <a:p>
                      <a:pPr marL="0" marR="0" lvl="0" indent="0" algn="l" rtl="0">
                        <a:lnSpc>
                          <a:spcPct val="115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EXECUTIVE SUMMAR</a:t>
                      </a:r>
                      <a:r>
                        <a:rPr lang="en-US" sz="1800" b="1" i="0" u="none" strike="noStrike" cap="none" dirty="0">
                          <a:solidFill>
                            <a:srgbClr val="2E4355"/>
                          </a:solidFill>
                          <a:latin typeface="Tw Cen MT" panose="020B0602020104020603" pitchFamily="34" charset="0"/>
                          <a:ea typeface="Twentieth Century"/>
                          <a:cs typeface="Twentieth Century"/>
                          <a:sym typeface="Twentieth Century"/>
                        </a:rPr>
                        <a:t>Y</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no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3</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TIMELINE</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6" action="ppaction://hlinksldjump">
                            <a:extLst>
                              <a:ext uri="{A12FA001-AC4F-418D-AE19-62706E023703}">
                                <ahyp:hlinkClr xmlns:ahyp="http://schemas.microsoft.com/office/drawing/2018/hyperlinkcolor" val="tx"/>
                              </a:ext>
                            </a:extLst>
                          </a:hlinkClick>
                        </a:rPr>
                        <a:t>4</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rPr>
                        <a:t>AUDIT OUTCOME</a:t>
                      </a: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rPr>
                        <a:t>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7" action="ppaction://hlinksldjump">
                            <a:extLst>
                              <a:ext uri="{A12FA001-AC4F-418D-AE19-62706E023703}">
                                <ahyp:hlinkClr xmlns:ahyp="http://schemas.microsoft.com/office/drawing/2018/hyperlinkcolor" val="tx"/>
                              </a:ext>
                            </a:extLst>
                          </a:hlinkClick>
                        </a:rPr>
                        <a:t>5</a:t>
                      </a:r>
                      <a:endParaRPr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4"/>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8" action="ppaction://hlinksldjump">
                            <a:extLst>
                              <a:ext uri="{A12FA001-AC4F-418D-AE19-62706E023703}">
                                <ahyp:hlinkClr xmlns:ahyp="http://schemas.microsoft.com/office/drawing/2018/hyperlinkcolor" val="tx"/>
                              </a:ext>
                            </a:extLst>
                          </a:hlinkClick>
                        </a:rPr>
                        <a:t>KEY TAKEAWAYS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8" action="ppaction://hlinksldjump">
                            <a:extLst>
                              <a:ext uri="{A12FA001-AC4F-418D-AE19-62706E023703}">
                                <ahyp:hlinkClr xmlns:ahyp="http://schemas.microsoft.com/office/drawing/2018/hyperlinkcolor" val="tx"/>
                              </a:ext>
                            </a:extLst>
                          </a:hlinkClick>
                        </a:rPr>
                        <a:t>6</a:t>
                      </a:r>
                      <a:endParaRPr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5"/>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9" action="ppaction://hlinksldjump">
                            <a:extLst>
                              <a:ext uri="{A12FA001-AC4F-418D-AE19-62706E023703}">
                                <ahyp:hlinkClr xmlns:ahyp="http://schemas.microsoft.com/office/drawing/2018/hyperlinkcolor" val="tx"/>
                              </a:ext>
                            </a:extLst>
                          </a:hlinkClick>
                        </a:rPr>
                        <a:t>BACKGROUND</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9" action="ppaction://hlinksldjump">
                            <a:extLst>
                              <a:ext uri="{A12FA001-AC4F-418D-AE19-62706E023703}">
                                <ahyp:hlinkClr xmlns:ahyp="http://schemas.microsoft.com/office/drawing/2018/hyperlinkcolor" val="tx"/>
                              </a:ext>
                            </a:extLst>
                          </a:hlinkClick>
                        </a:rPr>
                        <a:t>7</a:t>
                      </a:r>
                      <a:endParaRPr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6"/>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HOW A FIXED PERCENTAGE AUDIT WORKS</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hlinkClick r:id="rId10" action="ppaction://hlinksldjump">
                            <a:extLst>
                              <a:ext uri="{A12FA001-AC4F-418D-AE19-62706E023703}">
                                <ahyp:hlinkClr xmlns:ahyp="http://schemas.microsoft.com/office/drawing/2018/hyperlinkcolor" val="tx"/>
                              </a:ext>
                            </a:extLst>
                          </a:hlinkClick>
                        </a:rPr>
                        <a:t>8</a:t>
                      </a:r>
                      <a:endParaRPr sz="1800" b="1" i="0" u="sng" strike="noStrike" cap="none" baseline="0" dirty="0">
                        <a:solidFill>
                          <a:srgbClr val="2E4355"/>
                        </a:solidFill>
                        <a:uFill>
                          <a:solidFill>
                            <a:schemeClr val="bg1"/>
                          </a:solidFill>
                        </a:u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7"/>
                  </a:ext>
                </a:extLst>
              </a:tr>
              <a:tr h="228700">
                <a:tc>
                  <a:txBody>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1" action="ppaction://hlinksldjump">
                            <a:extLst>
                              <a:ext uri="{A12FA001-AC4F-418D-AE19-62706E023703}">
                                <ahyp:hlinkClr xmlns:ahyp="http://schemas.microsoft.com/office/drawing/2018/hyperlinkcolor" val="tx"/>
                              </a:ext>
                            </a:extLst>
                          </a:hlinkClick>
                        </a:rPr>
                        <a:t>GLOSSARY</a:t>
                      </a:r>
                      <a:r>
                        <a:rPr lang="en-US" sz="1800" b="0" i="0" u="none" strike="noStrike" cap="none" dirty="0">
                          <a:solidFill>
                            <a:srgbClr val="E24E39"/>
                          </a:solidFill>
                          <a:latin typeface="Tw Cen MT" panose="020B0602020104020603" pitchFamily="34" charset="0"/>
                          <a:ea typeface="Twentieth Century"/>
                          <a:cs typeface="Twentieth Century"/>
                          <a:sym typeface="Twentieth Century"/>
                        </a:rPr>
                        <a:t>...............................................................................................</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no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2E4355"/>
                          </a:solidFill>
                          <a:uFill>
                            <a:noFill/>
                          </a:uFill>
                          <a:latin typeface="Tw Cen MT" panose="020B0602020104020603" pitchFamily="34" charset="0"/>
                          <a:ea typeface="Twentieth Century"/>
                          <a:cs typeface="Twentieth Century"/>
                          <a:sym typeface="Twentieth Century"/>
                          <a:hlinkClick r:id="rId11" action="ppaction://hlinksldjump">
                            <a:extLst>
                              <a:ext uri="{A12FA001-AC4F-418D-AE19-62706E023703}">
                                <ahyp:hlinkClr xmlns:ahyp="http://schemas.microsoft.com/office/drawing/2018/hyperlinkcolor" val="tx"/>
                              </a:ext>
                            </a:extLst>
                          </a:hlinkClick>
                        </a:rPr>
                        <a:t>9</a:t>
                      </a:r>
                      <a:endParaRPr sz="1800" b="1" i="0" u="none" strike="noStrike" cap="none" dirty="0">
                        <a:solidFill>
                          <a:srgbClr val="2E4355"/>
                        </a:solidFill>
                        <a:latin typeface="Tw Cen MT" panose="020B0602020104020603" pitchFamily="34" charset="0"/>
                        <a:ea typeface="Twentieth Century"/>
                        <a:cs typeface="Twentieth Century"/>
                        <a:sym typeface="Twentieth Century"/>
                      </a:endParaRPr>
                    </a:p>
                  </a:txBody>
                  <a:tcPr marL="0"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457200" y="457200"/>
            <a:ext cx="6858000" cy="144911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US" sz="3200" b="1" dirty="0">
                <a:solidFill>
                  <a:srgbClr val="445E8A"/>
                </a:solidFill>
                <a:latin typeface="Tw Cen MT" panose="020B0602020104020603" pitchFamily="34" charset="0"/>
                <a:ea typeface="Twentieth Century"/>
                <a:cs typeface="Twentieth Century"/>
                <a:sym typeface="Twentieth Century"/>
              </a:rPr>
              <a:t>[JURISDICTION’S] FIXED PERCENTAGE AUDIT BY THE NUMBERS</a:t>
            </a:r>
            <a:br>
              <a:rPr lang="en-US" sz="2600" dirty="0">
                <a:solidFill>
                  <a:srgbClr val="3F91B6"/>
                </a:solidFill>
                <a:latin typeface="DM Sans"/>
                <a:ea typeface="DM Sans"/>
                <a:cs typeface="DM Sans"/>
                <a:sym typeface="DM Sans"/>
              </a:rPr>
            </a:br>
            <a:r>
              <a:rPr lang="en-US" sz="2400" b="1" i="1" dirty="0">
                <a:solidFill>
                  <a:srgbClr val="E24E39"/>
                </a:solidFill>
                <a:latin typeface="Cambria"/>
                <a:ea typeface="Cambria"/>
                <a:cs typeface="Cambria"/>
                <a:sym typeface="Cambria"/>
              </a:rPr>
              <a:t>[YEAR] [TYPE] Election</a:t>
            </a:r>
            <a:endParaRPr sz="2400" b="1" i="1" dirty="0">
              <a:solidFill>
                <a:srgbClr val="E24E39"/>
              </a:solidFill>
              <a:latin typeface="Cambria"/>
              <a:ea typeface="Cambria"/>
              <a:cs typeface="Cambria"/>
              <a:sym typeface="Cambria"/>
            </a:endParaRPr>
          </a:p>
        </p:txBody>
      </p:sp>
      <p:sp>
        <p:nvSpPr>
          <p:cNvPr id="153" name="Google Shape;153;p6"/>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1</a:t>
            </a:r>
            <a:endParaRPr sz="1800" b="1" i="0" u="none" strike="noStrike" cap="none">
              <a:solidFill>
                <a:srgbClr val="E24E39"/>
              </a:solidFill>
              <a:latin typeface="Cambria"/>
              <a:ea typeface="Cambria"/>
              <a:cs typeface="Cambria"/>
              <a:sym typeface="Cambria"/>
            </a:endParaRPr>
          </a:p>
        </p:txBody>
      </p:sp>
      <p:sp>
        <p:nvSpPr>
          <p:cNvPr id="154" name="Google Shape;154;p6"/>
          <p:cNvSpPr txBox="1"/>
          <p:nvPr/>
        </p:nvSpPr>
        <p:spPr>
          <a:xfrm>
            <a:off x="484439" y="1950136"/>
            <a:ext cx="2550000" cy="37964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early ballots </a:t>
            </a:r>
            <a:br>
              <a:rPr lang="en-US" sz="1400" b="0" i="0" u="none" strike="noStrike" cap="none" dirty="0">
                <a:solidFill>
                  <a:schemeClr val="dk1"/>
                </a:solidFill>
                <a:latin typeface="Cambria"/>
                <a:ea typeface="Cambria"/>
                <a:cs typeface="Cambria"/>
                <a:sym typeface="Cambria"/>
              </a:rPr>
            </a:br>
            <a:r>
              <a:rPr lang="en-US" sz="1400" b="1" i="1" u="none" strike="noStrike" cap="none" dirty="0">
                <a:solidFill>
                  <a:srgbClr val="E24E39"/>
                </a:solidFill>
                <a:latin typeface="Cambria"/>
                <a:ea typeface="Cambria"/>
                <a:cs typeface="Cambria"/>
                <a:sym typeface="Cambria"/>
              </a:rPr>
              <a:t>audited</a:t>
            </a:r>
            <a:endParaRPr sz="1400" b="1" i="1" u="none" strike="noStrike" cap="none" dirty="0">
              <a:solidFill>
                <a:srgbClr val="E24E39"/>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early ballot batches </a:t>
            </a:r>
            <a:br>
              <a:rPr lang="en-US" sz="1400" b="0" i="0" u="none" strike="noStrike" cap="none" dirty="0">
                <a:solidFill>
                  <a:schemeClr val="dk1"/>
                </a:solidFill>
                <a:latin typeface="Cambria"/>
                <a:ea typeface="Cambria"/>
                <a:cs typeface="Cambria"/>
                <a:sym typeface="Cambria"/>
              </a:rPr>
            </a:br>
            <a:r>
              <a:rPr lang="en-US" sz="1400" b="1" i="1" u="none" strike="noStrike" cap="none" dirty="0">
                <a:solidFill>
                  <a:srgbClr val="E24E39"/>
                </a:solidFill>
                <a:latin typeface="Cambria"/>
                <a:ea typeface="Cambria"/>
                <a:cs typeface="Cambria"/>
                <a:sym typeface="Cambria"/>
              </a:rPr>
              <a:t>counted</a:t>
            </a:r>
            <a:br>
              <a:rPr lang="en-US" sz="1400" b="0" i="0" u="none" strike="noStrike" cap="none" dirty="0">
                <a:solidFill>
                  <a:schemeClr val="dk1"/>
                </a:solidFill>
                <a:latin typeface="Cambria"/>
                <a:ea typeface="Cambria"/>
                <a:cs typeface="Cambria"/>
                <a:sym typeface="Cambria"/>
              </a:rPr>
            </a:br>
            <a:endParaRPr sz="1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br>
              <a:rPr lang="en-US" sz="24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400" b="0" i="0" u="none" strike="noStrike" cap="none" dirty="0">
                <a:solidFill>
                  <a:schemeClr val="dk1"/>
                </a:solidFill>
                <a:latin typeface="Cambria"/>
                <a:ea typeface="Cambria"/>
                <a:cs typeface="Cambria"/>
                <a:sym typeface="Cambria"/>
              </a:rPr>
              <a:t>early ballots per batch (approximately)</a:t>
            </a:r>
            <a:br>
              <a:rPr lang="en-US" sz="2400" b="0" i="0" u="none" strike="noStrike" cap="none" dirty="0">
                <a:solidFill>
                  <a:schemeClr val="dk1"/>
                </a:solidFill>
                <a:latin typeface="Cambria"/>
                <a:ea typeface="Cambria"/>
                <a:cs typeface="Cambria"/>
                <a:sym typeface="Cambria"/>
              </a:rPr>
            </a:br>
            <a:endParaRPr sz="1400" b="1" i="0" u="none" strike="noStrike" cap="none" dirty="0">
              <a:solidFill>
                <a:srgbClr val="E24E39"/>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early ballots selected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for audit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cxnSp>
        <p:nvCxnSpPr>
          <p:cNvPr id="155" name="Google Shape;155;p6"/>
          <p:cNvCxnSpPr/>
          <p:nvPr/>
        </p:nvCxnSpPr>
        <p:spPr>
          <a:xfrm>
            <a:off x="484439" y="5981898"/>
            <a:ext cx="6872100" cy="0"/>
          </a:xfrm>
          <a:prstGeom prst="straightConnector1">
            <a:avLst/>
          </a:prstGeom>
          <a:noFill/>
          <a:ln w="38100" cap="flat" cmpd="sng">
            <a:solidFill>
              <a:srgbClr val="445E8A"/>
            </a:solidFill>
            <a:prstDash val="solid"/>
            <a:round/>
            <a:headEnd type="none" w="sm" len="sm"/>
            <a:tailEnd type="none" w="sm" len="sm"/>
          </a:ln>
        </p:spPr>
      </p:cxnSp>
      <p:cxnSp>
        <p:nvCxnSpPr>
          <p:cNvPr id="156" name="Google Shape;156;p6"/>
          <p:cNvCxnSpPr/>
          <p:nvPr/>
        </p:nvCxnSpPr>
        <p:spPr>
          <a:xfrm>
            <a:off x="462063" y="9439095"/>
            <a:ext cx="6872100" cy="0"/>
          </a:xfrm>
          <a:prstGeom prst="straightConnector1">
            <a:avLst/>
          </a:prstGeom>
          <a:noFill/>
          <a:ln w="38100" cap="flat" cmpd="sng">
            <a:solidFill>
              <a:srgbClr val="445E8A"/>
            </a:solidFill>
            <a:prstDash val="solid"/>
            <a:round/>
            <a:headEnd type="none" w="sm" len="sm"/>
            <a:tailEnd type="none" w="sm" len="sm"/>
          </a:ln>
        </p:spPr>
      </p:cxnSp>
      <p:sp>
        <p:nvSpPr>
          <p:cNvPr id="157" name="Google Shape;157;p6"/>
          <p:cNvSpPr/>
          <p:nvPr/>
        </p:nvSpPr>
        <p:spPr>
          <a:xfrm>
            <a:off x="5453725" y="2041150"/>
            <a:ext cx="1907700" cy="19056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1800" b="1" dirty="0">
                <a:solidFill>
                  <a:srgbClr val="FFFFFF"/>
                </a:solidFill>
                <a:latin typeface="Tw Cen MT" panose="020B0602020104020603" pitchFamily="34" charset="0"/>
              </a:rPr>
              <a:t>Highlight about the ballots, equipment or audit team</a:t>
            </a:r>
            <a:endParaRPr sz="1800" b="1" dirty="0">
              <a:solidFill>
                <a:schemeClr val="lt1"/>
              </a:solidFill>
              <a:latin typeface="Tw Cen MT" panose="020B0602020104020603" pitchFamily="34" charset="0"/>
              <a:ea typeface="Twentieth Century"/>
              <a:cs typeface="Twentieth Century"/>
              <a:sym typeface="Twentieth Century"/>
            </a:endParaRPr>
          </a:p>
        </p:txBody>
      </p:sp>
      <p:cxnSp>
        <p:nvCxnSpPr>
          <p:cNvPr id="158" name="Google Shape;158;p6"/>
          <p:cNvCxnSpPr/>
          <p:nvPr/>
        </p:nvCxnSpPr>
        <p:spPr>
          <a:xfrm>
            <a:off x="484439" y="8017154"/>
            <a:ext cx="6872100" cy="0"/>
          </a:xfrm>
          <a:prstGeom prst="straightConnector1">
            <a:avLst/>
          </a:prstGeom>
          <a:noFill/>
          <a:ln w="38100" cap="flat" cmpd="sng">
            <a:solidFill>
              <a:srgbClr val="445E8A"/>
            </a:solidFill>
            <a:prstDash val="solid"/>
            <a:round/>
            <a:headEnd type="none" w="sm" len="sm"/>
            <a:tailEnd type="none" w="sm" len="sm"/>
          </a:ln>
        </p:spPr>
      </p:cxnSp>
      <p:pic>
        <p:nvPicPr>
          <p:cNvPr id="159" name="Google Shape;159;p6" descr="User with solid fill"/>
          <p:cNvPicPr preferRelativeResize="0"/>
          <p:nvPr/>
        </p:nvPicPr>
        <p:blipFill rotWithShape="1">
          <a:blip r:embed="rId3">
            <a:alphaModFix/>
          </a:blip>
          <a:srcRect/>
          <a:stretch/>
        </p:blipFill>
        <p:spPr>
          <a:xfrm>
            <a:off x="534110" y="6125120"/>
            <a:ext cx="551074" cy="551074"/>
          </a:xfrm>
          <a:prstGeom prst="rect">
            <a:avLst/>
          </a:prstGeom>
          <a:noFill/>
          <a:ln>
            <a:noFill/>
          </a:ln>
        </p:spPr>
      </p:pic>
      <p:pic>
        <p:nvPicPr>
          <p:cNvPr id="160" name="Google Shape;160;p6" descr="User with solid fill"/>
          <p:cNvPicPr preferRelativeResize="0"/>
          <p:nvPr/>
        </p:nvPicPr>
        <p:blipFill rotWithShape="1">
          <a:blip r:embed="rId4">
            <a:alphaModFix/>
          </a:blip>
          <a:srcRect/>
          <a:stretch/>
        </p:blipFill>
        <p:spPr>
          <a:xfrm>
            <a:off x="966765" y="6125120"/>
            <a:ext cx="551074" cy="551074"/>
          </a:xfrm>
          <a:prstGeom prst="rect">
            <a:avLst/>
          </a:prstGeom>
          <a:noFill/>
          <a:ln>
            <a:noFill/>
          </a:ln>
        </p:spPr>
      </p:pic>
      <p:pic>
        <p:nvPicPr>
          <p:cNvPr id="161" name="Google Shape;161;p6" descr="User with solid fill"/>
          <p:cNvPicPr preferRelativeResize="0"/>
          <p:nvPr/>
        </p:nvPicPr>
        <p:blipFill rotWithShape="1">
          <a:blip r:embed="rId3">
            <a:alphaModFix/>
          </a:blip>
          <a:srcRect/>
          <a:stretch/>
        </p:blipFill>
        <p:spPr>
          <a:xfrm>
            <a:off x="1424997" y="6125120"/>
            <a:ext cx="551074" cy="551074"/>
          </a:xfrm>
          <a:prstGeom prst="rect">
            <a:avLst/>
          </a:prstGeom>
          <a:noFill/>
          <a:ln>
            <a:noFill/>
          </a:ln>
        </p:spPr>
      </p:pic>
      <p:pic>
        <p:nvPicPr>
          <p:cNvPr id="162" name="Google Shape;162;p6" descr="User with solid fill"/>
          <p:cNvPicPr preferRelativeResize="0"/>
          <p:nvPr/>
        </p:nvPicPr>
        <p:blipFill rotWithShape="1">
          <a:blip r:embed="rId4">
            <a:alphaModFix/>
          </a:blip>
          <a:srcRect/>
          <a:stretch/>
        </p:blipFill>
        <p:spPr>
          <a:xfrm>
            <a:off x="520255" y="6732906"/>
            <a:ext cx="551074" cy="551074"/>
          </a:xfrm>
          <a:prstGeom prst="rect">
            <a:avLst/>
          </a:prstGeom>
          <a:noFill/>
          <a:ln>
            <a:noFill/>
          </a:ln>
        </p:spPr>
      </p:pic>
      <p:pic>
        <p:nvPicPr>
          <p:cNvPr id="163" name="Google Shape;163;p6" descr="User with solid fill"/>
          <p:cNvPicPr preferRelativeResize="0"/>
          <p:nvPr/>
        </p:nvPicPr>
        <p:blipFill rotWithShape="1">
          <a:blip r:embed="rId3">
            <a:alphaModFix/>
          </a:blip>
          <a:srcRect/>
          <a:stretch/>
        </p:blipFill>
        <p:spPr>
          <a:xfrm>
            <a:off x="952910" y="6732906"/>
            <a:ext cx="551074" cy="551074"/>
          </a:xfrm>
          <a:prstGeom prst="rect">
            <a:avLst/>
          </a:prstGeom>
          <a:noFill/>
          <a:ln>
            <a:noFill/>
          </a:ln>
        </p:spPr>
      </p:pic>
      <p:pic>
        <p:nvPicPr>
          <p:cNvPr id="164" name="Google Shape;164;p6" descr="User with solid fill"/>
          <p:cNvPicPr preferRelativeResize="0"/>
          <p:nvPr/>
        </p:nvPicPr>
        <p:blipFill rotWithShape="1">
          <a:blip r:embed="rId4">
            <a:alphaModFix/>
          </a:blip>
          <a:srcRect/>
          <a:stretch/>
        </p:blipFill>
        <p:spPr>
          <a:xfrm>
            <a:off x="1411142" y="6732906"/>
            <a:ext cx="551074" cy="551074"/>
          </a:xfrm>
          <a:prstGeom prst="rect">
            <a:avLst/>
          </a:prstGeom>
          <a:noFill/>
          <a:ln>
            <a:noFill/>
          </a:ln>
        </p:spPr>
      </p:pic>
      <p:sp>
        <p:nvSpPr>
          <p:cNvPr id="165" name="Google Shape;165;p6"/>
          <p:cNvSpPr txBox="1"/>
          <p:nvPr/>
        </p:nvSpPr>
        <p:spPr>
          <a:xfrm>
            <a:off x="2903716" y="1950136"/>
            <a:ext cx="2815405" cy="391591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of Election Day </a:t>
            </a:r>
            <a:r>
              <a:rPr lang="en-US" sz="1400" b="0" i="0" u="sng" strike="noStrike" cap="none" dirty="0">
                <a:solidFill>
                  <a:srgbClr val="445E8A"/>
                </a:solidFill>
                <a:latin typeface="Cambria"/>
                <a:ea typeface="Cambria"/>
                <a:cs typeface="Cambria"/>
                <a:sym typeface="Cambria"/>
                <a:hlinkClick r:id="rId5" action="ppaction://hlinksldjump">
                  <a:extLst>
                    <a:ext uri="{A12FA001-AC4F-418D-AE19-62706E023703}">
                      <ahyp:hlinkClr xmlns:ahyp="http://schemas.microsoft.com/office/drawing/2018/hyperlinkcolor" val="tx"/>
                    </a:ext>
                  </a:extLst>
                </a:hlinkClick>
              </a:rPr>
              <a:t>voting </a:t>
            </a:r>
            <a:br>
              <a:rPr lang="en-US" sz="1400" b="0" i="0" u="sng" strike="noStrike" cap="none" dirty="0">
                <a:solidFill>
                  <a:srgbClr val="445E8A"/>
                </a:solidFill>
                <a:latin typeface="Cambria"/>
                <a:ea typeface="Cambria"/>
                <a:cs typeface="Cambria"/>
                <a:sym typeface="Cambria"/>
                <a:hlinkClick r:id="rId5" action="ppaction://hlinksldjump">
                  <a:extLst>
                    <a:ext uri="{A12FA001-AC4F-418D-AE19-62706E023703}">
                      <ahyp:hlinkClr xmlns:ahyp="http://schemas.microsoft.com/office/drawing/2018/hyperlinkcolor" val="tx"/>
                    </a:ext>
                  </a:extLst>
                </a:hlinkClick>
              </a:rPr>
            </a:br>
            <a:r>
              <a:rPr lang="en-US" sz="1400" b="0" i="0" u="sng" strike="noStrike" cap="none" dirty="0">
                <a:solidFill>
                  <a:srgbClr val="445E8A"/>
                </a:solidFill>
                <a:latin typeface="Cambria"/>
                <a:ea typeface="Cambria"/>
                <a:cs typeface="Cambria"/>
                <a:sym typeface="Cambria"/>
                <a:hlinkClick r:id="rId5" action="ppaction://hlinksldjump">
                  <a:extLst>
                    <a:ext uri="{A12FA001-AC4F-418D-AE19-62706E023703}">
                      <ahyp:hlinkClr xmlns:ahyp="http://schemas.microsoft.com/office/drawing/2018/hyperlinkcolor" val="tx"/>
                    </a:ext>
                  </a:extLst>
                </a:hlinkClick>
              </a:rPr>
              <a:t>locations</a:t>
            </a:r>
            <a:r>
              <a:rPr lang="en-US" sz="1400" b="0" i="0" u="none" strike="noStrike" cap="none" dirty="0">
                <a:solidFill>
                  <a:schemeClr val="dk1"/>
                </a:solidFill>
                <a:latin typeface="Cambria"/>
                <a:ea typeface="Cambria"/>
                <a:cs typeface="Cambria"/>
                <a:sym typeface="Cambria"/>
              </a:rPr>
              <a:t> </a:t>
            </a:r>
            <a:r>
              <a:rPr lang="en-US" sz="1400" b="1" i="1" u="none" strike="noStrike" cap="none" dirty="0">
                <a:solidFill>
                  <a:srgbClr val="445E8A"/>
                </a:solidFill>
                <a:latin typeface="Cambria"/>
                <a:ea typeface="Cambria"/>
                <a:cs typeface="Cambria"/>
                <a:sym typeface="Cambria"/>
              </a:rPr>
              <a:t>audited</a:t>
            </a:r>
            <a:endParaRPr sz="1400" b="1" i="1" u="none" strike="noStrike" cap="none" dirty="0">
              <a:solidFill>
                <a:srgbClr val="445E8A"/>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br>
              <a:rPr lang="en-US" sz="14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rPr>
            </a:b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sz="1400" b="1"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445E8A"/>
                </a:solidFill>
                <a:latin typeface="Cambria"/>
                <a:ea typeface="Cambria"/>
                <a:cs typeface="Cambria"/>
                <a:sym typeface="Cambria"/>
              </a:rPr>
              <a:t>total</a:t>
            </a:r>
            <a:r>
              <a:rPr lang="en-US" sz="1400" b="0" i="0" u="none" strike="noStrike" cap="none" dirty="0">
                <a:solidFill>
                  <a:schemeClr val="dk1"/>
                </a:solidFill>
                <a:latin typeface="Cambria"/>
                <a:ea typeface="Cambria"/>
                <a:cs typeface="Cambria"/>
                <a:sym typeface="Cambria"/>
              </a:rPr>
              <a:t> Election Day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voting locations</a:t>
            </a:r>
            <a:endParaRPr sz="1400" b="0" i="0" u="none" strike="noStrike" cap="none" dirty="0">
              <a:solidFill>
                <a:schemeClr val="dk2"/>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rgbClr val="000000"/>
              </a:buClr>
              <a:buSzPts val="2400"/>
              <a:buFont typeface="Arial"/>
              <a:buNone/>
            </a:pPr>
            <a:br>
              <a:rPr lang="en-US" sz="1400" b="1" i="0" u="none" strike="noStrike" cap="none" dirty="0">
                <a:solidFill>
                  <a:srgbClr val="445E8A"/>
                </a:solidFill>
                <a:latin typeface="Cambria"/>
                <a:ea typeface="Cambria"/>
                <a:cs typeface="Cambria"/>
                <a:sym typeface="Cambria"/>
              </a:rPr>
            </a:b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br>
              <a:rPr lang="en-US" sz="24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0" u="none" strike="noStrike" cap="none" dirty="0">
                <a:solidFill>
                  <a:schemeClr val="dk1"/>
                </a:solidFill>
                <a:latin typeface="Cambria"/>
                <a:ea typeface="Cambria"/>
                <a:cs typeface="Cambria"/>
                <a:sym typeface="Cambria"/>
              </a:rPr>
              <a:t>Election Day voting locations </a:t>
            </a:r>
            <a:r>
              <a:rPr lang="en-US" sz="1400" b="1" i="1" u="none" strike="noStrike" cap="none" dirty="0">
                <a:solidFill>
                  <a:srgbClr val="445E8A"/>
                </a:solidFill>
                <a:latin typeface="Cambria"/>
                <a:ea typeface="Cambria"/>
                <a:cs typeface="Cambria"/>
                <a:sym typeface="Cambria"/>
              </a:rPr>
              <a:t>randomly selected</a:t>
            </a:r>
            <a:r>
              <a:rPr lang="en-US" sz="1400" b="0" i="0" u="none" strike="noStrike" cap="none" dirty="0">
                <a:solidFill>
                  <a:schemeClr val="dk1"/>
                </a:solidFill>
                <a:latin typeface="Cambria"/>
                <a:ea typeface="Cambria"/>
                <a:cs typeface="Cambria"/>
                <a:sym typeface="Cambria"/>
              </a:rPr>
              <a:t> for the audit</a:t>
            </a:r>
            <a:endParaRPr dirty="0"/>
          </a:p>
          <a:p>
            <a:pPr marL="0" marR="0" lvl="0" indent="0" algn="l" rtl="0">
              <a:lnSpc>
                <a:spcPct val="100000"/>
              </a:lnSpc>
              <a:spcBef>
                <a:spcPts val="0"/>
              </a:spcBef>
              <a:spcAft>
                <a:spcPts val="0"/>
              </a:spcAft>
              <a:buClr>
                <a:srgbClr val="000000"/>
              </a:buClr>
              <a:buSzPts val="2400"/>
              <a:buFont typeface="Arial"/>
              <a:buNone/>
            </a:pPr>
            <a:endParaRPr sz="1400" b="1" i="0" u="none" strike="noStrike" cap="none" dirty="0">
              <a:solidFill>
                <a:srgbClr val="445E8A"/>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a:t>
            </a:r>
            <a:endParaRPr sz="14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total ballots cast at selected Election Day voting locations</a:t>
            </a: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166" name="Google Shape;166;p6"/>
          <p:cNvSpPr txBox="1"/>
          <p:nvPr/>
        </p:nvSpPr>
        <p:spPr>
          <a:xfrm>
            <a:off x="2254238" y="6172082"/>
            <a:ext cx="4692833" cy="167451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r>
              <a:rPr lang="en-US" sz="2100" b="1" i="0" u="none" strike="noStrike" cap="none" dirty="0">
                <a:solidFill>
                  <a:srgbClr val="445E8A"/>
                </a:solidFill>
                <a:latin typeface="Tw Cen MT" panose="020B0602020104020603" pitchFamily="34" charset="0"/>
                <a:ea typeface="Twentieth Century"/>
                <a:cs typeface="Twentieth Century"/>
                <a:sym typeface="Twentieth Century"/>
              </a:rPr>
              <a:t>bipartisan</a:t>
            </a: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r>
              <a:rPr lang="en-US" sz="2100" b="1" i="0" u="sng" strike="noStrike" cap="none" dirty="0">
                <a:solidFill>
                  <a:srgbClr val="445E8A"/>
                </a:solidFill>
                <a:latin typeface="Tw Cen MT" panose="020B0602020104020603" pitchFamily="34" charset="0"/>
                <a:ea typeface="Twentieth Century"/>
                <a:cs typeface="Twentieth Century"/>
                <a:sym typeface="Twentieth Century"/>
                <a:hlinkClick r:id="rId5" action="ppaction://hlinksldjump">
                  <a:extLst>
                    <a:ext uri="{A12FA001-AC4F-418D-AE19-62706E023703}">
                      <ahyp:hlinkClr xmlns:ahyp="http://schemas.microsoft.com/office/drawing/2018/hyperlinkcolor" val="tx"/>
                    </a:ext>
                  </a:extLst>
                </a:hlinkClick>
              </a:rPr>
              <a:t>hand count audit boards</a:t>
            </a:r>
            <a:endParaRPr sz="1400" b="0" i="0" u="none" strike="noStrike" cap="none" dirty="0">
              <a:solidFill>
                <a:srgbClr val="445E8A"/>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retrieved, examined and counted randomly selected ballots</a:t>
            </a:r>
          </a:p>
          <a:p>
            <a:pPr marL="0" marR="0" lvl="0" indent="0" algn="l" rtl="0">
              <a:lnSpc>
                <a:spcPct val="100000"/>
              </a:lnSpc>
              <a:spcBef>
                <a:spcPts val="800"/>
              </a:spcBef>
              <a:spcAft>
                <a:spcPts val="800"/>
              </a:spcAft>
              <a:buClr>
                <a:srgbClr val="000000"/>
              </a:buClr>
              <a:buSzPts val="1400"/>
              <a:buFont typeface="Arial"/>
              <a:buNone/>
            </a:pP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r>
              <a:rPr lang="en-US" sz="2100" b="1" i="0" u="none" strike="noStrike" cap="none" dirty="0">
                <a:solidFill>
                  <a:srgbClr val="445E8A"/>
                </a:solidFill>
                <a:latin typeface="Tw Cen MT" panose="020B0602020104020603" pitchFamily="34" charset="0"/>
                <a:ea typeface="Twentieth Century"/>
                <a:cs typeface="Twentieth Century"/>
                <a:sym typeface="Twentieth Century"/>
              </a:rPr>
              <a:t>members per audit board</a:t>
            </a:r>
            <a:br>
              <a:rPr lang="en-US" sz="21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no more than two members from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one political party</a:t>
            </a:r>
            <a:endParaRPr lang="en-US" sz="1400" b="1" i="0" u="none" strike="noStrike" cap="none" dirty="0">
              <a:solidFill>
                <a:srgbClr val="E24E39"/>
              </a:solidFill>
              <a:latin typeface="Tw Cen MT" panose="020B0602020104020603" pitchFamily="34" charset="0"/>
              <a:ea typeface="Twentieth Century"/>
              <a:cs typeface="Twentieth Century"/>
              <a:sym typeface="Twentieth Century"/>
            </a:endParaRPr>
          </a:p>
        </p:txBody>
      </p:sp>
      <p:sp>
        <p:nvSpPr>
          <p:cNvPr id="167" name="Google Shape;167;p6"/>
          <p:cNvSpPr txBox="1"/>
          <p:nvPr/>
        </p:nvSpPr>
        <p:spPr>
          <a:xfrm>
            <a:off x="2903716" y="8013627"/>
            <a:ext cx="2266117"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3600" b="1" i="0" u="none" strike="noStrike" cap="none" dirty="0">
                <a:solidFill>
                  <a:srgbClr val="445E8A"/>
                </a:solidFill>
                <a:latin typeface="Tw Cen MT" panose="020B0602020104020603" pitchFamily="34" charset="0"/>
                <a:ea typeface="Twentieth Century"/>
                <a:cs typeface="Twentieth Century"/>
                <a:sym typeface="Twentieth Century"/>
              </a:rPr>
              <a:t>#</a:t>
            </a:r>
            <a:endParaRPr sz="24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discrepancies identified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and investigated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during the audit</a:t>
            </a:r>
            <a:endParaRPr sz="1800" b="1" i="0" u="none" strike="noStrike" cap="none" dirty="0">
              <a:solidFill>
                <a:srgbClr val="E69424"/>
              </a:solidFill>
              <a:latin typeface="Cambria"/>
              <a:ea typeface="Cambria"/>
              <a:cs typeface="Cambria"/>
              <a:sym typeface="Cambria"/>
            </a:endParaRPr>
          </a:p>
        </p:txBody>
      </p:sp>
      <p:grpSp>
        <p:nvGrpSpPr>
          <p:cNvPr id="168" name="Google Shape;168;p6"/>
          <p:cNvGrpSpPr/>
          <p:nvPr/>
        </p:nvGrpSpPr>
        <p:grpSpPr>
          <a:xfrm>
            <a:off x="5433064" y="8142208"/>
            <a:ext cx="1514008" cy="1169096"/>
            <a:chOff x="434824" y="8088421"/>
            <a:chExt cx="1514008" cy="1169096"/>
          </a:xfrm>
        </p:grpSpPr>
        <p:sp>
          <p:nvSpPr>
            <p:cNvPr id="169" name="Google Shape;169;p6"/>
            <p:cNvSpPr txBox="1"/>
            <p:nvPr/>
          </p:nvSpPr>
          <p:spPr>
            <a:xfrm>
              <a:off x="434824" y="8088421"/>
              <a:ext cx="1500153" cy="836552"/>
            </a:xfrm>
            <a:prstGeom prst="rect">
              <a:avLst/>
            </a:prstGeom>
            <a:noFill/>
            <a:ln>
              <a:noFill/>
            </a:ln>
          </p:spPr>
          <p:txBody>
            <a:bodyPr spcFirstLastPara="1" wrap="square" lIns="91425" tIns="91425" rIns="91425" bIns="91425" anchor="t" anchorCtr="0">
              <a:noAutofit/>
            </a:bodyPr>
            <a:lstStyle/>
            <a:p>
              <a:pPr marL="0" marR="0" lvl="0" indent="0" algn="l" rtl="0">
                <a:lnSpc>
                  <a:spcPct val="75000"/>
                </a:lnSpc>
                <a:spcBef>
                  <a:spcPts val="0"/>
                </a:spcBef>
                <a:spcAft>
                  <a:spcPts val="0"/>
                </a:spcAft>
                <a:buClr>
                  <a:srgbClr val="000000"/>
                </a:buClr>
                <a:buSzPts val="21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a:t>
              </a:r>
              <a:r>
                <a:rPr lang="en-US" sz="2100" b="1" i="0" u="none" strike="noStrike" cap="none" dirty="0">
                  <a:solidFill>
                    <a:srgbClr val="E24E39"/>
                  </a:solidFill>
                  <a:latin typeface="Tw Cen MT" panose="020B0602020104020603" pitchFamily="34" charset="0"/>
                  <a:ea typeface="Twentieth Century"/>
                  <a:cs typeface="Twentieth Century"/>
                  <a:sym typeface="Twentieth Century"/>
                </a:rPr>
                <a:t> </a:t>
              </a:r>
              <a:br>
                <a:rPr lang="en-US" sz="2100" b="1" i="0" u="none" strike="noStrike" cap="none" dirty="0">
                  <a:solidFill>
                    <a:srgbClr val="E24E39"/>
                  </a:solidFill>
                  <a:latin typeface="Tw Cen MT" panose="020B0602020104020603" pitchFamily="34" charset="0"/>
                  <a:ea typeface="Twentieth Century"/>
                  <a:cs typeface="Twentieth Century"/>
                  <a:sym typeface="Twentieth Century"/>
                </a:rPr>
              </a:br>
              <a:r>
                <a:rPr lang="en-US" sz="1400" b="0" i="0" u="none" strike="noStrike" cap="none" dirty="0">
                  <a:solidFill>
                    <a:schemeClr val="dk1"/>
                  </a:solidFill>
                  <a:latin typeface="Cambria"/>
                  <a:ea typeface="Cambria"/>
                  <a:cs typeface="Cambria"/>
                  <a:sym typeface="Cambria"/>
                </a:rPr>
                <a:t>total contests</a:t>
              </a:r>
              <a:endParaRPr sz="1400" b="0" i="0" u="none" strike="noStrike" cap="none" dirty="0">
                <a:solidFill>
                  <a:schemeClr val="dk1"/>
                </a:solidFill>
                <a:latin typeface="Cambria"/>
                <a:ea typeface="Cambria"/>
                <a:cs typeface="Cambria"/>
                <a:sym typeface="Cambria"/>
              </a:endParaRPr>
            </a:p>
          </p:txBody>
        </p:sp>
        <p:sp>
          <p:nvSpPr>
            <p:cNvPr id="170" name="Google Shape;170;p6"/>
            <p:cNvSpPr txBox="1"/>
            <p:nvPr/>
          </p:nvSpPr>
          <p:spPr>
            <a:xfrm>
              <a:off x="434824" y="8720382"/>
              <a:ext cx="1514008" cy="537135"/>
            </a:xfrm>
            <a:prstGeom prst="rect">
              <a:avLst/>
            </a:prstGeom>
            <a:noFill/>
            <a:ln>
              <a:noFill/>
            </a:ln>
          </p:spPr>
          <p:txBody>
            <a:bodyPr spcFirstLastPara="1" wrap="square" lIns="91425" tIns="45700" rIns="91425" bIns="45700" anchor="t" anchorCtr="0">
              <a:spAutoFit/>
            </a:bodyPr>
            <a:lstStyle/>
            <a:p>
              <a:pPr marL="0" marR="0" lvl="0" indent="0" algn="l" rtl="0">
                <a:lnSpc>
                  <a:spcPct val="75000"/>
                </a:lnSpc>
                <a:spcBef>
                  <a:spcPts val="0"/>
                </a:spcBef>
                <a:spcAft>
                  <a:spcPts val="0"/>
                </a:spcAft>
                <a:buClr>
                  <a:srgbClr val="000000"/>
                </a:buClr>
                <a:buSzPts val="21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 </a:t>
              </a:r>
              <a:br>
                <a:rPr lang="en-US" sz="2100" b="1" i="0" u="none" strike="noStrike" cap="none" dirty="0">
                  <a:solidFill>
                    <a:srgbClr val="445E8A"/>
                  </a:solidFill>
                  <a:latin typeface="Tw Cen MT" panose="020B0602020104020603" pitchFamily="34" charset="0"/>
                  <a:ea typeface="Twentieth Century"/>
                  <a:cs typeface="Twentieth Century"/>
                  <a:sym typeface="Twentieth Century"/>
                </a:rPr>
              </a:br>
              <a:r>
                <a:rPr lang="en-US" sz="1400" b="0" i="0" u="none" strike="noStrike" cap="none" dirty="0">
                  <a:solidFill>
                    <a:srgbClr val="000000"/>
                  </a:solidFill>
                  <a:latin typeface="Cambria"/>
                  <a:ea typeface="Cambria"/>
                  <a:cs typeface="Cambria"/>
                  <a:sym typeface="Cambria"/>
                </a:rPr>
                <a:t>contests audited</a:t>
              </a:r>
              <a:endParaRPr sz="1400" b="0" i="0" u="none" strike="noStrike" cap="none" dirty="0">
                <a:solidFill>
                  <a:srgbClr val="000000"/>
                </a:solidFill>
                <a:latin typeface="Cambria"/>
                <a:ea typeface="Cambria"/>
                <a:cs typeface="Cambria"/>
                <a:sym typeface="Cambria"/>
              </a:endParaRPr>
            </a:p>
          </p:txBody>
        </p:sp>
      </p:grpSp>
      <p:pic>
        <p:nvPicPr>
          <p:cNvPr id="171" name="Google Shape;171;p6" descr="User with solid fill"/>
          <p:cNvPicPr preferRelativeResize="0"/>
          <p:nvPr/>
        </p:nvPicPr>
        <p:blipFill rotWithShape="1">
          <a:blip r:embed="rId3">
            <a:alphaModFix/>
          </a:blip>
          <a:srcRect/>
          <a:stretch/>
        </p:blipFill>
        <p:spPr>
          <a:xfrm>
            <a:off x="534110" y="7340692"/>
            <a:ext cx="551074" cy="551074"/>
          </a:xfrm>
          <a:prstGeom prst="rect">
            <a:avLst/>
          </a:prstGeom>
          <a:noFill/>
          <a:ln>
            <a:noFill/>
          </a:ln>
        </p:spPr>
      </p:pic>
      <p:pic>
        <p:nvPicPr>
          <p:cNvPr id="172" name="Google Shape;172;p6" descr="User with solid fill"/>
          <p:cNvPicPr preferRelativeResize="0"/>
          <p:nvPr/>
        </p:nvPicPr>
        <p:blipFill rotWithShape="1">
          <a:blip r:embed="rId4">
            <a:alphaModFix/>
          </a:blip>
          <a:srcRect/>
          <a:stretch/>
        </p:blipFill>
        <p:spPr>
          <a:xfrm>
            <a:off x="966765" y="7340692"/>
            <a:ext cx="551074" cy="551074"/>
          </a:xfrm>
          <a:prstGeom prst="rect">
            <a:avLst/>
          </a:prstGeom>
          <a:noFill/>
          <a:ln>
            <a:noFill/>
          </a:ln>
        </p:spPr>
      </p:pic>
      <p:pic>
        <p:nvPicPr>
          <p:cNvPr id="173" name="Google Shape;173;p6" descr="User with solid fill"/>
          <p:cNvPicPr preferRelativeResize="0"/>
          <p:nvPr/>
        </p:nvPicPr>
        <p:blipFill rotWithShape="1">
          <a:blip r:embed="rId3">
            <a:alphaModFix/>
          </a:blip>
          <a:srcRect/>
          <a:stretch/>
        </p:blipFill>
        <p:spPr>
          <a:xfrm>
            <a:off x="1424997" y="7340692"/>
            <a:ext cx="551074" cy="551074"/>
          </a:xfrm>
          <a:prstGeom prst="rect">
            <a:avLst/>
          </a:prstGeom>
          <a:noFill/>
          <a:ln>
            <a:noFill/>
          </a:ln>
        </p:spPr>
      </p:pic>
      <p:sp>
        <p:nvSpPr>
          <p:cNvPr id="174" name="Google Shape;174;p6"/>
          <p:cNvSpPr txBox="1"/>
          <p:nvPr/>
        </p:nvSpPr>
        <p:spPr>
          <a:xfrm>
            <a:off x="458695" y="8017059"/>
            <a:ext cx="2206702" cy="12926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3600" b="1" i="0" u="none" strike="noStrike" cap="none" dirty="0">
                <a:solidFill>
                  <a:srgbClr val="445E8A"/>
                </a:solidFill>
                <a:latin typeface="Tw Cen MT" panose="020B0602020104020603" pitchFamily="34" charset="0"/>
                <a:ea typeface="Twentieth Century"/>
                <a:cs typeface="Twentieth Century"/>
                <a:sym typeface="Twentieth Century"/>
              </a:rPr>
              <a:t>##%</a:t>
            </a:r>
            <a:endParaRPr sz="3600" b="0" i="0" u="none" strike="noStrike" cap="none" dirty="0">
              <a:solidFill>
                <a:srgbClr val="000000"/>
              </a:solidFill>
              <a:latin typeface="Tw Cen MT" panose="020B0602020104020603" pitchFamily="34" charset="0"/>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match between the audit </a:t>
            </a:r>
            <a:br>
              <a:rPr lang="en-US" sz="1400" b="0" i="0" u="none" strike="noStrike" cap="none" dirty="0">
                <a:solidFill>
                  <a:schemeClr val="dk1"/>
                </a:solidFill>
                <a:latin typeface="Cambria"/>
                <a:ea typeface="Cambria"/>
                <a:cs typeface="Cambria"/>
                <a:sym typeface="Cambria"/>
              </a:rPr>
            </a:br>
            <a:r>
              <a:rPr lang="en-US" sz="1400" b="0" i="0" u="none" strike="noStrike" cap="none" dirty="0">
                <a:solidFill>
                  <a:schemeClr val="dk1"/>
                </a:solidFill>
                <a:latin typeface="Cambria"/>
                <a:ea typeface="Cambria"/>
                <a:cs typeface="Cambria"/>
                <a:sym typeface="Cambria"/>
              </a:rPr>
              <a:t>hand count and tabulation equipment count </a:t>
            </a:r>
            <a:endParaRPr sz="1800" b="1" i="0" u="none" strike="noStrike" cap="none" dirty="0">
              <a:solidFill>
                <a:srgbClr val="E69424"/>
              </a:solidFill>
              <a:latin typeface="Cambria"/>
              <a:ea typeface="Cambria"/>
              <a:cs typeface="Cambria"/>
              <a:sym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7"/>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2</a:t>
            </a:r>
            <a:endParaRPr sz="1800" b="1" i="0" u="none" strike="noStrike" cap="none">
              <a:solidFill>
                <a:srgbClr val="E24E39"/>
              </a:solidFill>
              <a:latin typeface="Cambria"/>
              <a:ea typeface="Cambria"/>
              <a:cs typeface="Cambria"/>
              <a:sym typeface="Cambria"/>
            </a:endParaRPr>
          </a:p>
        </p:txBody>
      </p:sp>
      <p:sp>
        <p:nvSpPr>
          <p:cNvPr id="181" name="Google Shape;181;p7"/>
          <p:cNvSpPr txBox="1"/>
          <p:nvPr/>
        </p:nvSpPr>
        <p:spPr>
          <a:xfrm>
            <a:off x="569450" y="1053750"/>
            <a:ext cx="6603300" cy="8738400"/>
          </a:xfrm>
          <a:prstGeom prst="rect">
            <a:avLst/>
          </a:prstGeom>
          <a:noFill/>
          <a:ln>
            <a:noFill/>
          </a:ln>
        </p:spPr>
        <p:txBody>
          <a:bodyPr spcFirstLastPara="1" wrap="square" lIns="0"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The audit process we followed looks like this:</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0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Party chairs take turns randomly selecting batches for the early ballot hand count.</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Random selection of </a:t>
            </a:r>
            <a:r>
              <a:rPr lang="en-US" sz="1400" b="0" i="0" u="sng" strike="noStrike" cap="none" dirty="0">
                <a:solidFill>
                  <a:srgbClr val="445E8A"/>
                </a:solidFill>
                <a:latin typeface="Cambria" panose="02040503050406030204" pitchFamily="18" charset="0"/>
                <a:ea typeface="Cambria" panose="02040503050406030204" pitchFamily="18" charset="0"/>
                <a:cs typeface="Cambria"/>
                <a:sym typeface="Cambria"/>
                <a:hlinkClick r:id="rId3" action="ppaction://hlinksldjump">
                  <a:extLst>
                    <a:ext uri="{A12FA001-AC4F-418D-AE19-62706E023703}">
                      <ahyp:hlinkClr xmlns:ahyp="http://schemas.microsoft.com/office/drawing/2018/hyperlinkcolor" val="tx"/>
                    </a:ext>
                  </a:extLst>
                </a:hlinkClick>
              </a:rPr>
              <a:t>voting locations </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for the Election Day ballot hand count.</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Random selection of ballot contests to be hand counted. </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Manual hand count of each contest for each batch of early ballots selected.</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Manual hand count of Election Day ballots for each voting location selected.</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Determination of whether the differences between the original results and the hand count exceed the </a:t>
            </a:r>
            <a:r>
              <a:rPr lang="en-US" sz="1400" b="0" i="0" u="sng" strike="noStrike" cap="none" dirty="0">
                <a:solidFill>
                  <a:srgbClr val="445E8A"/>
                </a:solidFill>
                <a:latin typeface="Cambria" panose="02040503050406030204" pitchFamily="18" charset="0"/>
                <a:ea typeface="Cambria" panose="02040503050406030204" pitchFamily="18" charset="0"/>
                <a:cs typeface="Cambria"/>
                <a:sym typeface="Cambria"/>
                <a:hlinkClick r:id="rId3" action="ppaction://hlinksldjump">
                  <a:extLst>
                    <a:ext uri="{A12FA001-AC4F-418D-AE19-62706E023703}">
                      <ahyp:hlinkClr xmlns:ahyp="http://schemas.microsoft.com/office/drawing/2018/hyperlinkcolor" val="tx"/>
                    </a:ext>
                  </a:extLst>
                </a:hlinkClick>
              </a:rPr>
              <a:t>designated margin</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If the designated margin is not exceeded, the hand count concludes, the county election director submits a report to the secretary of state and the original tabulation equipment counts are deemed the official results of the election.</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If the designated margin is exceeded, audit board members follow the statutory requirements for expanding the hand count.</a:t>
            </a:r>
            <a:endParaRPr dirty="0">
              <a:latin typeface="Cambria" panose="02040503050406030204" pitchFamily="18" charset="0"/>
              <a:ea typeface="Cambria" panose="02040503050406030204" pitchFamily="18" charset="0"/>
            </a:endParaRPr>
          </a:p>
          <a:p>
            <a:pPr marL="1371600" marR="0" lvl="0" indent="-317500" algn="l" rtl="0">
              <a:lnSpc>
                <a:spcPct val="115000"/>
              </a:lnSpc>
              <a:spcBef>
                <a:spcPts val="2800"/>
              </a:spcBef>
              <a:spcAft>
                <a:spcPts val="0"/>
              </a:spcAft>
              <a:buClr>
                <a:srgbClr val="E24E39"/>
              </a:buClr>
              <a:buSzPts val="1400"/>
              <a:buFont typeface="Bitter Medium"/>
              <a:buAutoNum type="arabicPeriod"/>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Audit boards sign tally sheets confirming that the total number of ballots hand counted and that the results of each contest match the original tabulated results. </a:t>
            </a:r>
            <a:endParaRPr dirty="0">
              <a:latin typeface="Cambria" panose="02040503050406030204" pitchFamily="18" charset="0"/>
              <a:ea typeface="Cambria" panose="02040503050406030204" pitchFamily="18" charset="0"/>
            </a:endParaRPr>
          </a:p>
          <a:p>
            <a:pPr marL="1371600" marR="0" lvl="0" indent="-228600" algn="l" rtl="0">
              <a:lnSpc>
                <a:spcPct val="115000"/>
              </a:lnSpc>
              <a:spcBef>
                <a:spcPts val="3000"/>
              </a:spcBef>
              <a:spcAft>
                <a:spcPts val="0"/>
              </a:spcAft>
              <a:buClr>
                <a:srgbClr val="E24E39"/>
              </a:buClr>
              <a:buSzPts val="1400"/>
              <a:buFont typeface="Bitter Medium"/>
              <a:buNone/>
            </a:pPr>
            <a:endParaRPr sz="1400" b="0" i="0" u="none" strike="noStrike" cap="none" dirty="0">
              <a:solidFill>
                <a:schemeClr val="dk1"/>
              </a:solidFill>
              <a:latin typeface="Cambria" panose="02040503050406030204" pitchFamily="18" charset="0"/>
              <a:ea typeface="Cambria" panose="02040503050406030204" pitchFamily="18" charset="0"/>
              <a:cs typeface="Cambria"/>
              <a:sym typeface="Cambria"/>
            </a:endParaRPr>
          </a:p>
          <a:p>
            <a:pPr marL="0" marR="0" lvl="0" indent="0" algn="l" rtl="0">
              <a:lnSpc>
                <a:spcPct val="115000"/>
              </a:lnSpc>
              <a:spcBef>
                <a:spcPts val="3000"/>
              </a:spcBef>
              <a:spcAft>
                <a:spcPts val="0"/>
              </a:spcAft>
              <a:buClr>
                <a:schemeClr val="dk1"/>
              </a:buClr>
              <a:buSzPts val="11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Cambria"/>
              <a:sym typeface="Cambria"/>
            </a:endParaRPr>
          </a:p>
          <a:p>
            <a:pPr marL="0" marR="0" lvl="0" indent="0" algn="l" rtl="0">
              <a:lnSpc>
                <a:spcPct val="115000"/>
              </a:lnSpc>
              <a:spcBef>
                <a:spcPts val="1200"/>
              </a:spcBef>
              <a:spcAft>
                <a:spcPts val="1200"/>
              </a:spcAft>
              <a:buClr>
                <a:schemeClr val="dk2"/>
              </a:buClr>
              <a:buSzPts val="1800"/>
              <a:buFont typeface="Arial"/>
              <a:buNone/>
            </a:pPr>
            <a:endParaRPr sz="1400" b="0" i="0" u="none" strike="noStrike" cap="none" dirty="0">
              <a:solidFill>
                <a:schemeClr val="dk1"/>
              </a:solidFill>
              <a:latin typeface="Cambria"/>
              <a:ea typeface="Cambria"/>
              <a:cs typeface="Cambria"/>
              <a:sym typeface="Cambria"/>
            </a:endParaRPr>
          </a:p>
        </p:txBody>
      </p:sp>
      <p:grpSp>
        <p:nvGrpSpPr>
          <p:cNvPr id="182" name="Google Shape;182;p7"/>
          <p:cNvGrpSpPr/>
          <p:nvPr/>
        </p:nvGrpSpPr>
        <p:grpSpPr>
          <a:xfrm>
            <a:off x="650626" y="1471349"/>
            <a:ext cx="932688" cy="932688"/>
            <a:chOff x="562897" y="1471349"/>
            <a:chExt cx="932688" cy="932688"/>
          </a:xfrm>
        </p:grpSpPr>
        <p:sp>
          <p:nvSpPr>
            <p:cNvPr id="183" name="Google Shape;183;p7"/>
            <p:cNvSpPr/>
            <p:nvPr/>
          </p:nvSpPr>
          <p:spPr>
            <a:xfrm>
              <a:off x="644503" y="1485915"/>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p7" descr="A black and white drawing of a ballot box&#10;&#10;Description automatically generated"/>
            <p:cNvPicPr preferRelativeResize="0"/>
            <p:nvPr/>
          </p:nvPicPr>
          <p:blipFill rotWithShape="1">
            <a:blip r:embed="rId4">
              <a:alphaModFix/>
            </a:blip>
            <a:srcRect/>
            <a:stretch/>
          </p:blipFill>
          <p:spPr>
            <a:xfrm>
              <a:off x="562897" y="1471349"/>
              <a:ext cx="932688" cy="932688"/>
            </a:xfrm>
            <a:prstGeom prst="rect">
              <a:avLst/>
            </a:prstGeom>
            <a:noFill/>
            <a:ln>
              <a:noFill/>
            </a:ln>
          </p:spPr>
        </p:pic>
      </p:grpSp>
      <p:grpSp>
        <p:nvGrpSpPr>
          <p:cNvPr id="185" name="Google Shape;185;p7"/>
          <p:cNvGrpSpPr/>
          <p:nvPr/>
        </p:nvGrpSpPr>
        <p:grpSpPr>
          <a:xfrm>
            <a:off x="497092" y="2278229"/>
            <a:ext cx="928404" cy="928404"/>
            <a:chOff x="444088" y="2278229"/>
            <a:chExt cx="928404" cy="928404"/>
          </a:xfrm>
        </p:grpSpPr>
        <p:sp>
          <p:nvSpPr>
            <p:cNvPr id="186" name="Google Shape;186;p7"/>
            <p:cNvSpPr/>
            <p:nvPr/>
          </p:nvSpPr>
          <p:spPr>
            <a:xfrm>
              <a:off x="526008" y="2418169"/>
              <a:ext cx="795528" cy="777240"/>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7" name="Google Shape;187;p7" descr="A black and white logo&#10;&#10;Description automatically generated"/>
            <p:cNvPicPr preferRelativeResize="0"/>
            <p:nvPr/>
          </p:nvPicPr>
          <p:blipFill rotWithShape="1">
            <a:blip r:embed="rId5">
              <a:alphaModFix/>
            </a:blip>
            <a:srcRect/>
            <a:stretch/>
          </p:blipFill>
          <p:spPr>
            <a:xfrm>
              <a:off x="444088" y="2278229"/>
              <a:ext cx="928404" cy="928404"/>
            </a:xfrm>
            <a:prstGeom prst="rect">
              <a:avLst/>
            </a:prstGeom>
            <a:noFill/>
            <a:ln>
              <a:noFill/>
            </a:ln>
          </p:spPr>
        </p:pic>
      </p:grpSp>
      <p:grpSp>
        <p:nvGrpSpPr>
          <p:cNvPr id="188" name="Google Shape;188;p7"/>
          <p:cNvGrpSpPr/>
          <p:nvPr/>
        </p:nvGrpSpPr>
        <p:grpSpPr>
          <a:xfrm>
            <a:off x="533602" y="5452247"/>
            <a:ext cx="966906" cy="966906"/>
            <a:chOff x="581421" y="5494690"/>
            <a:chExt cx="966906" cy="966906"/>
          </a:xfrm>
        </p:grpSpPr>
        <p:sp>
          <p:nvSpPr>
            <p:cNvPr id="189" name="Google Shape;189;p7"/>
            <p:cNvSpPr/>
            <p:nvPr/>
          </p:nvSpPr>
          <p:spPr>
            <a:xfrm>
              <a:off x="716018" y="5587275"/>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7"/>
            <p:cNvPicPr preferRelativeResize="0"/>
            <p:nvPr/>
          </p:nvPicPr>
          <p:blipFill rotWithShape="1">
            <a:blip r:embed="rId6">
              <a:alphaModFix/>
            </a:blip>
            <a:srcRect/>
            <a:stretch/>
          </p:blipFill>
          <p:spPr>
            <a:xfrm>
              <a:off x="581421" y="5494690"/>
              <a:ext cx="966906" cy="966906"/>
            </a:xfrm>
            <a:prstGeom prst="rect">
              <a:avLst/>
            </a:prstGeom>
            <a:noFill/>
            <a:ln>
              <a:noFill/>
            </a:ln>
          </p:spPr>
        </p:pic>
      </p:grpSp>
      <p:grpSp>
        <p:nvGrpSpPr>
          <p:cNvPr id="191" name="Google Shape;191;p7"/>
          <p:cNvGrpSpPr/>
          <p:nvPr/>
        </p:nvGrpSpPr>
        <p:grpSpPr>
          <a:xfrm>
            <a:off x="579012" y="3749183"/>
            <a:ext cx="932688" cy="932688"/>
            <a:chOff x="571089" y="3829145"/>
            <a:chExt cx="932688" cy="932688"/>
          </a:xfrm>
        </p:grpSpPr>
        <p:sp>
          <p:nvSpPr>
            <p:cNvPr id="192" name="Google Shape;192;p7"/>
            <p:cNvSpPr/>
            <p:nvPr/>
          </p:nvSpPr>
          <p:spPr>
            <a:xfrm>
              <a:off x="639469" y="3882471"/>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3" name="Google Shape;193;p7" descr="A black and white icon of a stack of papers&#10;&#10;Description automatically generated"/>
            <p:cNvPicPr preferRelativeResize="0"/>
            <p:nvPr/>
          </p:nvPicPr>
          <p:blipFill rotWithShape="1">
            <a:blip r:embed="rId7">
              <a:alphaModFix/>
            </a:blip>
            <a:srcRect/>
            <a:stretch/>
          </p:blipFill>
          <p:spPr>
            <a:xfrm>
              <a:off x="571089" y="3829145"/>
              <a:ext cx="932688" cy="932688"/>
            </a:xfrm>
            <a:prstGeom prst="rect">
              <a:avLst/>
            </a:prstGeom>
            <a:noFill/>
            <a:ln>
              <a:noFill/>
            </a:ln>
          </p:spPr>
        </p:pic>
      </p:grpSp>
      <p:grpSp>
        <p:nvGrpSpPr>
          <p:cNvPr id="194" name="Google Shape;194;p7"/>
          <p:cNvGrpSpPr/>
          <p:nvPr/>
        </p:nvGrpSpPr>
        <p:grpSpPr>
          <a:xfrm>
            <a:off x="569454" y="4651832"/>
            <a:ext cx="914400" cy="878659"/>
            <a:chOff x="581185" y="4714676"/>
            <a:chExt cx="914400" cy="878659"/>
          </a:xfrm>
        </p:grpSpPr>
        <p:sp>
          <p:nvSpPr>
            <p:cNvPr id="195" name="Google Shape;195;p7"/>
            <p:cNvSpPr/>
            <p:nvPr/>
          </p:nvSpPr>
          <p:spPr>
            <a:xfrm>
              <a:off x="611514" y="4766263"/>
              <a:ext cx="795927" cy="776884"/>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6" name="Google Shape;196;p7" descr="A black and white abacus&#10;&#10;Description automatically generated"/>
            <p:cNvPicPr preferRelativeResize="0"/>
            <p:nvPr/>
          </p:nvPicPr>
          <p:blipFill rotWithShape="1">
            <a:blip r:embed="rId8">
              <a:alphaModFix/>
            </a:blip>
            <a:srcRect l="6924" t="8093" r="5750" b="7995"/>
            <a:stretch/>
          </p:blipFill>
          <p:spPr>
            <a:xfrm>
              <a:off x="581185" y="4714676"/>
              <a:ext cx="914400" cy="878659"/>
            </a:xfrm>
            <a:prstGeom prst="rect">
              <a:avLst/>
            </a:prstGeom>
            <a:noFill/>
            <a:ln>
              <a:noFill/>
            </a:ln>
          </p:spPr>
        </p:pic>
      </p:grpSp>
      <p:grpSp>
        <p:nvGrpSpPr>
          <p:cNvPr id="197" name="Google Shape;197;p7"/>
          <p:cNvGrpSpPr/>
          <p:nvPr/>
        </p:nvGrpSpPr>
        <p:grpSpPr>
          <a:xfrm>
            <a:off x="579011" y="6327210"/>
            <a:ext cx="932688" cy="932688"/>
            <a:chOff x="615640" y="6467157"/>
            <a:chExt cx="932688" cy="932688"/>
          </a:xfrm>
        </p:grpSpPr>
        <p:sp>
          <p:nvSpPr>
            <p:cNvPr id="198" name="Google Shape;198;p7"/>
            <p:cNvSpPr/>
            <p:nvPr/>
          </p:nvSpPr>
          <p:spPr>
            <a:xfrm>
              <a:off x="702485" y="6527115"/>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9" name="Google Shape;199;p7" descr="A black and white icon with check marks&#10;&#10;Description automatically generated"/>
            <p:cNvPicPr preferRelativeResize="0"/>
            <p:nvPr/>
          </p:nvPicPr>
          <p:blipFill rotWithShape="1">
            <a:blip r:embed="rId9">
              <a:alphaModFix/>
            </a:blip>
            <a:srcRect/>
            <a:stretch/>
          </p:blipFill>
          <p:spPr>
            <a:xfrm>
              <a:off x="615640" y="6467157"/>
              <a:ext cx="932688" cy="932688"/>
            </a:xfrm>
            <a:prstGeom prst="rect">
              <a:avLst/>
            </a:prstGeom>
            <a:noFill/>
            <a:ln>
              <a:noFill/>
            </a:ln>
          </p:spPr>
        </p:pic>
      </p:grpSp>
      <p:grpSp>
        <p:nvGrpSpPr>
          <p:cNvPr id="200" name="Google Shape;200;p7"/>
          <p:cNvGrpSpPr/>
          <p:nvPr/>
        </p:nvGrpSpPr>
        <p:grpSpPr>
          <a:xfrm>
            <a:off x="533943" y="8515654"/>
            <a:ext cx="932688" cy="932688"/>
            <a:chOff x="457743" y="8593727"/>
            <a:chExt cx="932688" cy="932688"/>
          </a:xfrm>
        </p:grpSpPr>
        <p:sp>
          <p:nvSpPr>
            <p:cNvPr id="201" name="Google Shape;201;p7"/>
            <p:cNvSpPr/>
            <p:nvPr/>
          </p:nvSpPr>
          <p:spPr>
            <a:xfrm>
              <a:off x="471574" y="8647054"/>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7" descr="A black and white icon of a paper&#10;&#10;Description automatically generated"/>
            <p:cNvPicPr preferRelativeResize="0"/>
            <p:nvPr/>
          </p:nvPicPr>
          <p:blipFill rotWithShape="1">
            <a:blip r:embed="rId10">
              <a:alphaModFix/>
            </a:blip>
            <a:srcRect/>
            <a:stretch/>
          </p:blipFill>
          <p:spPr>
            <a:xfrm>
              <a:off x="457743" y="8593727"/>
              <a:ext cx="932688" cy="932688"/>
            </a:xfrm>
            <a:prstGeom prst="rect">
              <a:avLst/>
            </a:prstGeom>
            <a:noFill/>
            <a:ln>
              <a:noFill/>
            </a:ln>
          </p:spPr>
        </p:pic>
      </p:grpSp>
      <p:grpSp>
        <p:nvGrpSpPr>
          <p:cNvPr id="203" name="Google Shape;203;p7"/>
          <p:cNvGrpSpPr/>
          <p:nvPr/>
        </p:nvGrpSpPr>
        <p:grpSpPr>
          <a:xfrm>
            <a:off x="588209" y="3037609"/>
            <a:ext cx="888908" cy="888908"/>
            <a:chOff x="535205" y="3084453"/>
            <a:chExt cx="888908" cy="888908"/>
          </a:xfrm>
        </p:grpSpPr>
        <p:sp>
          <p:nvSpPr>
            <p:cNvPr id="204" name="Google Shape;204;p7"/>
            <p:cNvSpPr/>
            <p:nvPr/>
          </p:nvSpPr>
          <p:spPr>
            <a:xfrm>
              <a:off x="610278" y="3139443"/>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5" name="Google Shape;205;p7"/>
            <p:cNvPicPr preferRelativeResize="0"/>
            <p:nvPr/>
          </p:nvPicPr>
          <p:blipFill rotWithShape="1">
            <a:blip r:embed="rId11">
              <a:alphaModFix/>
            </a:blip>
            <a:srcRect/>
            <a:stretch/>
          </p:blipFill>
          <p:spPr>
            <a:xfrm>
              <a:off x="535205" y="3084453"/>
              <a:ext cx="888908" cy="888908"/>
            </a:xfrm>
            <a:prstGeom prst="rect">
              <a:avLst/>
            </a:prstGeom>
            <a:noFill/>
            <a:ln>
              <a:noFill/>
            </a:ln>
          </p:spPr>
        </p:pic>
      </p:grpSp>
      <p:grpSp>
        <p:nvGrpSpPr>
          <p:cNvPr id="206" name="Google Shape;206;p7"/>
          <p:cNvGrpSpPr/>
          <p:nvPr/>
        </p:nvGrpSpPr>
        <p:grpSpPr>
          <a:xfrm>
            <a:off x="578356" y="7614195"/>
            <a:ext cx="932688" cy="932688"/>
            <a:chOff x="615640" y="7693175"/>
            <a:chExt cx="932688" cy="932688"/>
          </a:xfrm>
        </p:grpSpPr>
        <p:sp>
          <p:nvSpPr>
            <p:cNvPr id="207" name="Google Shape;207;p7"/>
            <p:cNvSpPr/>
            <p:nvPr/>
          </p:nvSpPr>
          <p:spPr>
            <a:xfrm>
              <a:off x="671525" y="7723571"/>
              <a:ext cx="795927" cy="826035"/>
            </a:xfrm>
            <a:prstGeom prst="rect">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8" name="Google Shape;208;p7" descr="A black and white icon of a stack of papers&#10;&#10;Description automatically generated"/>
            <p:cNvPicPr preferRelativeResize="0"/>
            <p:nvPr/>
          </p:nvPicPr>
          <p:blipFill rotWithShape="1">
            <a:blip r:embed="rId7">
              <a:alphaModFix/>
            </a:blip>
            <a:srcRect/>
            <a:stretch/>
          </p:blipFill>
          <p:spPr>
            <a:xfrm>
              <a:off x="615640" y="7693175"/>
              <a:ext cx="932688" cy="932688"/>
            </a:xfrm>
            <a:prstGeom prst="rect">
              <a:avLst/>
            </a:prstGeom>
            <a:noFill/>
            <a:ln>
              <a:noFill/>
            </a:ln>
          </p:spPr>
        </p:pic>
      </p:grpSp>
      <p:sp>
        <p:nvSpPr>
          <p:cNvPr id="2" name="Title 1">
            <a:extLst>
              <a:ext uri="{FF2B5EF4-FFF2-40B4-BE49-F238E27FC236}">
                <a16:creationId xmlns:a16="http://schemas.microsoft.com/office/drawing/2014/main" id="{1B619D8E-5062-E736-4077-3C79E4F56E74}"/>
              </a:ext>
            </a:extLst>
          </p:cNvPr>
          <p:cNvSpPr>
            <a:spLocks noGrp="1"/>
          </p:cNvSpPr>
          <p:nvPr>
            <p:ph type="title"/>
          </p:nvPr>
        </p:nvSpPr>
        <p:spPr>
          <a:xfrm>
            <a:off x="436510" y="462039"/>
            <a:ext cx="7242600" cy="1119900"/>
          </a:xfrm>
        </p:spPr>
        <p:txBody>
          <a:bodyPr>
            <a:normAutofit/>
          </a:bodyPr>
          <a:lstStyle/>
          <a:p>
            <a:pPr lvl="0">
              <a:buClr>
                <a:srgbClr val="000000"/>
              </a:buClr>
              <a:buSzPts val="3400"/>
            </a:pPr>
            <a:r>
              <a:rPr lang="en-US" sz="3400" b="1" dirty="0">
                <a:solidFill>
                  <a:srgbClr val="445E8A"/>
                </a:solidFill>
                <a:latin typeface="Tw Cen MT" panose="020B0602020104020603" pitchFamily="34" charset="0"/>
                <a:ea typeface="Twentieth Century"/>
                <a:cs typeface="Twentieth Century"/>
                <a:sym typeface="Twentieth Century"/>
              </a:rPr>
              <a:t>AUDIT PROCESS</a:t>
            </a:r>
            <a:endParaRPr lang="en-US" sz="3400" dirty="0">
              <a:solidFill>
                <a:srgbClr val="445E8A"/>
              </a:solidFill>
              <a:latin typeface="Tw Cen MT" panose="020B0602020104020603" pitchFamily="34" charset="0"/>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body" idx="1"/>
          </p:nvPr>
        </p:nvSpPr>
        <p:spPr>
          <a:xfrm>
            <a:off x="457199" y="1062500"/>
            <a:ext cx="6858000" cy="1698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2400" b="1" i="1" dirty="0">
                <a:solidFill>
                  <a:srgbClr val="E24E39"/>
                </a:solidFill>
                <a:latin typeface="Cambria"/>
                <a:ea typeface="Cambria"/>
                <a:cs typeface="Cambria"/>
                <a:sym typeface="Cambria"/>
              </a:rPr>
              <a:t>What, Where, and When</a:t>
            </a:r>
            <a:endParaRPr sz="2400" b="1" i="1" dirty="0">
              <a:solidFill>
                <a:srgbClr val="E24E39"/>
              </a:solidFill>
              <a:latin typeface="Cambria"/>
              <a:ea typeface="Cambria"/>
              <a:cs typeface="Cambria"/>
              <a:sym typeface="Cambria"/>
            </a:endParaRPr>
          </a:p>
          <a:p>
            <a:pPr marL="0" lvl="0" indent="0" algn="l" rtl="0">
              <a:lnSpc>
                <a:spcPct val="115000"/>
              </a:lnSpc>
              <a:spcBef>
                <a:spcPts val="0"/>
              </a:spcBef>
              <a:spcAft>
                <a:spcPts val="1200"/>
              </a:spcAft>
              <a:buClr>
                <a:schemeClr val="dk1"/>
              </a:buClr>
              <a:buSzPts val="1100"/>
              <a:buFont typeface="Arial"/>
              <a:buNone/>
            </a:pPr>
            <a:r>
              <a:rPr lang="en-US" sz="1400" dirty="0">
                <a:solidFill>
                  <a:schemeClr val="dk1"/>
                </a:solidFill>
                <a:latin typeface="Cambria"/>
                <a:ea typeface="Cambria"/>
                <a:cs typeface="Cambria"/>
                <a:sym typeface="Cambria"/>
              </a:rPr>
              <a:t>In this section, provide the basics of what took place, where it happened and when, plus any context that may help readers understand these basics, such as whether the audit was open for public observation and conducted by trained bipartisan teams. This is also the section to state who led the audit team or organized the audit.</a:t>
            </a:r>
            <a:endParaRPr sz="1300" dirty="0">
              <a:solidFill>
                <a:schemeClr val="dk1"/>
              </a:solidFill>
              <a:latin typeface="Cambria"/>
              <a:ea typeface="Cambria"/>
              <a:cs typeface="Cambria"/>
              <a:sym typeface="Cambria"/>
            </a:endParaRPr>
          </a:p>
        </p:txBody>
      </p:sp>
      <p:graphicFrame>
        <p:nvGraphicFramePr>
          <p:cNvPr id="214" name="Google Shape;214;p8"/>
          <p:cNvGraphicFramePr/>
          <p:nvPr>
            <p:extLst>
              <p:ext uri="{D42A27DB-BD31-4B8C-83A1-F6EECF244321}">
                <p14:modId xmlns:p14="http://schemas.microsoft.com/office/powerpoint/2010/main" val="118043487"/>
              </p:ext>
            </p:extLst>
          </p:nvPr>
        </p:nvGraphicFramePr>
        <p:xfrm>
          <a:off x="536470" y="5480670"/>
          <a:ext cx="6522525" cy="2130750"/>
        </p:xfrm>
        <a:graphic>
          <a:graphicData uri="http://schemas.openxmlformats.org/drawingml/2006/table">
            <a:tbl>
              <a:tblPr>
                <a:noFill/>
                <a:tableStyleId>{C44ECF39-A2F4-4B31-AA63-2E2232D99E9B}</a:tableStyleId>
              </a:tblPr>
              <a:tblGrid>
                <a:gridCol w="2174175">
                  <a:extLst>
                    <a:ext uri="{9D8B030D-6E8A-4147-A177-3AD203B41FA5}">
                      <a16:colId xmlns:a16="http://schemas.microsoft.com/office/drawing/2014/main" val="20000"/>
                    </a:ext>
                  </a:extLst>
                </a:gridCol>
                <a:gridCol w="2174175">
                  <a:extLst>
                    <a:ext uri="{9D8B030D-6E8A-4147-A177-3AD203B41FA5}">
                      <a16:colId xmlns:a16="http://schemas.microsoft.com/office/drawing/2014/main" val="20001"/>
                    </a:ext>
                  </a:extLst>
                </a:gridCol>
                <a:gridCol w="2174175">
                  <a:extLst>
                    <a:ext uri="{9D8B030D-6E8A-4147-A177-3AD203B41FA5}">
                      <a16:colId xmlns:a16="http://schemas.microsoft.com/office/drawing/2014/main" val="20002"/>
                    </a:ext>
                  </a:extLst>
                </a:gridCol>
              </a:tblGrid>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445E8A"/>
                          </a:solidFill>
                          <a:latin typeface="Cambria"/>
                          <a:ea typeface="Cambria"/>
                          <a:cs typeface="Cambria"/>
                          <a:sym typeface="Cambria"/>
                        </a:rPr>
                        <a:t>Firstname</a:t>
                      </a:r>
                      <a:r>
                        <a:rPr lang="en-US" sz="1300" b="1" i="0" u="none" strike="noStrike" cap="none" dirty="0">
                          <a:solidFill>
                            <a:srgbClr val="445E8A"/>
                          </a:solidFill>
                          <a:latin typeface="Cambria"/>
                          <a:ea typeface="Cambria"/>
                          <a:cs typeface="Cambria"/>
                          <a:sym typeface="Cambria"/>
                        </a:rPr>
                        <a:t> </a:t>
                      </a:r>
                      <a:r>
                        <a:rPr lang="en-US" sz="1300" b="1" i="0" u="none" strike="noStrike" cap="none" dirty="0" err="1">
                          <a:solidFill>
                            <a:srgbClr val="445E8A"/>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E24E39"/>
                          </a:solidFill>
                          <a:latin typeface="Cambria"/>
                          <a:ea typeface="Cambria"/>
                          <a:cs typeface="Cambria"/>
                          <a:sym typeface="Cambria"/>
                        </a:rPr>
                        <a:t>Firstname</a:t>
                      </a:r>
                      <a:r>
                        <a:rPr lang="en-US" sz="1300" b="1" i="0" u="none" strike="noStrike" cap="none" dirty="0">
                          <a:solidFill>
                            <a:srgbClr val="E24E39"/>
                          </a:solidFill>
                          <a:latin typeface="Cambria"/>
                          <a:ea typeface="Cambria"/>
                          <a:cs typeface="Cambria"/>
                          <a:sym typeface="Cambria"/>
                        </a:rPr>
                        <a:t> </a:t>
                      </a:r>
                      <a:r>
                        <a:rPr lang="en-US" sz="1300" b="1" i="0" u="none" strike="noStrike" cap="none" dirty="0" err="1">
                          <a:solidFill>
                            <a:srgbClr val="E24E39"/>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E24E39"/>
                          </a:solidFill>
                          <a:latin typeface="Cambria"/>
                          <a:ea typeface="Cambria"/>
                          <a:cs typeface="Cambria"/>
                          <a:sym typeface="Cambria"/>
                        </a:rPr>
                        <a:t>Firstname</a:t>
                      </a:r>
                      <a:r>
                        <a:rPr lang="en-US" sz="1300" b="1" i="0" u="none" strike="noStrike" cap="none" dirty="0">
                          <a:solidFill>
                            <a:srgbClr val="E24E39"/>
                          </a:solidFill>
                          <a:latin typeface="Cambria"/>
                          <a:ea typeface="Cambria"/>
                          <a:cs typeface="Cambria"/>
                          <a:sym typeface="Cambria"/>
                        </a:rPr>
                        <a:t> </a:t>
                      </a:r>
                      <a:r>
                        <a:rPr lang="en-US" sz="1300" b="1" i="0" u="none" strike="noStrike" cap="none" dirty="0" err="1">
                          <a:solidFill>
                            <a:srgbClr val="E24E39"/>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710250">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445E8A"/>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a:solidFill>
                            <a:srgbClr val="E24E39"/>
                          </a:solidFill>
                          <a:latin typeface="Cambria"/>
                          <a:ea typeface="Cambria"/>
                          <a:cs typeface="Cambria"/>
                          <a:sym typeface="Cambria"/>
                        </a:rPr>
                        <a:t>Firstname Lastname</a:t>
                      </a:r>
                      <a:br>
                        <a:rPr lang="en-US" sz="1300" b="0" i="0" u="none" strike="noStrike" cap="none">
                          <a:solidFill>
                            <a:srgbClr val="000000"/>
                          </a:solidFill>
                          <a:latin typeface="Cambria"/>
                          <a:ea typeface="Cambria"/>
                          <a:cs typeface="Cambria"/>
                          <a:sym typeface="Cambria"/>
                        </a:rPr>
                      </a:br>
                      <a:r>
                        <a:rPr lang="en-US" sz="1100" b="0" i="0" u="none" strike="noStrike" cap="none">
                          <a:solidFill>
                            <a:srgbClr val="2E4355"/>
                          </a:solidFill>
                          <a:latin typeface="Cambria"/>
                          <a:ea typeface="Cambria"/>
                          <a:cs typeface="Cambria"/>
                          <a:sym typeface="Cambria"/>
                        </a:rPr>
                        <a:t>Official Title at Location Department of Responsibility</a:t>
                      </a:r>
                      <a:endParaRPr sz="1400" b="0" i="0" u="none" strike="noStrike" cap="none">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300" b="1" i="0" u="none" strike="noStrike" cap="none" dirty="0" err="1">
                          <a:solidFill>
                            <a:srgbClr val="445E8A"/>
                          </a:solidFill>
                          <a:latin typeface="Cambria"/>
                          <a:ea typeface="Cambria"/>
                          <a:cs typeface="Cambria"/>
                          <a:sym typeface="Cambria"/>
                        </a:rPr>
                        <a:t>Firstname</a:t>
                      </a:r>
                      <a:r>
                        <a:rPr lang="en-US" sz="1300" b="1" i="0" u="none" strike="noStrike" cap="none" dirty="0">
                          <a:solidFill>
                            <a:srgbClr val="445E8A"/>
                          </a:solidFill>
                          <a:latin typeface="Cambria"/>
                          <a:ea typeface="Cambria"/>
                          <a:cs typeface="Cambria"/>
                          <a:sym typeface="Cambria"/>
                        </a:rPr>
                        <a:t> </a:t>
                      </a:r>
                      <a:r>
                        <a:rPr lang="en-US" sz="1300" b="1" i="0" u="none" strike="noStrike" cap="none" dirty="0" err="1">
                          <a:solidFill>
                            <a:srgbClr val="445E8A"/>
                          </a:solidFill>
                          <a:latin typeface="Cambria"/>
                          <a:ea typeface="Cambria"/>
                          <a:cs typeface="Cambria"/>
                          <a:sym typeface="Cambria"/>
                        </a:rPr>
                        <a:t>Lastname</a:t>
                      </a:r>
                      <a:br>
                        <a:rPr lang="en-US" sz="1300" b="0" i="0" u="none" strike="noStrike" cap="none" dirty="0">
                          <a:solidFill>
                            <a:srgbClr val="000000"/>
                          </a:solidFill>
                          <a:latin typeface="Cambria"/>
                          <a:ea typeface="Cambria"/>
                          <a:cs typeface="Cambria"/>
                          <a:sym typeface="Cambria"/>
                        </a:rPr>
                      </a:br>
                      <a:r>
                        <a:rPr lang="en-US" sz="1100" b="0" i="0" u="none" strike="noStrike" cap="none" dirty="0">
                          <a:solidFill>
                            <a:srgbClr val="2E4355"/>
                          </a:solidFill>
                          <a:latin typeface="Cambria"/>
                          <a:ea typeface="Cambria"/>
                          <a:cs typeface="Cambria"/>
                          <a:sym typeface="Cambria"/>
                        </a:rPr>
                        <a:t>Official Title at Location Department of Responsibility</a:t>
                      </a:r>
                      <a:endParaRPr sz="1400" b="0" i="0" u="none" strike="noStrike" cap="none" dirty="0">
                        <a:solidFill>
                          <a:srgbClr val="2E4355"/>
                        </a:solidFill>
                        <a:latin typeface="Cambria"/>
                        <a:ea typeface="Cambria"/>
                        <a:cs typeface="Cambria"/>
                        <a:sym typeface="Cambria"/>
                      </a:endParaRPr>
                    </a:p>
                  </a:txBody>
                  <a:tcPr marL="0" marR="91425"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5" name="Google Shape;215;p8"/>
          <p:cNvSpPr txBox="1"/>
          <p:nvPr/>
        </p:nvSpPr>
        <p:spPr>
          <a:xfrm>
            <a:off x="457199" y="2677699"/>
            <a:ext cx="4288800" cy="1917026"/>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Lorem ipsum dolor sit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amet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elit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Donec pulvinar gravida diam, et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accumsan</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purus</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convallis a. Nunc id lorem diam. Ut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eu</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tortor</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vitae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risus</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scelerisque</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congue</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amet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elit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Lorem ipsum dolor sit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amet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consectetur</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adipiscing</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r>
              <a:rPr lang="en-US" sz="1400" b="0" i="0" u="none" strike="noStrike" cap="none" dirty="0" err="1">
                <a:solidFill>
                  <a:schemeClr val="dk1"/>
                </a:solidFill>
                <a:latin typeface="Cambria" panose="02040503050406030204" pitchFamily="18" charset="0"/>
                <a:ea typeface="Cambria" panose="02040503050406030204" pitchFamily="18" charset="0"/>
                <a:cs typeface="Cambria"/>
                <a:sym typeface="Cambria"/>
              </a:rPr>
              <a:t>elit</a:t>
            </a: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 </a:t>
            </a:r>
            <a:endParaRPr sz="1400" b="0" i="0" u="none" strike="noStrike" cap="none" dirty="0">
              <a:solidFill>
                <a:srgbClr val="000000"/>
              </a:solidFill>
              <a:latin typeface="Cambria" panose="02040503050406030204" pitchFamily="18" charset="0"/>
              <a:ea typeface="Cambria" panose="02040503050406030204" pitchFamily="18" charset="0"/>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dirty="0">
              <a:solidFill>
                <a:schemeClr val="dk1"/>
              </a:solidFill>
              <a:latin typeface="Cambria" panose="02040503050406030204" pitchFamily="18" charset="0"/>
              <a:ea typeface="Cambria" panose="02040503050406030204" pitchFamily="18" charset="0"/>
              <a:cs typeface="Bitter Medium"/>
              <a:sym typeface="Bitter Medium"/>
            </a:endParaRPr>
          </a:p>
        </p:txBody>
      </p:sp>
      <p:sp>
        <p:nvSpPr>
          <p:cNvPr id="216" name="Google Shape;216;p8"/>
          <p:cNvSpPr txBox="1"/>
          <p:nvPr/>
        </p:nvSpPr>
        <p:spPr>
          <a:xfrm>
            <a:off x="457199" y="7620179"/>
            <a:ext cx="6858000" cy="163734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1" u="none" strike="noStrike" cap="none" dirty="0">
                <a:solidFill>
                  <a:srgbClr val="E24E39"/>
                </a:solidFill>
                <a:latin typeface="Cambria" panose="02040503050406030204" pitchFamily="18" charset="0"/>
                <a:ea typeface="Cambria" panose="02040503050406030204" pitchFamily="18" charset="0"/>
                <a:cs typeface="Cambria"/>
                <a:sym typeface="Cambria"/>
              </a:rPr>
              <a:t>Results</a:t>
            </a:r>
            <a:endParaRPr sz="1400" b="0" i="0" u="none" strike="noStrike" cap="none" dirty="0">
              <a:solidFill>
                <a:srgbClr val="000000"/>
              </a:solidFill>
              <a:latin typeface="Cambria" panose="02040503050406030204" pitchFamily="18" charset="0"/>
              <a:ea typeface="Cambria" panose="02040503050406030204" pitchFamily="18" charset="0"/>
              <a:sym typeface="Arial"/>
            </a:endParaRPr>
          </a:p>
          <a:p>
            <a:pPr marL="0" marR="0" lvl="0" indent="0" algn="l" rtl="0">
              <a:lnSpc>
                <a:spcPct val="115000"/>
              </a:lnSpc>
              <a:spcBef>
                <a:spcPts val="0"/>
              </a:spcBef>
              <a:spcAft>
                <a:spcPts val="1200"/>
              </a:spcAft>
              <a:buClr>
                <a:srgbClr val="000000"/>
              </a:buClr>
              <a:buSzPts val="1400"/>
              <a:buFont typeface="Arial"/>
              <a:buNone/>
            </a:pPr>
            <a:r>
              <a:rPr lang="en-US" sz="1400" b="0" i="0" u="none" strike="noStrike" cap="none" dirty="0">
                <a:solidFill>
                  <a:schemeClr val="dk1"/>
                </a:solidFill>
                <a:latin typeface="Cambria" panose="02040503050406030204" pitchFamily="18" charset="0"/>
                <a:ea typeface="Cambria" panose="02040503050406030204" pitchFamily="18" charset="0"/>
                <a:cs typeface="Cambria"/>
                <a:sym typeface="Cambria"/>
              </a:rPr>
              <a:t>One or two general sentences about the audit results. Consider including the percentage of ballots examined, a statement about voters being confident that the election results are correct and a note that the audit confirmed that the winners received the most votes.</a:t>
            </a:r>
            <a:endParaRPr sz="1400" b="0" i="0" u="none" strike="noStrike" cap="none" dirty="0">
              <a:solidFill>
                <a:schemeClr val="dk1"/>
              </a:solidFill>
              <a:latin typeface="Cambria" panose="02040503050406030204" pitchFamily="18" charset="0"/>
              <a:ea typeface="Cambria" panose="02040503050406030204" pitchFamily="18" charset="0"/>
              <a:cs typeface="Cambria"/>
              <a:sym typeface="Cambria"/>
            </a:endParaRPr>
          </a:p>
        </p:txBody>
      </p:sp>
      <p:sp>
        <p:nvSpPr>
          <p:cNvPr id="217" name="Google Shape;217;p8"/>
          <p:cNvSpPr txBox="1">
            <a:spLocks noGrp="1"/>
          </p:cNvSpPr>
          <p:nvPr>
            <p:ph type="title"/>
          </p:nvPr>
        </p:nvSpPr>
        <p:spPr>
          <a:xfrm>
            <a:off x="457200" y="457200"/>
            <a:ext cx="6858000" cy="60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EXECUTIVE SUMMARY</a:t>
            </a:r>
            <a:endParaRPr sz="3400" dirty="0">
              <a:latin typeface="Tw Cen MT" panose="020B0602020104020603" pitchFamily="34" charset="0"/>
              <a:ea typeface="Twentieth Century"/>
              <a:cs typeface="Twentieth Century"/>
              <a:sym typeface="Twentieth Century"/>
            </a:endParaRPr>
          </a:p>
        </p:txBody>
      </p:sp>
      <p:sp>
        <p:nvSpPr>
          <p:cNvPr id="218" name="Google Shape;218;p8"/>
          <p:cNvSpPr/>
          <p:nvPr/>
        </p:nvSpPr>
        <p:spPr>
          <a:xfrm>
            <a:off x="4819900" y="2652712"/>
            <a:ext cx="2272963" cy="1927813"/>
          </a:xfrm>
          <a:prstGeom prst="roundRect">
            <a:avLst>
              <a:gd name="adj" fmla="val 0"/>
            </a:avLst>
          </a:prstGeom>
          <a:solidFill>
            <a:srgbClr val="E24E39"/>
          </a:solidFill>
          <a:ln>
            <a:noFill/>
          </a:ln>
        </p:spPr>
        <p:txBody>
          <a:bodyPr spcFirstLastPara="1" wrap="square" lIns="137150" tIns="137150" rIns="137150" bIns="13715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chemeClr val="lt1"/>
                </a:solidFill>
                <a:latin typeface="Tw Cen MT" panose="020B0602020104020603" pitchFamily="34" charset="0"/>
                <a:ea typeface="Twentieth Century"/>
                <a:cs typeface="Twentieth Century"/>
                <a:sym typeface="Twentieth Century"/>
              </a:rPr>
              <a:t>Interesting fact about election security in [Jurisdiction]</a:t>
            </a:r>
            <a:endParaRPr sz="2400" b="1" i="0" u="none" strike="noStrike" cap="none" dirty="0">
              <a:solidFill>
                <a:schemeClr val="lt1"/>
              </a:solidFill>
              <a:latin typeface="Tw Cen MT" panose="020B0602020104020603" pitchFamily="34" charset="0"/>
              <a:ea typeface="Twentieth Century"/>
              <a:cs typeface="Twentieth Century"/>
              <a:sym typeface="Twentieth Century"/>
            </a:endParaRPr>
          </a:p>
        </p:txBody>
      </p:sp>
      <p:sp>
        <p:nvSpPr>
          <p:cNvPr id="219" name="Google Shape;219;p8"/>
          <p:cNvSpPr txBox="1"/>
          <p:nvPr/>
        </p:nvSpPr>
        <p:spPr>
          <a:xfrm>
            <a:off x="-28800" y="94389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3</a:t>
            </a:r>
            <a:endParaRPr sz="1800" b="1" i="0" u="none" strike="noStrike" cap="none">
              <a:solidFill>
                <a:srgbClr val="E24E39"/>
              </a:solidFill>
              <a:latin typeface="Cambria"/>
              <a:ea typeface="Cambria"/>
              <a:cs typeface="Cambria"/>
              <a:sym typeface="Cambria"/>
            </a:endParaRPr>
          </a:p>
        </p:txBody>
      </p:sp>
      <p:sp>
        <p:nvSpPr>
          <p:cNvPr id="220" name="Google Shape;220;p8"/>
          <p:cNvSpPr txBox="1"/>
          <p:nvPr/>
        </p:nvSpPr>
        <p:spPr>
          <a:xfrm>
            <a:off x="457199" y="4502841"/>
            <a:ext cx="6635663" cy="11079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dirty="0">
                <a:solidFill>
                  <a:srgbClr val="E24E39"/>
                </a:solidFill>
                <a:latin typeface="Cambria"/>
                <a:ea typeface="Cambria"/>
                <a:cs typeface="Cambria"/>
                <a:sym typeface="Cambria"/>
              </a:rPr>
              <a:t>Audit Team</a:t>
            </a:r>
          </a:p>
          <a:p>
            <a:pPr>
              <a:buSzPts val="2400"/>
            </a:pPr>
            <a:r>
              <a:rPr lang="en-US" dirty="0">
                <a:solidFill>
                  <a:schemeClr val="tx1"/>
                </a:solidFill>
                <a:latin typeface="Cambria" panose="02040503050406030204" pitchFamily="18" charset="0"/>
                <a:ea typeface="Cambria" panose="02040503050406030204" pitchFamily="18" charset="0"/>
                <a:cs typeface="Bitter Medium"/>
                <a:sym typeface="Bitter Medium"/>
              </a:rPr>
              <a:t>If you cannot list the full audit team here, consider including information about the individuals who organized the audit or the jurisdiction’s audit board members.</a:t>
            </a:r>
            <a:endParaRPr lang="en-US" sz="2000" b="1" i="1" dirty="0">
              <a:solidFill>
                <a:schemeClr val="tx1"/>
              </a:solidFill>
              <a:latin typeface="Cambria" panose="02040503050406030204" pitchFamily="18" charset="0"/>
              <a:ea typeface="Cambria" panose="02040503050406030204" pitchFamily="18" charset="0"/>
              <a:cs typeface="Montserrat ExtraBold"/>
              <a:sym typeface="Montserrat ExtraBold"/>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a:spLocks noGrp="1"/>
          </p:cNvSpPr>
          <p:nvPr>
            <p:ph type="title"/>
          </p:nvPr>
        </p:nvSpPr>
        <p:spPr>
          <a:xfrm>
            <a:off x="457200" y="457200"/>
            <a:ext cx="6858000" cy="1013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US" sz="3400" b="1" dirty="0">
                <a:solidFill>
                  <a:srgbClr val="445E8A"/>
                </a:solidFill>
                <a:latin typeface="Tw Cen MT" panose="020B0602020104020603" pitchFamily="34" charset="0"/>
                <a:ea typeface="Twentieth Century"/>
                <a:cs typeface="Twentieth Century"/>
                <a:sym typeface="Twentieth Century"/>
              </a:rPr>
              <a:t>TIMELINE</a:t>
            </a:r>
            <a:endParaRPr sz="3400" dirty="0">
              <a:latin typeface="Tw Cen MT" panose="020B0602020104020603" pitchFamily="34" charset="0"/>
              <a:ea typeface="Twentieth Century"/>
              <a:cs typeface="Twentieth Century"/>
              <a:sym typeface="Twentieth Century"/>
            </a:endParaRPr>
          </a:p>
        </p:txBody>
      </p:sp>
      <p:cxnSp>
        <p:nvCxnSpPr>
          <p:cNvPr id="226" name="Google Shape;226;p9"/>
          <p:cNvCxnSpPr/>
          <p:nvPr/>
        </p:nvCxnSpPr>
        <p:spPr>
          <a:xfrm flipH="1">
            <a:off x="3871800" y="2837800"/>
            <a:ext cx="14400" cy="6629700"/>
          </a:xfrm>
          <a:prstGeom prst="straightConnector1">
            <a:avLst/>
          </a:prstGeom>
          <a:noFill/>
          <a:ln w="38100" cap="flat" cmpd="sng">
            <a:solidFill>
              <a:srgbClr val="E24E39"/>
            </a:solidFill>
            <a:prstDash val="solid"/>
            <a:round/>
            <a:headEnd type="none" w="sm" len="sm"/>
            <a:tailEnd type="triangle" w="med" len="med"/>
          </a:ln>
        </p:spPr>
      </p:cxnSp>
      <p:sp>
        <p:nvSpPr>
          <p:cNvPr id="227" name="Google Shape;227;p9"/>
          <p:cNvSpPr/>
          <p:nvPr/>
        </p:nvSpPr>
        <p:spPr>
          <a:xfrm>
            <a:off x="4177224" y="1196225"/>
            <a:ext cx="1492047"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28" name="Google Shape;228;p9"/>
          <p:cNvCxnSpPr/>
          <p:nvPr/>
        </p:nvCxnSpPr>
        <p:spPr>
          <a:xfrm>
            <a:off x="3886200" y="1000125"/>
            <a:ext cx="0" cy="1847100"/>
          </a:xfrm>
          <a:prstGeom prst="straightConnector1">
            <a:avLst/>
          </a:prstGeom>
          <a:noFill/>
          <a:ln w="38100" cap="flat" cmpd="sng">
            <a:solidFill>
              <a:srgbClr val="445E8A"/>
            </a:solidFill>
            <a:prstDash val="solid"/>
            <a:round/>
            <a:headEnd type="oval" w="med" len="med"/>
            <a:tailEnd type="none" w="sm" len="sm"/>
          </a:ln>
        </p:spPr>
      </p:cxnSp>
      <p:sp>
        <p:nvSpPr>
          <p:cNvPr id="229" name="Google Shape;229;p9"/>
          <p:cNvSpPr/>
          <p:nvPr/>
        </p:nvSpPr>
        <p:spPr>
          <a:xfrm>
            <a:off x="1995055" y="1591850"/>
            <a:ext cx="1621695" cy="423000"/>
          </a:xfrm>
          <a:prstGeom prst="roundRect">
            <a:avLst>
              <a:gd name="adj" fmla="val 0"/>
            </a:avLst>
          </a:prstGeom>
          <a:solidFill>
            <a:srgbClr val="445E8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0" name="Google Shape;230;p9"/>
          <p:cNvCxnSpPr>
            <a:stCxn id="229" idx="3"/>
          </p:cNvCxnSpPr>
          <p:nvPr/>
        </p:nvCxnSpPr>
        <p:spPr>
          <a:xfrm>
            <a:off x="3616750" y="1803350"/>
            <a:ext cx="284700" cy="0"/>
          </a:xfrm>
          <a:prstGeom prst="straightConnector1">
            <a:avLst/>
          </a:prstGeom>
          <a:noFill/>
          <a:ln w="38100" cap="flat" cmpd="sng">
            <a:solidFill>
              <a:srgbClr val="445E8A"/>
            </a:solidFill>
            <a:prstDash val="solid"/>
            <a:round/>
            <a:headEnd type="none" w="sm" len="sm"/>
            <a:tailEnd type="none" w="sm" len="sm"/>
          </a:ln>
        </p:spPr>
      </p:cxnSp>
      <p:cxnSp>
        <p:nvCxnSpPr>
          <p:cNvPr id="231" name="Google Shape;231;p9"/>
          <p:cNvCxnSpPr/>
          <p:nvPr/>
        </p:nvCxnSpPr>
        <p:spPr>
          <a:xfrm>
            <a:off x="3892525" y="1407725"/>
            <a:ext cx="284700" cy="0"/>
          </a:xfrm>
          <a:prstGeom prst="straightConnector1">
            <a:avLst/>
          </a:prstGeom>
          <a:noFill/>
          <a:ln w="38100" cap="flat" cmpd="sng">
            <a:solidFill>
              <a:srgbClr val="445E8A"/>
            </a:solidFill>
            <a:prstDash val="solid"/>
            <a:round/>
            <a:headEnd type="none" w="sm" len="sm"/>
            <a:tailEnd type="none" w="sm" len="sm"/>
          </a:ln>
        </p:spPr>
      </p:cxnSp>
      <p:sp>
        <p:nvSpPr>
          <p:cNvPr id="232" name="Google Shape;232;p9"/>
          <p:cNvSpPr txBox="1"/>
          <p:nvPr/>
        </p:nvSpPr>
        <p:spPr>
          <a:xfrm>
            <a:off x="4214475" y="1623300"/>
            <a:ext cx="30270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[VOTING SYSTEM NAME] certified by [CERTIFYING AGENCY]</a:t>
            </a:r>
            <a:endParaRPr sz="1400" b="0" i="0" u="none" strike="noStrike" cap="none" dirty="0">
              <a:solidFill>
                <a:srgbClr val="000000"/>
              </a:solidFill>
              <a:latin typeface="Arial"/>
              <a:ea typeface="Arial"/>
              <a:cs typeface="Arial"/>
              <a:sym typeface="Arial"/>
            </a:endParaRPr>
          </a:p>
        </p:txBody>
      </p:sp>
      <p:sp>
        <p:nvSpPr>
          <p:cNvPr id="233" name="Google Shape;233;p9"/>
          <p:cNvSpPr txBox="1"/>
          <p:nvPr/>
        </p:nvSpPr>
        <p:spPr>
          <a:xfrm>
            <a:off x="1030800" y="2028633"/>
            <a:ext cx="2586000" cy="104785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[Additional certification details about the system, the agency, or the structures ]</a:t>
            </a:r>
            <a:endParaRPr sz="1400" b="0" i="0" u="none" strike="noStrike" cap="none" dirty="0">
              <a:solidFill>
                <a:schemeClr val="dk1"/>
              </a:solidFill>
              <a:latin typeface="Cambria"/>
              <a:ea typeface="Cambria"/>
              <a:cs typeface="Cambria"/>
              <a:sym typeface="Cambria"/>
            </a:endParaRPr>
          </a:p>
        </p:txBody>
      </p:sp>
      <p:sp>
        <p:nvSpPr>
          <p:cNvPr id="234" name="Google Shape;234;p9"/>
          <p:cNvSpPr txBox="1"/>
          <p:nvPr/>
        </p:nvSpPr>
        <p:spPr>
          <a:xfrm rot="-5400000">
            <a:off x="404475" y="1375875"/>
            <a:ext cx="9396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445E8A"/>
                </a:solidFill>
                <a:latin typeface="Tw Cen MT" panose="020B0602020104020603" pitchFamily="34" charset="0"/>
                <a:ea typeface="Twentieth Century"/>
                <a:cs typeface="Twentieth Century"/>
                <a:sym typeface="Twentieth Century"/>
              </a:rPr>
              <a:t>2023</a:t>
            </a:r>
            <a:endParaRPr sz="2400" b="1" i="0" u="none" strike="noStrike" cap="none" dirty="0">
              <a:solidFill>
                <a:srgbClr val="445E8A"/>
              </a:solidFill>
              <a:latin typeface="Tw Cen MT" panose="020B0602020104020603" pitchFamily="34" charset="0"/>
              <a:ea typeface="Twentieth Century"/>
              <a:cs typeface="Twentieth Century"/>
              <a:sym typeface="Twentieth Century"/>
            </a:endParaRPr>
          </a:p>
        </p:txBody>
      </p:sp>
      <p:sp>
        <p:nvSpPr>
          <p:cNvPr id="235" name="Google Shape;235;p9"/>
          <p:cNvSpPr txBox="1"/>
          <p:nvPr/>
        </p:nvSpPr>
        <p:spPr>
          <a:xfrm rot="-5400000">
            <a:off x="244725" y="8103850"/>
            <a:ext cx="1259100" cy="46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E24E39"/>
                </a:solidFill>
                <a:latin typeface="Tw Cen MT" panose="020B0602020104020603" pitchFamily="34" charset="0"/>
                <a:ea typeface="Twentieth Century"/>
                <a:cs typeface="Twentieth Century"/>
                <a:sym typeface="Twentieth Century"/>
              </a:rPr>
              <a:t>2024</a:t>
            </a:r>
            <a:endParaRPr sz="2400" b="1" i="0" u="none" strike="noStrike" cap="none" dirty="0">
              <a:solidFill>
                <a:srgbClr val="E24E39"/>
              </a:solidFill>
              <a:latin typeface="Tw Cen MT" panose="020B0602020104020603" pitchFamily="34" charset="0"/>
              <a:ea typeface="Twentieth Century"/>
              <a:cs typeface="Twentieth Century"/>
              <a:sym typeface="Twentieth Century"/>
            </a:endParaRPr>
          </a:p>
        </p:txBody>
      </p:sp>
      <p:sp>
        <p:nvSpPr>
          <p:cNvPr id="236" name="Google Shape;236;p9"/>
          <p:cNvSpPr/>
          <p:nvPr/>
        </p:nvSpPr>
        <p:spPr>
          <a:xfrm>
            <a:off x="4177224" y="2824625"/>
            <a:ext cx="1492035"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37" name="Google Shape;237;p9"/>
          <p:cNvCxnSpPr/>
          <p:nvPr/>
        </p:nvCxnSpPr>
        <p:spPr>
          <a:xfrm>
            <a:off x="3892525" y="3036125"/>
            <a:ext cx="284700" cy="0"/>
          </a:xfrm>
          <a:prstGeom prst="straightConnector1">
            <a:avLst/>
          </a:prstGeom>
          <a:noFill/>
          <a:ln w="38100" cap="flat" cmpd="sng">
            <a:solidFill>
              <a:srgbClr val="E24E39"/>
            </a:solidFill>
            <a:prstDash val="solid"/>
            <a:round/>
            <a:headEnd type="none" w="sm" len="sm"/>
            <a:tailEnd type="none" w="sm" len="sm"/>
          </a:ln>
        </p:spPr>
      </p:cxnSp>
      <p:sp>
        <p:nvSpPr>
          <p:cNvPr id="238" name="Google Shape;238;p9"/>
          <p:cNvSpPr txBox="1"/>
          <p:nvPr/>
        </p:nvSpPr>
        <p:spPr>
          <a:xfrm>
            <a:off x="4214475" y="3251700"/>
            <a:ext cx="3027000" cy="156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Lorem ipsum dolor sit </a:t>
            </a:r>
            <a:r>
              <a:rPr lang="en-US" sz="1400" b="0" i="0" u="none" strike="noStrike" cap="none" dirty="0" err="1">
                <a:solidFill>
                  <a:schemeClr val="dk1"/>
                </a:solidFill>
                <a:latin typeface="Cambria"/>
                <a:ea typeface="Cambria"/>
                <a:cs typeface="Cambria"/>
                <a:sym typeface="Cambria"/>
              </a:rPr>
              <a:t>amet</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consectetur</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adipiscing</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elit</a:t>
            </a:r>
            <a:r>
              <a:rPr lang="en-US" sz="1400" b="0" i="0" u="none" strike="noStrike" cap="none" dirty="0">
                <a:solidFill>
                  <a:schemeClr val="dk1"/>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Donec pulvinar gravida diam, et </a:t>
            </a:r>
            <a:r>
              <a:rPr lang="en-US" sz="1400" b="0" i="0" u="none" strike="noStrike" cap="none" dirty="0" err="1">
                <a:solidFill>
                  <a:schemeClr val="dk1"/>
                </a:solidFill>
                <a:latin typeface="Cambria"/>
                <a:ea typeface="Cambria"/>
                <a:cs typeface="Cambria"/>
                <a:sym typeface="Cambria"/>
              </a:rPr>
              <a:t>accumsan</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purus</a:t>
            </a:r>
            <a:r>
              <a:rPr lang="en-US" sz="1400" b="0" i="0" u="none" strike="noStrike" cap="none" dirty="0">
                <a:solidFill>
                  <a:schemeClr val="dk1"/>
                </a:solidFill>
                <a:latin typeface="Cambria"/>
                <a:ea typeface="Cambria"/>
                <a:cs typeface="Cambria"/>
                <a:sym typeface="Cambria"/>
              </a:rPr>
              <a:t> convallis a.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Nunc id lorem diam. </a:t>
            </a:r>
            <a:endParaRPr sz="1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1000"/>
              </a:spcBef>
              <a:spcAft>
                <a:spcPts val="0"/>
              </a:spcAft>
              <a:buClr>
                <a:schemeClr val="dk1"/>
              </a:buClr>
              <a:buSzPts val="1100"/>
              <a:buFont typeface="Arial"/>
              <a:buNone/>
            </a:pPr>
            <a:endParaRPr sz="1400" b="0" i="0" u="none" strike="noStrike" cap="none" dirty="0">
              <a:solidFill>
                <a:schemeClr val="dk1"/>
              </a:solidFill>
              <a:latin typeface="Cambria"/>
              <a:ea typeface="Cambria"/>
              <a:cs typeface="Cambria"/>
              <a:sym typeface="Cambria"/>
            </a:endParaRPr>
          </a:p>
          <a:p>
            <a:pPr marL="0" marR="0" lvl="0" indent="0" algn="l" rtl="0">
              <a:lnSpc>
                <a:spcPct val="100000"/>
              </a:lnSpc>
              <a:spcBef>
                <a:spcPts val="1000"/>
              </a:spcBef>
              <a:spcAft>
                <a:spcPts val="1000"/>
              </a:spcAft>
              <a:buClr>
                <a:srgbClr val="000000"/>
              </a:buClr>
              <a:buSzPts val="1400"/>
              <a:buFont typeface="Arial"/>
              <a:buNone/>
            </a:pPr>
            <a:endParaRPr sz="1400" b="0" i="0" u="none" strike="noStrike" cap="none" dirty="0">
              <a:solidFill>
                <a:schemeClr val="dk1"/>
              </a:solidFill>
              <a:latin typeface="Cambria"/>
              <a:ea typeface="Cambria"/>
              <a:cs typeface="Cambria"/>
              <a:sym typeface="Cambria"/>
            </a:endParaRPr>
          </a:p>
        </p:txBody>
      </p:sp>
      <p:sp>
        <p:nvSpPr>
          <p:cNvPr id="239" name="Google Shape;239;p9"/>
          <p:cNvSpPr/>
          <p:nvPr/>
        </p:nvSpPr>
        <p:spPr>
          <a:xfrm>
            <a:off x="881425" y="3436275"/>
            <a:ext cx="2735400" cy="420624"/>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0" name="Google Shape;240;p9"/>
          <p:cNvCxnSpPr/>
          <p:nvPr/>
        </p:nvCxnSpPr>
        <p:spPr>
          <a:xfrm rot="10800000" flipH="1">
            <a:off x="3252866" y="3644613"/>
            <a:ext cx="648659" cy="4416"/>
          </a:xfrm>
          <a:prstGeom prst="straightConnector1">
            <a:avLst/>
          </a:prstGeom>
          <a:noFill/>
          <a:ln w="38100" cap="flat" cmpd="sng">
            <a:solidFill>
              <a:srgbClr val="E24E39"/>
            </a:solidFill>
            <a:prstDash val="solid"/>
            <a:round/>
            <a:headEnd type="none" w="sm" len="sm"/>
            <a:tailEnd type="none" w="sm" len="sm"/>
          </a:ln>
        </p:spPr>
      </p:cxnSp>
      <p:sp>
        <p:nvSpPr>
          <p:cNvPr id="241" name="Google Shape;241;p9"/>
          <p:cNvSpPr txBox="1"/>
          <p:nvPr/>
        </p:nvSpPr>
        <p:spPr>
          <a:xfrm>
            <a:off x="806125" y="3857685"/>
            <a:ext cx="2886000" cy="233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Lorem ipsum dolor sit </a:t>
            </a:r>
            <a:r>
              <a:rPr lang="en-US" sz="1400" b="0" i="0" u="none" strike="noStrike" cap="none" dirty="0" err="1">
                <a:solidFill>
                  <a:schemeClr val="dk1"/>
                </a:solidFill>
                <a:latin typeface="Cambria"/>
                <a:ea typeface="Cambria"/>
                <a:cs typeface="Cambria"/>
                <a:sym typeface="Cambria"/>
              </a:rPr>
              <a:t>amet</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consectetur</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adipiscing</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elit</a:t>
            </a:r>
            <a:r>
              <a:rPr lang="en-US" sz="1400" b="0" i="0" u="none" strike="noStrike" cap="none" dirty="0">
                <a:solidFill>
                  <a:schemeClr val="dk1"/>
                </a:solidFill>
                <a:latin typeface="Cambria"/>
                <a:ea typeface="Cambria"/>
                <a:cs typeface="Cambria"/>
                <a:sym typeface="Cambria"/>
              </a:rPr>
              <a:t>. Donec pulvinar gravida diam, et </a:t>
            </a:r>
            <a:r>
              <a:rPr lang="en-US" sz="1400" b="0" i="0" u="none" strike="noStrike" cap="none" dirty="0" err="1">
                <a:solidFill>
                  <a:schemeClr val="dk1"/>
                </a:solidFill>
                <a:latin typeface="Cambria"/>
                <a:ea typeface="Cambria"/>
                <a:cs typeface="Cambria"/>
                <a:sym typeface="Cambria"/>
              </a:rPr>
              <a:t>accumsan</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purus</a:t>
            </a:r>
            <a:r>
              <a:rPr lang="en-US" sz="1400" b="0" i="0" u="none" strike="noStrike" cap="none" dirty="0">
                <a:solidFill>
                  <a:schemeClr val="dk1"/>
                </a:solidFill>
                <a:latin typeface="Cambria"/>
                <a:ea typeface="Cambria"/>
                <a:cs typeface="Cambria"/>
                <a:sym typeface="Cambria"/>
              </a:rPr>
              <a:t> convallis a. Nunc id lorem diam. Ut </a:t>
            </a:r>
            <a:r>
              <a:rPr lang="en-US" sz="1400" b="0" i="0" u="none" strike="noStrike" cap="none" dirty="0" err="1">
                <a:solidFill>
                  <a:schemeClr val="dk1"/>
                </a:solidFill>
                <a:latin typeface="Cambria"/>
                <a:ea typeface="Cambria"/>
                <a:cs typeface="Cambria"/>
                <a:sym typeface="Cambria"/>
              </a:rPr>
              <a:t>eu</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tortor</a:t>
            </a:r>
            <a:r>
              <a:rPr lang="en-US" sz="1400" b="0" i="0" u="none" strike="noStrike" cap="none" dirty="0">
                <a:solidFill>
                  <a:schemeClr val="dk1"/>
                </a:solidFill>
                <a:latin typeface="Cambria"/>
                <a:ea typeface="Cambria"/>
                <a:cs typeface="Cambria"/>
                <a:sym typeface="Cambria"/>
              </a:rPr>
              <a:t> vitae </a:t>
            </a:r>
            <a:r>
              <a:rPr lang="en-US" sz="1400" b="0" i="0" u="none" strike="noStrike" cap="none" dirty="0" err="1">
                <a:solidFill>
                  <a:schemeClr val="dk1"/>
                </a:solidFill>
                <a:latin typeface="Cambria"/>
                <a:ea typeface="Cambria"/>
                <a:cs typeface="Cambria"/>
                <a:sym typeface="Cambria"/>
              </a:rPr>
              <a:t>risus</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scelerisque</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congue</a:t>
            </a:r>
            <a:r>
              <a:rPr lang="en-US" sz="1400" b="0" i="0" u="none" strike="noStrike" cap="none" dirty="0">
                <a:solidFill>
                  <a:schemeClr val="dk1"/>
                </a:solidFill>
                <a:latin typeface="Cambria"/>
                <a:ea typeface="Cambria"/>
                <a:cs typeface="Cambria"/>
                <a:sym typeface="Cambria"/>
              </a:rPr>
              <a:t>. Lorem ipsum dolor sit </a:t>
            </a:r>
            <a:r>
              <a:rPr lang="en-US" sz="1400" b="0" i="0" u="none" strike="noStrike" cap="none" dirty="0" err="1">
                <a:solidFill>
                  <a:schemeClr val="dk1"/>
                </a:solidFill>
                <a:latin typeface="Cambria"/>
                <a:ea typeface="Cambria"/>
                <a:cs typeface="Cambria"/>
                <a:sym typeface="Cambria"/>
              </a:rPr>
              <a:t>amet</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consectetur</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adipiscing</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elit</a:t>
            </a:r>
            <a:r>
              <a:rPr lang="en-US" sz="1400" b="0" i="0" u="none" strike="noStrike" cap="none" dirty="0">
                <a:solidFill>
                  <a:schemeClr val="dk1"/>
                </a:solidFill>
                <a:latin typeface="Cambria"/>
                <a:ea typeface="Cambria"/>
                <a:cs typeface="Cambria"/>
                <a:sym typeface="Cambria"/>
              </a:rPr>
              <a:t>. </a:t>
            </a:r>
            <a:endParaRPr sz="1400" b="0" i="0" u="none" strike="noStrike" cap="none" dirty="0">
              <a:solidFill>
                <a:schemeClr val="dk1"/>
              </a:solidFill>
              <a:latin typeface="Cambria"/>
              <a:ea typeface="Cambria"/>
              <a:cs typeface="Cambria"/>
              <a:sym typeface="Cambria"/>
            </a:endParaRPr>
          </a:p>
        </p:txBody>
      </p:sp>
      <p:sp>
        <p:nvSpPr>
          <p:cNvPr id="242" name="Google Shape;242;p9"/>
          <p:cNvSpPr/>
          <p:nvPr/>
        </p:nvSpPr>
        <p:spPr>
          <a:xfrm>
            <a:off x="4177225" y="4951975"/>
            <a:ext cx="2586000" cy="7698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br>
              <a:rPr lang="en-US" sz="1600" b="1" i="0" u="none" strike="noStrike" cap="none" dirty="0">
                <a:solidFill>
                  <a:schemeClr val="lt1"/>
                </a:solidFill>
                <a:latin typeface="Tw Cen MT" panose="020B0602020104020603" pitchFamily="34" charset="0"/>
                <a:ea typeface="Twentieth Century"/>
                <a:cs typeface="Twentieth Century"/>
                <a:sym typeface="Twentieth Century"/>
              </a:rPr>
            </a:b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ELECTION </a:t>
            </a:r>
            <a:r>
              <a:rPr lang="en-US" sz="1600" b="1" dirty="0">
                <a:solidFill>
                  <a:schemeClr val="lt1"/>
                </a:solidFill>
                <a:latin typeface="Tw Cen MT" panose="020B0602020104020603" pitchFamily="34" charset="0"/>
                <a:ea typeface="Twentieth Century"/>
                <a:cs typeface="Twentieth Century"/>
                <a:sym typeface="Twentieth Century"/>
              </a:rPr>
              <a:t>DAY</a:t>
            </a:r>
            <a:endParaRPr lang="en-US"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3" name="Google Shape;243;p9"/>
          <p:cNvCxnSpPr/>
          <p:nvPr/>
        </p:nvCxnSpPr>
        <p:spPr>
          <a:xfrm>
            <a:off x="3892525" y="5405150"/>
            <a:ext cx="284700" cy="0"/>
          </a:xfrm>
          <a:prstGeom prst="straightConnector1">
            <a:avLst/>
          </a:prstGeom>
          <a:noFill/>
          <a:ln w="38100" cap="flat" cmpd="sng">
            <a:solidFill>
              <a:srgbClr val="E24E39"/>
            </a:solidFill>
            <a:prstDash val="solid"/>
            <a:round/>
            <a:headEnd type="none" w="sm" len="sm"/>
            <a:tailEnd type="none" w="sm" len="sm"/>
          </a:ln>
        </p:spPr>
      </p:cxnSp>
      <p:sp>
        <p:nvSpPr>
          <p:cNvPr id="244" name="Google Shape;244;p9"/>
          <p:cNvSpPr/>
          <p:nvPr/>
        </p:nvSpPr>
        <p:spPr>
          <a:xfrm>
            <a:off x="4177225" y="5949425"/>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5" name="Google Shape;245;p9"/>
          <p:cNvCxnSpPr/>
          <p:nvPr/>
        </p:nvCxnSpPr>
        <p:spPr>
          <a:xfrm>
            <a:off x="3892525" y="6160925"/>
            <a:ext cx="284700" cy="0"/>
          </a:xfrm>
          <a:prstGeom prst="straightConnector1">
            <a:avLst/>
          </a:prstGeom>
          <a:noFill/>
          <a:ln w="38100" cap="flat" cmpd="sng">
            <a:solidFill>
              <a:srgbClr val="E24E39"/>
            </a:solidFill>
            <a:prstDash val="solid"/>
            <a:round/>
            <a:headEnd type="none" w="sm" len="sm"/>
            <a:tailEnd type="none" w="sm" len="sm"/>
          </a:ln>
        </p:spPr>
      </p:cxnSp>
      <p:sp>
        <p:nvSpPr>
          <p:cNvPr id="246" name="Google Shape;246;p9"/>
          <p:cNvSpPr txBox="1"/>
          <p:nvPr/>
        </p:nvSpPr>
        <p:spPr>
          <a:xfrm>
            <a:off x="4177225" y="6371550"/>
            <a:ext cx="28860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Lorem ipsum dolor sit </a:t>
            </a:r>
            <a:r>
              <a:rPr lang="en-US" sz="1400" b="0" i="0" u="none" strike="noStrike" cap="none" dirty="0" err="1">
                <a:solidFill>
                  <a:schemeClr val="dk1"/>
                </a:solidFill>
                <a:latin typeface="Cambria"/>
                <a:ea typeface="Cambria"/>
                <a:cs typeface="Cambria"/>
                <a:sym typeface="Cambria"/>
              </a:rPr>
              <a:t>amet</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consectetur</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adipiscing</a:t>
            </a:r>
            <a:r>
              <a:rPr lang="en-US" sz="1400" b="0" i="0" u="none" strike="noStrike" cap="none" dirty="0">
                <a:solidFill>
                  <a:schemeClr val="dk1"/>
                </a:solidFill>
                <a:latin typeface="Cambria"/>
                <a:ea typeface="Cambria"/>
                <a:cs typeface="Cambria"/>
                <a:sym typeface="Cambria"/>
              </a:rPr>
              <a:t> </a:t>
            </a:r>
            <a:r>
              <a:rPr lang="en-US" sz="1400" b="0" i="0" u="none" strike="noStrike" cap="none" dirty="0" err="1">
                <a:solidFill>
                  <a:schemeClr val="dk1"/>
                </a:solidFill>
                <a:latin typeface="Cambria"/>
                <a:ea typeface="Cambria"/>
                <a:cs typeface="Cambria"/>
                <a:sym typeface="Cambria"/>
              </a:rPr>
              <a:t>elit</a:t>
            </a:r>
            <a:r>
              <a:rPr lang="en-US" sz="1400" b="0" i="0" u="none" strike="noStrike" cap="none" dirty="0">
                <a:solidFill>
                  <a:schemeClr val="dk1"/>
                </a:solidFill>
                <a:latin typeface="Cambria"/>
                <a:ea typeface="Cambria"/>
                <a:cs typeface="Cambria"/>
                <a:sym typeface="Cambria"/>
              </a:rPr>
              <a:t>.</a:t>
            </a:r>
            <a:endParaRPr sz="1400" b="0" i="0" u="none" strike="noStrike" cap="none" dirty="0">
              <a:solidFill>
                <a:schemeClr val="dk1"/>
              </a:solidFill>
              <a:latin typeface="Cambria"/>
              <a:ea typeface="Cambria"/>
              <a:cs typeface="Cambria"/>
              <a:sym typeface="Cambria"/>
            </a:endParaRPr>
          </a:p>
        </p:txBody>
      </p:sp>
      <p:sp>
        <p:nvSpPr>
          <p:cNvPr id="247" name="Google Shape;247;p9"/>
          <p:cNvSpPr/>
          <p:nvPr/>
        </p:nvSpPr>
        <p:spPr>
          <a:xfrm>
            <a:off x="2025784" y="6485675"/>
            <a:ext cx="1585720"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48" name="Google Shape;248;p9"/>
          <p:cNvCxnSpPr/>
          <p:nvPr/>
        </p:nvCxnSpPr>
        <p:spPr>
          <a:xfrm>
            <a:off x="3601500" y="6697175"/>
            <a:ext cx="284700" cy="0"/>
          </a:xfrm>
          <a:prstGeom prst="straightConnector1">
            <a:avLst/>
          </a:prstGeom>
          <a:noFill/>
          <a:ln w="38100" cap="flat" cmpd="sng">
            <a:solidFill>
              <a:srgbClr val="E24E39"/>
            </a:solidFill>
            <a:prstDash val="solid"/>
            <a:round/>
            <a:headEnd type="none" w="sm" len="sm"/>
            <a:tailEnd type="none" w="sm" len="sm"/>
          </a:ln>
        </p:spPr>
      </p:cxnSp>
      <p:sp>
        <p:nvSpPr>
          <p:cNvPr id="249" name="Google Shape;249;p9"/>
          <p:cNvSpPr txBox="1"/>
          <p:nvPr/>
        </p:nvSpPr>
        <p:spPr>
          <a:xfrm>
            <a:off x="910225" y="6892038"/>
            <a:ext cx="2684950" cy="76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1"/>
              </a:buClr>
              <a:buSzPts val="1100"/>
              <a:buFont typeface="Arial"/>
              <a:buNone/>
            </a:pPr>
            <a:r>
              <a:rPr lang="en-US" sz="1400" b="0" i="0" u="none" strike="noStrike" cap="none" dirty="0">
                <a:solidFill>
                  <a:schemeClr val="dk1"/>
                </a:solidFill>
                <a:latin typeface="Cambria"/>
                <a:ea typeface="Cambria"/>
                <a:cs typeface="Cambria"/>
                <a:sym typeface="Cambria"/>
              </a:rPr>
              <a:t>[Jurisdiction] Election Office provides [</a:t>
            </a:r>
            <a:r>
              <a:rPr lang="en-US" dirty="0">
                <a:solidFill>
                  <a:schemeClr val="dk1"/>
                </a:solidFill>
                <a:latin typeface="Cambria"/>
                <a:ea typeface="Cambria"/>
                <a:cs typeface="Cambria"/>
                <a:sym typeface="Cambria"/>
              </a:rPr>
              <a:t>s</a:t>
            </a:r>
            <a:r>
              <a:rPr lang="en-US" sz="1400" b="0" i="0" u="none" strike="noStrike" cap="none" dirty="0">
                <a:solidFill>
                  <a:schemeClr val="dk1"/>
                </a:solidFill>
                <a:latin typeface="Cambria"/>
                <a:ea typeface="Cambria"/>
                <a:cs typeface="Cambria"/>
                <a:sym typeface="Cambria"/>
              </a:rPr>
              <a:t>ecretary of state] with audit results</a:t>
            </a:r>
            <a:endParaRPr sz="1400" b="0" i="0" u="none" strike="noStrike" cap="none" dirty="0">
              <a:solidFill>
                <a:schemeClr val="dk1"/>
              </a:solidFill>
              <a:latin typeface="Cambria"/>
              <a:ea typeface="Cambria"/>
              <a:cs typeface="Cambria"/>
              <a:sym typeface="Cambria"/>
            </a:endParaRPr>
          </a:p>
        </p:txBody>
      </p:sp>
      <p:sp>
        <p:nvSpPr>
          <p:cNvPr id="250" name="Google Shape;250;p9"/>
          <p:cNvSpPr/>
          <p:nvPr/>
        </p:nvSpPr>
        <p:spPr>
          <a:xfrm>
            <a:off x="4177225" y="7064275"/>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51" name="Google Shape;251;p9"/>
          <p:cNvCxnSpPr/>
          <p:nvPr/>
        </p:nvCxnSpPr>
        <p:spPr>
          <a:xfrm>
            <a:off x="3892525" y="7275775"/>
            <a:ext cx="284700" cy="0"/>
          </a:xfrm>
          <a:prstGeom prst="straightConnector1">
            <a:avLst/>
          </a:prstGeom>
          <a:noFill/>
          <a:ln w="38100" cap="flat" cmpd="sng">
            <a:solidFill>
              <a:srgbClr val="E24E39"/>
            </a:solidFill>
            <a:prstDash val="solid"/>
            <a:round/>
            <a:headEnd type="none" w="sm" len="sm"/>
            <a:tailEnd type="none" w="sm" len="sm"/>
          </a:ln>
        </p:spPr>
      </p:cxnSp>
      <p:sp>
        <p:nvSpPr>
          <p:cNvPr id="252" name="Google Shape;252;p9"/>
          <p:cNvSpPr txBox="1"/>
          <p:nvPr/>
        </p:nvSpPr>
        <p:spPr>
          <a:xfrm>
            <a:off x="4177225" y="7485525"/>
            <a:ext cx="30642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[Secretary of state] posts audit results online.</a:t>
            </a:r>
            <a:endParaRPr sz="1400" b="0" i="0" u="none" strike="noStrike" cap="none" dirty="0">
              <a:solidFill>
                <a:schemeClr val="dk1"/>
              </a:solidFill>
              <a:latin typeface="Cambria"/>
              <a:ea typeface="Cambria"/>
              <a:cs typeface="Cambria"/>
              <a:sym typeface="Cambria"/>
            </a:endParaRPr>
          </a:p>
        </p:txBody>
      </p:sp>
      <p:sp>
        <p:nvSpPr>
          <p:cNvPr id="253" name="Google Shape;253;p9"/>
          <p:cNvSpPr/>
          <p:nvPr/>
        </p:nvSpPr>
        <p:spPr>
          <a:xfrm>
            <a:off x="2025784" y="7678475"/>
            <a:ext cx="1585720"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54" name="Google Shape;254;p9"/>
          <p:cNvCxnSpPr/>
          <p:nvPr/>
        </p:nvCxnSpPr>
        <p:spPr>
          <a:xfrm>
            <a:off x="3601500" y="7889975"/>
            <a:ext cx="284700" cy="0"/>
          </a:xfrm>
          <a:prstGeom prst="straightConnector1">
            <a:avLst/>
          </a:prstGeom>
          <a:noFill/>
          <a:ln w="38100" cap="flat" cmpd="sng">
            <a:solidFill>
              <a:srgbClr val="E24E39"/>
            </a:solidFill>
            <a:prstDash val="solid"/>
            <a:round/>
            <a:headEnd type="none" w="sm" len="sm"/>
            <a:tailEnd type="none" w="sm" len="sm"/>
          </a:ln>
        </p:spPr>
      </p:cxnSp>
      <p:sp>
        <p:nvSpPr>
          <p:cNvPr id="255" name="Google Shape;255;p9"/>
          <p:cNvSpPr txBox="1"/>
          <p:nvPr/>
        </p:nvSpPr>
        <p:spPr>
          <a:xfrm>
            <a:off x="1165013" y="8101475"/>
            <a:ext cx="2430050" cy="769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All voting equipment inspected, sealed and stored.</a:t>
            </a:r>
            <a:endParaRPr sz="1400" b="0" i="0" u="none" strike="noStrike" cap="none" dirty="0">
              <a:solidFill>
                <a:srgbClr val="000000"/>
              </a:solidFill>
              <a:latin typeface="Arial"/>
              <a:ea typeface="Arial"/>
              <a:cs typeface="Arial"/>
              <a:sym typeface="Arial"/>
            </a:endParaRPr>
          </a:p>
        </p:txBody>
      </p:sp>
      <p:sp>
        <p:nvSpPr>
          <p:cNvPr id="256" name="Google Shape;256;p9"/>
          <p:cNvSpPr/>
          <p:nvPr/>
        </p:nvSpPr>
        <p:spPr>
          <a:xfrm>
            <a:off x="4177225" y="8066700"/>
            <a:ext cx="1492034" cy="423000"/>
          </a:xfrm>
          <a:prstGeom prst="roundRect">
            <a:avLst>
              <a:gd name="adj" fmla="val 0"/>
            </a:avLst>
          </a:prstGeom>
          <a:solidFill>
            <a:srgbClr val="E24E39"/>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chemeClr val="lt1"/>
                </a:solidFill>
                <a:latin typeface="Tw Cen MT" panose="020B0602020104020603" pitchFamily="34" charset="0"/>
                <a:ea typeface="Twentieth Century"/>
                <a:cs typeface="Twentieth Century"/>
                <a:sym typeface="Twentieth Century"/>
              </a:rPr>
              <a:t>MONTH ##</a:t>
            </a:r>
            <a:endParaRPr sz="1600" b="1" i="0" u="none" strike="noStrike" cap="none" dirty="0">
              <a:solidFill>
                <a:schemeClr val="lt1"/>
              </a:solidFill>
              <a:latin typeface="Tw Cen MT" panose="020B0602020104020603" pitchFamily="34" charset="0"/>
              <a:ea typeface="Twentieth Century"/>
              <a:cs typeface="Twentieth Century"/>
              <a:sym typeface="Twentieth Century"/>
            </a:endParaRPr>
          </a:p>
        </p:txBody>
      </p:sp>
      <p:cxnSp>
        <p:nvCxnSpPr>
          <p:cNvPr id="257" name="Google Shape;257;p9"/>
          <p:cNvCxnSpPr/>
          <p:nvPr/>
        </p:nvCxnSpPr>
        <p:spPr>
          <a:xfrm>
            <a:off x="3892525" y="8278200"/>
            <a:ext cx="284700" cy="0"/>
          </a:xfrm>
          <a:prstGeom prst="straightConnector1">
            <a:avLst/>
          </a:prstGeom>
          <a:noFill/>
          <a:ln w="38100" cap="flat" cmpd="sng">
            <a:solidFill>
              <a:srgbClr val="E24E39"/>
            </a:solidFill>
            <a:prstDash val="solid"/>
            <a:round/>
            <a:headEnd type="none" w="sm" len="sm"/>
            <a:tailEnd type="none" w="sm" len="sm"/>
          </a:ln>
        </p:spPr>
      </p:cxnSp>
      <p:sp>
        <p:nvSpPr>
          <p:cNvPr id="258" name="Google Shape;258;p9"/>
          <p:cNvSpPr txBox="1"/>
          <p:nvPr/>
        </p:nvSpPr>
        <p:spPr>
          <a:xfrm>
            <a:off x="4177225" y="8487950"/>
            <a:ext cx="3064200" cy="76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Cambria"/>
                <a:ea typeface="Cambria"/>
                <a:cs typeface="Cambria"/>
                <a:sym typeface="Cambria"/>
              </a:rPr>
              <a:t>All ballots sealed and logged for retention.</a:t>
            </a:r>
            <a:endParaRPr sz="1400" b="0" i="0" u="none" strike="noStrike" cap="none" dirty="0">
              <a:solidFill>
                <a:srgbClr val="000000"/>
              </a:solidFill>
              <a:latin typeface="Arial"/>
              <a:ea typeface="Arial"/>
              <a:cs typeface="Arial"/>
              <a:sym typeface="Arial"/>
            </a:endParaRPr>
          </a:p>
        </p:txBody>
      </p:sp>
      <p:sp>
        <p:nvSpPr>
          <p:cNvPr id="259" name="Google Shape;259;p9"/>
          <p:cNvSpPr txBox="1"/>
          <p:nvPr/>
        </p:nvSpPr>
        <p:spPr>
          <a:xfrm>
            <a:off x="-28800" y="9467500"/>
            <a:ext cx="7801200" cy="324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E24E39"/>
                </a:solidFill>
                <a:latin typeface="Cambria"/>
                <a:ea typeface="Cambria"/>
                <a:cs typeface="Cambria"/>
                <a:sym typeface="Cambria"/>
              </a:rPr>
              <a:t>4</a:t>
            </a:r>
            <a:endParaRPr sz="1800" b="1" i="0" u="none" strike="noStrike" cap="none">
              <a:solidFill>
                <a:srgbClr val="E24E39"/>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3511</Words>
  <Application>Microsoft Office PowerPoint</Application>
  <PresentationFormat>Custom</PresentationFormat>
  <Paragraphs>193</Paragraphs>
  <Slides>14</Slides>
  <Notes>14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DM Sans</vt:lpstr>
      <vt:lpstr>Montserrat</vt:lpstr>
      <vt:lpstr>Cambria</vt:lpstr>
      <vt:lpstr>Bitter Medium</vt:lpstr>
      <vt:lpstr>Arial</vt:lpstr>
      <vt:lpstr>Bitter</vt:lpstr>
      <vt:lpstr>Tw Cen MT</vt:lpstr>
      <vt:lpstr>Simple Light</vt:lpstr>
      <vt:lpstr>RECOMMENDATIONS FOR USING THIS RESOURCE</vt:lpstr>
      <vt:lpstr>Customizable Icon Library</vt:lpstr>
      <vt:lpstr>PowerPoint Presentation</vt:lpstr>
      <vt:lpstr>PowerPoint Presentation</vt:lpstr>
      <vt:lpstr>TABLE OF CONTENTS</vt:lpstr>
      <vt:lpstr>[JURISDICTION’S] FIXED PERCENTAGE AUDIT BY THE NUMBERS [YEAR] [TYPE] Election</vt:lpstr>
      <vt:lpstr>AUDIT PROCESS</vt:lpstr>
      <vt:lpstr>EXECUTIVE SUMMARY</vt:lpstr>
      <vt:lpstr>TIMELINE</vt:lpstr>
      <vt:lpstr>AUDIT OUTCOMES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2024-09-03T15:03:58Z</dcterms:modified>
</cp:coreProperties>
</file>