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7772400" cy="10058400"/>
  <p:notesSz cx="6858000" cy="9144000"/>
  <p:embeddedFontLst>
    <p:embeddedFont>
      <p:font typeface="Bitter Medium" pitchFamily="2"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Tw Cen MT" panose="020B06020201040206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QKAiiKsEKB3AIY+CAkt0E0pJ1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E8A"/>
    <a:srgbClr val="E24E39"/>
    <a:srgbClr val="FBE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ADC69A-7444-48E0-B2D3-53A6CA36AFEF}">
  <a:tblStyle styleId="{E3ADC69A-7444-48E0-B2D3-53A6CA36AFE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2192" y="2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customschemas.google.com/relationships/presentationmetadata" Target="metadata"/><Relationship Id="rId21"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6"/>
          <p:cNvSpPr txBox="1">
            <a:spLocks noGrp="1"/>
          </p:cNvSpPr>
          <p:nvPr>
            <p:ph type="sldNum" idx="12"/>
          </p:nvPr>
        </p:nvSpPr>
        <p:spPr>
          <a:xfrm>
            <a:off x="175" y="9465925"/>
            <a:ext cx="7668000" cy="326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1pPr>
            <a:lvl2pPr marL="0" marR="0" lvl="1"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2pPr>
            <a:lvl3pPr marL="0" marR="0" lvl="2"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3pPr>
            <a:lvl4pPr marL="0" marR="0" lvl="3"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4pPr>
            <a:lvl5pPr marL="0" marR="0" lvl="4"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5pPr>
            <a:lvl6pPr marL="0" marR="0" lvl="5"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6pPr>
            <a:lvl7pPr marL="0" marR="0" lvl="6"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7pPr>
            <a:lvl8pPr marL="0" marR="0" lvl="7"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8pPr>
            <a:lvl9pPr marL="0" marR="0" lvl="8"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25"/>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25"/>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2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7"/>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17"/>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1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18"/>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8" name="Google Shape;18;p1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19"/>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19"/>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0"/>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21"/>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2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23"/>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3"/>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23"/>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23"/>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2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24"/>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2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4.xml"/><Relationship Id="rId7" Type="http://schemas.openxmlformats.org/officeDocument/2006/relationships/hyperlink" Target="https://electionsgroup.com/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lectionsgroup.com/" TargetMode="External"/><Relationship Id="rId5" Type="http://schemas.openxmlformats.org/officeDocument/2006/relationships/slide" Target="slide1.xml"/><Relationship Id="rId4" Type="http://schemas.openxmlformats.org/officeDocument/2006/relationships/hyperlink" Target="https://electionsgroup.com/commsdesk/"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2.xml"/><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hyperlink" Target="https://electionsgroup.com/commsdesk/"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slide" Target="slide2.xml"/><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1.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14.xml"/><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2"/>
        <p:cNvGrpSpPr/>
        <p:nvPr/>
      </p:nvGrpSpPr>
      <p:grpSpPr>
        <a:xfrm>
          <a:off x="0" y="0"/>
          <a:ext cx="0" cy="0"/>
          <a:chOff x="0" y="0"/>
          <a:chExt cx="0" cy="0"/>
        </a:xfrm>
      </p:grpSpPr>
      <p:sp>
        <p:nvSpPr>
          <p:cNvPr id="53" name="Google Shape;53;p1"/>
          <p:cNvSpPr txBox="1"/>
          <p:nvPr/>
        </p:nvSpPr>
        <p:spPr>
          <a:xfrm>
            <a:off x="228600" y="626496"/>
            <a:ext cx="7315200" cy="45922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1800" b="1" i="0" u="none" strike="noStrike" cap="none">
                <a:solidFill>
                  <a:srgbClr val="19392C"/>
                </a:solidFill>
                <a:latin typeface="Arial"/>
                <a:ea typeface="Arial"/>
                <a:cs typeface="Arial"/>
                <a:sym typeface="Arial"/>
              </a:rPr>
              <a:t>RECOMMENDATIONS FOR USING THIS RESOURCE</a:t>
            </a:r>
            <a:endParaRPr/>
          </a:p>
        </p:txBody>
      </p:sp>
      <p:sp>
        <p:nvSpPr>
          <p:cNvPr id="54" name="Google Shape;54;p1"/>
          <p:cNvSpPr txBox="1"/>
          <p:nvPr/>
        </p:nvSpPr>
        <p:spPr>
          <a:xfrm>
            <a:off x="151750" y="996075"/>
            <a:ext cx="7620600" cy="81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chemeClr val="dk2"/>
              </a:buClr>
              <a:buSzPts val="1800"/>
              <a:buFont typeface="Arial"/>
              <a:buNone/>
            </a:pPr>
            <a:r>
              <a:rPr lang="en-US" sz="1200" b="1" i="0" u="none" strike="noStrike" cap="none" dirty="0">
                <a:solidFill>
                  <a:srgbClr val="26613B"/>
                </a:solidFill>
                <a:highlight>
                  <a:srgbClr val="26613B"/>
                </a:highlight>
                <a:latin typeface="Arial"/>
                <a:ea typeface="Arial"/>
                <a:cs typeface="Arial"/>
                <a:sym typeface="Arial"/>
              </a:rPr>
              <a:t>.</a:t>
            </a:r>
            <a:r>
              <a:rPr lang="en-US" sz="1200" b="1" i="0" u="none" strike="noStrike" cap="none" dirty="0">
                <a:solidFill>
                  <a:schemeClr val="lt1"/>
                </a:solidFill>
                <a:highlight>
                  <a:srgbClr val="26613B"/>
                </a:highlight>
                <a:latin typeface="Arial"/>
                <a:ea typeface="Arial"/>
                <a:cs typeface="Arial"/>
                <a:sym typeface="Arial"/>
              </a:rPr>
              <a:t>ADJUST THE CONTENT TO MEET YOUR NEEDS</a:t>
            </a:r>
            <a:r>
              <a:rPr lang="en-US" sz="1200" b="1" i="0" u="none" strike="noStrike" cap="none" dirty="0">
                <a:solidFill>
                  <a:srgbClr val="26613B"/>
                </a:solidFill>
                <a:highlight>
                  <a:srgbClr val="26613B"/>
                </a:highlight>
                <a:latin typeface="Arial"/>
                <a:ea typeface="Arial"/>
                <a:cs typeface="Arial"/>
                <a:sym typeface="Arial"/>
              </a:rPr>
              <a:t> .</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Every audit is unique, and practices differ everywhere. This template has placeholder numbers (#), [bracketed text] and prompt questions throughout to help you build a clear and easy-to-follow audit report.</a:t>
            </a:r>
            <a:endParaRPr dirty="0"/>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Consider keeping your report as brief as this template or shorter for readability. </a:t>
            </a:r>
            <a:endParaRPr dirty="0"/>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Be sure to define election and audit terms that may be unfamiliar to the public in the </a:t>
            </a:r>
            <a:r>
              <a:rPr lang="en-US" sz="1200" b="0" i="0" u="sng" strike="noStrike" cap="none" dirty="0">
                <a:solidFill>
                  <a:srgbClr val="25613B"/>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Glossary</a:t>
            </a:r>
            <a:r>
              <a:rPr lang="en-US" sz="1200" b="0" i="0" u="none" strike="noStrike" cap="none" dirty="0">
                <a:solidFill>
                  <a:srgbClr val="19392C"/>
                </a:solidFill>
                <a:latin typeface="Arial"/>
                <a:ea typeface="Arial"/>
                <a:cs typeface="Arial"/>
                <a:sym typeface="Arial"/>
              </a:rPr>
              <a:t> and add links so readers can quickly look them up. Once you define the term in the Glossary, insert a link where the term is first used. In PowerPoint, go to Insert&gt;Link&gt;Insert Link and then select Place in This Document before choosing the Glossary slide. There is a preview to show you’re linking to the correct page.</a:t>
            </a:r>
            <a:endParaRPr dirty="0"/>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If The Elections Group can help with summaries, breaking your audit process down into basic steps, formatting , adding images and more. </a:t>
            </a:r>
            <a:r>
              <a:rPr lang="en-US" sz="1200" b="0" i="0" u="sng" strike="noStrike" cap="none" dirty="0">
                <a:solidFill>
                  <a:srgbClr val="25613B"/>
                </a:solidFill>
                <a:latin typeface="Arial"/>
                <a:ea typeface="Arial"/>
                <a:cs typeface="Arial"/>
                <a:sym typeface="Arial"/>
                <a:hlinkClick r:id="rId4">
                  <a:extLst>
                    <a:ext uri="{A12FA001-AC4F-418D-AE19-62706E023703}">
                      <ahyp:hlinkClr xmlns:ahyp="http://schemas.microsoft.com/office/drawing/2018/hyperlinkcolor" val="tx"/>
                    </a:ext>
                  </a:extLst>
                </a:hlinkClick>
              </a:rPr>
              <a:t>Send us a note</a:t>
            </a:r>
            <a:r>
              <a:rPr lang="en-US" sz="1200" b="0" i="0" u="none" strike="noStrike" cap="none" dirty="0">
                <a:solidFill>
                  <a:srgbClr val="19392C"/>
                </a:solidFill>
                <a:latin typeface="Arial"/>
                <a:ea typeface="Arial"/>
                <a:cs typeface="Arial"/>
                <a:sym typeface="Arial"/>
              </a:rPr>
              <a:t> and we’ll be in touch to see how we can assist you.</a:t>
            </a:r>
            <a:endParaRPr dirty="0"/>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chemeClr val="lt1"/>
                </a:solidFill>
                <a:highlight>
                  <a:srgbClr val="26613B"/>
                </a:highlight>
                <a:latin typeface="Arial"/>
                <a:ea typeface="Arial"/>
                <a:cs typeface="Arial"/>
                <a:sym typeface="Arial"/>
              </a:rPr>
              <a:t> CHANGE FONTS TO MEET REQUIREMENTS AND COMMUNICATE AUTHORITY</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This document uses system standard fonts that come pre-installed on all computers. If your office uses a particular font in external communications, such as your website or public-facing reports, we recommend using that font for branding and to communicate authority.</a:t>
            </a:r>
            <a:endParaRPr dirty="0"/>
          </a:p>
          <a:p>
            <a:pPr marL="0" marR="0" lvl="0" indent="0" algn="l" rtl="0">
              <a:lnSpc>
                <a:spcPct val="100000"/>
              </a:lnSpc>
              <a:spcBef>
                <a:spcPts val="600"/>
              </a:spcBef>
              <a:spcAft>
                <a:spcPts val="0"/>
              </a:spcAft>
              <a:buClr>
                <a:schemeClr val="dk2"/>
              </a:buClr>
              <a:buSzPts val="1800"/>
              <a:buFont typeface="Arial"/>
              <a:buNone/>
            </a:pPr>
            <a:r>
              <a:rPr lang="en-US" sz="1200" b="0" i="0" u="none" strike="noStrike" cap="none" dirty="0">
                <a:solidFill>
                  <a:srgbClr val="19392C"/>
                </a:solidFill>
                <a:latin typeface="Arial"/>
                <a:ea typeface="Arial"/>
                <a:cs typeface="Arial"/>
                <a:sym typeface="Arial"/>
              </a:rPr>
              <a:t>While we recommend using your own fonts, consider preserving the existing text sizes, weights and capitalizations to help maintain a clear hierarchy of information. This makes the information easier to follow and more accessible. Also, consider using two fonts throughout for both readability and professional appearance. This resource uses TW Cen MT as a “display” font for headers, and Cambria as a “body” font for sub-headers and body text. </a:t>
            </a:r>
            <a:endParaRPr dirty="0"/>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chemeClr val="lt1"/>
                </a:solidFill>
                <a:highlight>
                  <a:srgbClr val="25613B"/>
                </a:highlight>
                <a:latin typeface="Arial"/>
                <a:ea typeface="Arial"/>
                <a:cs typeface="Arial"/>
                <a:sym typeface="Arial"/>
              </a:rPr>
              <a:t> CUSTOMIZE COLORS + ICONS</a:t>
            </a:r>
            <a:r>
              <a:rPr lang="en-US" sz="1200" b="1" i="0" u="none" strike="noStrike" cap="none" dirty="0">
                <a:solidFill>
                  <a:srgbClr val="26613B"/>
                </a:solidFill>
                <a:highlight>
                  <a:srgbClr val="25613B"/>
                </a:highlight>
                <a:latin typeface="Arial"/>
                <a:ea typeface="Arial"/>
                <a:cs typeface="Arial"/>
                <a:sym typeface="Arial"/>
              </a:rPr>
              <a:t> .</a:t>
            </a:r>
            <a:r>
              <a:rPr lang="en-US" sz="1200" b="1" i="0" u="none" strike="noStrike" cap="none" dirty="0">
                <a:solidFill>
                  <a:schemeClr val="lt1"/>
                </a:solidFill>
                <a:highlight>
                  <a:srgbClr val="25613B"/>
                </a:highlight>
                <a:latin typeface="Arial"/>
                <a:ea typeface="Arial"/>
                <a:cs typeface="Arial"/>
                <a:sym typeface="Arial"/>
              </a:rPr>
              <a:t> </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Similarly, the colors used in this resource are placeholders for the colors that are representative of your jurisdiction. Replacing the red and blue used here with two of your own colors will support your branding. On the By the Numbers, Audit Process and Key Takeaways pages, you can easily change icons or the color of the icons used. </a:t>
            </a:r>
            <a:endParaRPr dirty="0"/>
          </a:p>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solidFill>
                  <a:srgbClr val="19392C"/>
                </a:solidFill>
                <a:latin typeface="Arial"/>
                <a:ea typeface="Arial"/>
                <a:cs typeface="Arial"/>
                <a:sym typeface="Arial"/>
              </a:rPr>
              <a:t>To change the color of an icon in PowerPoint: </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Click (hold your mouse button down) and drag a box over an icon. This selects the front white “mask” image and the rectangle of color behind it. </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Hold Shift and click the icon to deselect the white mask; this leaves only the rectangle of color behind it selected. </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Go to Shape Format&gt;Shape Fill to adjust the fill color to match one of your brand colors. </a:t>
            </a:r>
            <a:endParaRPr dirty="0"/>
          </a:p>
          <a:p>
            <a:pPr marL="0" marR="0" lvl="0" indent="0" algn="l" rtl="0">
              <a:lnSpc>
                <a:spcPct val="100000"/>
              </a:lnSpc>
              <a:spcBef>
                <a:spcPts val="0"/>
              </a:spcBef>
              <a:spcAft>
                <a:spcPts val="0"/>
              </a:spcAft>
              <a:buClr>
                <a:schemeClr val="dk2"/>
              </a:buClr>
              <a:buSzPts val="1800"/>
              <a:buFont typeface="Arial"/>
              <a:buNone/>
            </a:pPr>
            <a:br>
              <a:rPr lang="en-US" sz="400" b="1" i="0" u="none" strike="noStrike" cap="none" dirty="0">
                <a:solidFill>
                  <a:srgbClr val="19392C"/>
                </a:solidFill>
                <a:latin typeface="Arial"/>
                <a:ea typeface="Arial"/>
                <a:cs typeface="Arial"/>
                <a:sym typeface="Arial"/>
              </a:rPr>
            </a:br>
            <a:r>
              <a:rPr lang="en-US" sz="1200" b="1" i="0" u="none" strike="noStrike" cap="none" dirty="0">
                <a:solidFill>
                  <a:srgbClr val="19392C"/>
                </a:solidFill>
                <a:latin typeface="Arial"/>
                <a:ea typeface="Arial"/>
                <a:cs typeface="Arial"/>
                <a:sym typeface="Arial"/>
              </a:rPr>
              <a:t>To add or replace an icon in PowerPoint:</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Insert a square filled with the color for the icon. Go to Insert&gt;Shapes and select the rectangle. Hold the mouse down to draw a 1.1” square. With the square selected, click Shape Fill to choose your color and select No Outline under Shape Outline.</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Choose a new icon from the </a:t>
            </a:r>
            <a:r>
              <a:rPr lang="en-US" sz="1200" b="0" i="0" u="sng" strike="noStrike" cap="none" dirty="0">
                <a:solidFill>
                  <a:srgbClr val="25613B"/>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Customizable Icon Library</a:t>
            </a:r>
            <a:r>
              <a:rPr lang="en-US" sz="1200" b="0" i="0" u="none" strike="noStrike" cap="none" dirty="0">
                <a:solidFill>
                  <a:srgbClr val="19392C"/>
                </a:solidFill>
                <a:latin typeface="Arial"/>
                <a:ea typeface="Arial"/>
                <a:cs typeface="Arial"/>
                <a:sym typeface="Arial"/>
              </a:rPr>
              <a:t>. </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Copy and paste it on the color-filled square you drew. Your color will show through the white icon “mask.” Adjust the spacing as needed. Adjust the size and spacing as needed.</a:t>
            </a:r>
            <a:endParaRPr dirty="0"/>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rgbClr val="26613B"/>
                </a:solidFill>
                <a:highlight>
                  <a:srgbClr val="25613B"/>
                </a:highlight>
                <a:latin typeface="Arial"/>
                <a:ea typeface="Arial"/>
                <a:cs typeface="Arial"/>
                <a:sym typeface="Arial"/>
              </a:rPr>
              <a:t>. </a:t>
            </a:r>
            <a:r>
              <a:rPr lang="en-US" sz="1200" b="1" i="0" u="none" strike="noStrike" cap="none" dirty="0">
                <a:solidFill>
                  <a:schemeClr val="lt1"/>
                </a:solidFill>
                <a:highlight>
                  <a:srgbClr val="25613B"/>
                </a:highlight>
                <a:latin typeface="Arial"/>
                <a:ea typeface="Arial"/>
                <a:cs typeface="Arial"/>
                <a:sym typeface="Arial"/>
              </a:rPr>
              <a:t>HOW CAN WE HELP?</a:t>
            </a:r>
            <a:r>
              <a:rPr lang="en-US" sz="1200" b="1" i="0" u="none" strike="noStrike" cap="none" dirty="0">
                <a:solidFill>
                  <a:srgbClr val="26613B"/>
                </a:solidFill>
                <a:highlight>
                  <a:srgbClr val="25613B"/>
                </a:highlight>
                <a:latin typeface="Arial"/>
                <a:ea typeface="Arial"/>
                <a:cs typeface="Arial"/>
                <a:sym typeface="Arial"/>
              </a:rPr>
              <a:t>.</a:t>
            </a:r>
            <a:br>
              <a:rPr lang="en-US" sz="1200" b="1" i="0" u="none" strike="noStrike" cap="none" dirty="0">
                <a:solidFill>
                  <a:schemeClr val="lt1"/>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This template was created by </a:t>
            </a:r>
            <a:r>
              <a:rPr lang="en-US" sz="1200" b="0" i="0" u="sng" strike="noStrike" cap="none" dirty="0">
                <a:solidFill>
                  <a:srgbClr val="25613B"/>
                </a:solidFill>
                <a:latin typeface="Arial"/>
                <a:ea typeface="Arial"/>
                <a:cs typeface="Arial"/>
                <a:sym typeface="Arial"/>
                <a:hlinkClick r:id="rId6">
                  <a:extLst>
                    <a:ext uri="{A12FA001-AC4F-418D-AE19-62706E023703}">
                      <ahyp:hlinkClr xmlns:ahyp="http://schemas.microsoft.com/office/drawing/2018/hyperlinkcolor" val="tx"/>
                    </a:ext>
                  </a:extLst>
                </a:hlinkClick>
              </a:rPr>
              <a:t>The Elections Group </a:t>
            </a:r>
            <a:r>
              <a:rPr lang="en-US" sz="1200" b="0" i="0" u="none" strike="noStrike" cap="none" dirty="0">
                <a:solidFill>
                  <a:srgbClr val="19392C"/>
                </a:solidFill>
                <a:latin typeface="Arial"/>
                <a:ea typeface="Arial"/>
                <a:cs typeface="Arial"/>
                <a:sym typeface="Arial"/>
              </a:rPr>
              <a:t>as a public resource for election officials in the U.S. We have a wide variety of </a:t>
            </a:r>
            <a:r>
              <a:rPr lang="en-US" sz="1200" b="0" i="0" u="sng" strike="noStrike" cap="none" dirty="0">
                <a:solidFill>
                  <a:srgbClr val="25613B"/>
                </a:solidFill>
                <a:latin typeface="Arial"/>
                <a:ea typeface="Arial"/>
                <a:cs typeface="Arial"/>
                <a:sym typeface="Arial"/>
                <a:hlinkClick r:id="rId7">
                  <a:extLst>
                    <a:ext uri="{A12FA001-AC4F-418D-AE19-62706E023703}">
                      <ahyp:hlinkClr xmlns:ahyp="http://schemas.microsoft.com/office/drawing/2018/hyperlinkcolor" val="tx"/>
                    </a:ext>
                  </a:extLst>
                </a:hlinkClick>
              </a:rPr>
              <a:t>resources</a:t>
            </a:r>
            <a:r>
              <a:rPr lang="en-US" sz="1200" b="0" i="0" u="none" strike="noStrike" cap="none" dirty="0">
                <a:solidFill>
                  <a:srgbClr val="19392C"/>
                </a:solidFill>
                <a:latin typeface="Arial"/>
                <a:ea typeface="Arial"/>
                <a:cs typeface="Arial"/>
                <a:sym typeface="Arial"/>
              </a:rPr>
              <a:t> on our website for you to download and use. Our </a:t>
            </a:r>
            <a:r>
              <a:rPr lang="en-US" sz="1200" b="0" i="0" u="sng" strike="noStrike" cap="none" dirty="0">
                <a:solidFill>
                  <a:srgbClr val="25613B"/>
                </a:solidFill>
                <a:latin typeface="Arial"/>
                <a:ea typeface="Arial"/>
                <a:cs typeface="Arial"/>
                <a:sym typeface="Arial"/>
                <a:hlinkClick r:id="rId4">
                  <a:extLst>
                    <a:ext uri="{A12FA001-AC4F-418D-AE19-62706E023703}">
                      <ahyp:hlinkClr xmlns:ahyp="http://schemas.microsoft.com/office/drawing/2018/hyperlinkcolor" val="tx"/>
                    </a:ext>
                  </a:extLst>
                </a:hlinkClick>
              </a:rPr>
              <a:t>Communications Resource Desk</a:t>
            </a:r>
            <a:r>
              <a:rPr lang="en-US" sz="1200" b="0" i="0" u="none" strike="noStrike" cap="none" dirty="0">
                <a:solidFill>
                  <a:srgbClr val="19392C"/>
                </a:solidFill>
                <a:latin typeface="Arial"/>
                <a:ea typeface="Arial"/>
                <a:cs typeface="Arial"/>
                <a:sym typeface="Arial"/>
              </a:rPr>
              <a:t> is happy to help you customize this or other resources to meet your needs or develop custom resources for you. </a:t>
            </a:r>
            <a:endParaRPr sz="1200" b="1" i="0" u="none" strike="noStrike" cap="none" dirty="0">
              <a:solidFill>
                <a:srgbClr val="19392C"/>
              </a:solidFill>
              <a:latin typeface="Arial"/>
              <a:ea typeface="Arial"/>
              <a:cs typeface="Arial"/>
              <a:sym typeface="Arial"/>
            </a:endParaRPr>
          </a:p>
        </p:txBody>
      </p:sp>
      <p:sp>
        <p:nvSpPr>
          <p:cNvPr id="55" name="Google Shape;55;p1"/>
          <p:cNvSpPr txBox="1"/>
          <p:nvPr/>
        </p:nvSpPr>
        <p:spPr>
          <a:xfrm>
            <a:off x="224852" y="257163"/>
            <a:ext cx="7315200" cy="369332"/>
          </a:xfrm>
          <a:prstGeom prst="rect">
            <a:avLst/>
          </a:prstGeom>
          <a:solidFill>
            <a:srgbClr val="26613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Delete This Page Before Distribution</a:t>
            </a:r>
            <a:endParaRPr sz="1400" b="0" i="0" u="none" strike="noStrike" cap="none">
              <a:solidFill>
                <a:schemeClr val="lt1"/>
              </a:solidFill>
              <a:latin typeface="Arial"/>
              <a:ea typeface="Arial"/>
              <a:cs typeface="Arial"/>
              <a:sym typeface="Arial"/>
            </a:endParaRPr>
          </a:p>
        </p:txBody>
      </p:sp>
      <p:pic>
        <p:nvPicPr>
          <p:cNvPr id="56" name="Google Shape;56;p1" descr="A green and black logo&#10;&#10;Description automatically generated"/>
          <p:cNvPicPr preferRelativeResize="0"/>
          <p:nvPr/>
        </p:nvPicPr>
        <p:blipFill rotWithShape="1">
          <a:blip r:embed="rId8">
            <a:alphaModFix/>
          </a:blip>
          <a:srcRect/>
          <a:stretch/>
        </p:blipFill>
        <p:spPr>
          <a:xfrm>
            <a:off x="3169022" y="9055448"/>
            <a:ext cx="1426859" cy="8307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body" idx="4294967295"/>
          </p:nvPr>
        </p:nvSpPr>
        <p:spPr>
          <a:xfrm>
            <a:off x="457200" y="990599"/>
            <a:ext cx="6771300" cy="322686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100" b="1" i="1" dirty="0">
                <a:solidFill>
                  <a:srgbClr val="E24E39"/>
                </a:solidFill>
                <a:latin typeface="Cambria"/>
                <a:ea typeface="Cambria"/>
                <a:cs typeface="Cambria"/>
                <a:sym typeface="Cambria"/>
              </a:rPr>
              <a:t>Method</a:t>
            </a:r>
            <a:endParaRPr dirty="0"/>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mbria"/>
                <a:ea typeface="Cambria"/>
                <a:cs typeface="Cambria"/>
                <a:sym typeface="Cambria"/>
              </a:rPr>
              <a:t>[Jurisdiction’s] post-election audits use a 100% </a:t>
            </a:r>
            <a:r>
              <a:rPr lang="en-US" sz="1400" u="sng"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re-tabulation</a:t>
            </a:r>
            <a:r>
              <a:rPr lang="en-US" sz="1400" dirty="0">
                <a:solidFill>
                  <a:schemeClr val="dk1"/>
                </a:solidFill>
                <a:latin typeface="Cambria"/>
                <a:ea typeface="Cambria"/>
                <a:cs typeface="Cambria"/>
                <a:sym typeface="Cambria"/>
              </a:rPr>
              <a:t> method. This type of audit has several names, depending on the jurisdiction: results verification audit, re-tabulation audit, machine audit, transitive audit, voting system audit, independent automated audit, automatic audit or automated audit. Regardless of the name, these audits use the same process: re-tabulating every ballot on different equipment to ensure the election outcome is both reliable and valid. </a:t>
            </a:r>
            <a:endParaRPr dirty="0"/>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mbria"/>
                <a:ea typeface="Cambria"/>
                <a:cs typeface="Cambria"/>
                <a:sym typeface="Cambria"/>
              </a:rPr>
              <a:t>The goal of an automated or 100% re-tabulation audit is to confirm the votes were counted correctly by the first tabulator by counting all the ballots again on a second tabulator.  The two machines share no hardware or software, so they produce two completely independent counts that can be compared.</a:t>
            </a:r>
            <a:endParaRPr dirty="0"/>
          </a:p>
          <a:p>
            <a:pPr marL="0" lvl="0" indent="0" algn="l" rtl="0">
              <a:lnSpc>
                <a:spcPct val="115000"/>
              </a:lnSpc>
              <a:spcBef>
                <a:spcPts val="1200"/>
              </a:spcBef>
              <a:spcAft>
                <a:spcPts val="0"/>
              </a:spcAft>
              <a:buClr>
                <a:schemeClr val="dk1"/>
              </a:buClr>
              <a:buSzPts val="1100"/>
              <a:buFont typeface="Arial"/>
              <a:buNone/>
            </a:pPr>
            <a:endParaRPr sz="3300" dirty="0">
              <a:solidFill>
                <a:srgbClr val="3F91B6"/>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Clr>
                <a:schemeClr val="dk1"/>
              </a:buClr>
              <a:buSzPts val="1100"/>
              <a:buFont typeface="Arial"/>
              <a:buNone/>
            </a:pPr>
            <a:endParaRPr sz="14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1200"/>
              </a:spcBef>
              <a:spcAft>
                <a:spcPts val="1200"/>
              </a:spcAft>
              <a:buSzPts val="1800"/>
              <a:buNone/>
            </a:pPr>
            <a:endParaRPr sz="1300" dirty="0">
              <a:solidFill>
                <a:schemeClr val="dk1"/>
              </a:solidFill>
              <a:latin typeface="Cambria"/>
              <a:ea typeface="Cambria"/>
              <a:cs typeface="Cambria"/>
              <a:sym typeface="Cambria"/>
            </a:endParaRPr>
          </a:p>
        </p:txBody>
      </p:sp>
      <p:sp>
        <p:nvSpPr>
          <p:cNvPr id="252" name="Google Shape;252;p10"/>
          <p:cNvSpPr txBox="1"/>
          <p:nvPr/>
        </p:nvSpPr>
        <p:spPr>
          <a:xfrm>
            <a:off x="447675" y="7527524"/>
            <a:ext cx="6771300" cy="24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1" u="none" strike="noStrike" cap="none" dirty="0">
                <a:solidFill>
                  <a:srgbClr val="E24E39"/>
                </a:solidFill>
                <a:latin typeface="Cambria"/>
                <a:ea typeface="Cambria"/>
                <a:cs typeface="Cambria"/>
                <a:sym typeface="Cambria"/>
              </a:rPr>
              <a:t>Explanation of Discrepancies</a:t>
            </a:r>
            <a:endParaRPr dirty="0"/>
          </a:p>
          <a:p>
            <a:pPr marL="0" marR="0" lvl="0" indent="0" algn="l" rtl="0">
              <a:lnSpc>
                <a:spcPct val="114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The </a:t>
            </a:r>
            <a:r>
              <a:rPr lang="en-US" sz="1400" b="0" i="0" u="sng" strike="noStrike" cap="none"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Canvassing Board</a:t>
            </a:r>
            <a:r>
              <a:rPr lang="en-US" sz="1400" b="0" i="0" u="none" strike="noStrike" cap="none" dirty="0">
                <a:solidFill>
                  <a:schemeClr val="dk1"/>
                </a:solidFill>
                <a:latin typeface="Cambria"/>
                <a:ea typeface="Cambria"/>
                <a:cs typeface="Cambria"/>
                <a:sym typeface="Cambria"/>
              </a:rPr>
              <a:t> expected minor discrepancies based on the different software methods and did not recommend any corrective action for future elections. [Manufacturer1’s] software, which was used to tabulate the official election results, looks outward from the center of an oval for a vote, while  [Manufacturer2’s] software looks at each individual contest for marks.  </a:t>
            </a:r>
            <a:endParaRPr dirty="0"/>
          </a:p>
        </p:txBody>
      </p:sp>
      <p:sp>
        <p:nvSpPr>
          <p:cNvPr id="253" name="Google Shape;253;p10"/>
          <p:cNvSpPr txBox="1"/>
          <p:nvPr/>
        </p:nvSpPr>
        <p:spPr>
          <a:xfrm>
            <a:off x="457200" y="457200"/>
            <a:ext cx="67989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DM Sans Black"/>
                <a:cs typeface="DM Sans Black"/>
                <a:sym typeface="DM Sans Black"/>
              </a:rPr>
              <a:t>AUDIT OUTCOMES</a:t>
            </a:r>
            <a:endParaRPr sz="1400" b="0" i="0" u="none" strike="noStrike" cap="none" dirty="0">
              <a:solidFill>
                <a:srgbClr val="000000"/>
              </a:solidFill>
              <a:latin typeface="Arial"/>
              <a:ea typeface="Arial"/>
              <a:cs typeface="Arial"/>
              <a:sym typeface="Arial"/>
            </a:endParaRPr>
          </a:p>
        </p:txBody>
      </p:sp>
      <p:sp>
        <p:nvSpPr>
          <p:cNvPr id="254" name="Google Shape;254;p10"/>
          <p:cNvSpPr txBox="1"/>
          <p:nvPr/>
        </p:nvSpPr>
        <p:spPr>
          <a:xfrm>
            <a:off x="447675" y="4217465"/>
            <a:ext cx="4377898" cy="323316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1" u="none" strike="noStrike" cap="none" dirty="0">
                <a:solidFill>
                  <a:srgbClr val="E24E39"/>
                </a:solidFill>
                <a:latin typeface="Cambria"/>
                <a:ea typeface="Cambria"/>
                <a:cs typeface="Cambria"/>
                <a:sym typeface="Cambria"/>
              </a:rPr>
              <a:t>Results</a:t>
            </a:r>
            <a:endParaRPr dirty="0"/>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Here’s where we dig into a few more numbers as well as any discrepancies. </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Are there any results to highlight </a:t>
            </a:r>
            <a:r>
              <a:rPr lang="en-US" sz="1400" dirty="0">
                <a:solidFill>
                  <a:schemeClr val="dk1"/>
                </a:solidFill>
                <a:latin typeface="Cambria" panose="02040503050406030204" pitchFamily="18" charset="0"/>
                <a:ea typeface="Cambria" panose="02040503050406030204" pitchFamily="18" charset="0"/>
                <a:cs typeface="Cambria"/>
                <a:sym typeface="Cambria"/>
              </a:rPr>
              <a:t>or results that could use more description than on the By the Numbers page? </a:t>
            </a:r>
            <a:r>
              <a:rPr lang="en-US" sz="1400" b="0" i="0" u="none" strike="noStrike" cap="none" dirty="0">
                <a:solidFill>
                  <a:schemeClr val="dk1"/>
                </a:solidFill>
                <a:latin typeface="Cambria"/>
                <a:ea typeface="Cambria"/>
                <a:cs typeface="Cambria"/>
                <a:sym typeface="Cambria"/>
              </a:rPr>
              <a:t>Were any discrepancies found? If so, how many? What can we say about confidence in the election results? Explain any discrepancies below.</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 </a:t>
            </a:r>
            <a:br>
              <a:rPr lang="en-US" sz="1400" b="0" i="0" u="none" strike="noStrike" cap="none" dirty="0">
                <a:solidFill>
                  <a:schemeClr val="dk1"/>
                </a:solidFill>
                <a:latin typeface="Cambria"/>
                <a:ea typeface="Cambria"/>
                <a:cs typeface="Cambria"/>
                <a:sym typeface="Cambria"/>
              </a:rPr>
            </a:br>
            <a:r>
              <a:rPr lang="en-US" sz="1400" b="0" i="1" u="none" strike="noStrike" cap="none" dirty="0">
                <a:solidFill>
                  <a:schemeClr val="dk1"/>
                </a:solidFill>
                <a:latin typeface="Cambria"/>
                <a:ea typeface="Cambria"/>
                <a:cs typeface="Cambria"/>
                <a:sym typeface="Cambria"/>
              </a:rPr>
              <a:t>If there were no discrepancies</a:t>
            </a:r>
            <a:r>
              <a:rPr lang="en-US" sz="1400" b="0" i="0" u="none" strike="noStrike" cap="none" dirty="0">
                <a:solidFill>
                  <a:schemeClr val="dk1"/>
                </a:solidFill>
                <a:latin typeface="Cambria"/>
                <a:ea typeface="Cambria"/>
                <a:cs typeface="Cambria"/>
                <a:sym typeface="Cambria"/>
              </a:rPr>
              <a:t>, consider changing the title of the section below to “Examples of Discrepancies” and explaining some common possible discrepancies to help readers understand the process. </a:t>
            </a:r>
            <a:endParaRPr dirty="0"/>
          </a:p>
        </p:txBody>
      </p:sp>
      <p:sp>
        <p:nvSpPr>
          <p:cNvPr id="255" name="Google Shape;255;p10"/>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5</a:t>
            </a:r>
            <a:endParaRPr sz="1800" b="1" i="1" u="none" strike="noStrike" cap="none">
              <a:solidFill>
                <a:srgbClr val="E24E39"/>
              </a:solidFill>
              <a:latin typeface="Cambria"/>
              <a:ea typeface="Cambria"/>
              <a:cs typeface="Cambria"/>
              <a:sym typeface="Cambria"/>
            </a:endParaRPr>
          </a:p>
        </p:txBody>
      </p:sp>
      <p:sp>
        <p:nvSpPr>
          <p:cNvPr id="256" name="Google Shape;256;p10"/>
          <p:cNvSpPr/>
          <p:nvPr/>
        </p:nvSpPr>
        <p:spPr>
          <a:xfrm>
            <a:off x="4955537" y="4386535"/>
            <a:ext cx="2272963" cy="2301538"/>
          </a:xfrm>
          <a:prstGeom prst="roundRect">
            <a:avLst>
              <a:gd name="adj" fmla="val 0"/>
            </a:avLst>
          </a:prstGeom>
          <a:solidFill>
            <a:srgbClr val="445E8A"/>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Tw Cen MT" panose="020B0602020104020603" pitchFamily="34" charset="0"/>
                <a:ea typeface="DM Sans"/>
                <a:cs typeface="DM Sans"/>
                <a:sym typeface="DM Sans"/>
              </a:rPr>
              <a:t>Note about the results or part of the process</a:t>
            </a:r>
            <a:endParaRPr sz="2000" b="1" i="0" u="none" strike="noStrike" cap="none" dirty="0">
              <a:solidFill>
                <a:schemeClr val="lt1"/>
              </a:solidFill>
              <a:latin typeface="Tw Cen MT" panose="020B0602020104020603" pitchFamily="34" charset="0"/>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body" idx="4294967295"/>
          </p:nvPr>
        </p:nvSpPr>
        <p:spPr>
          <a:xfrm>
            <a:off x="1436925" y="1165199"/>
            <a:ext cx="5878500" cy="81783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sz="2100" b="1" i="1" dirty="0">
                <a:solidFill>
                  <a:srgbClr val="E24E39"/>
                </a:solidFill>
                <a:latin typeface="Cambria"/>
                <a:ea typeface="Cambria"/>
                <a:cs typeface="Cambria"/>
                <a:sym typeface="Cambria"/>
              </a:rPr>
              <a:t>One Takeaway</a:t>
            </a:r>
            <a:endParaRPr dirty="0"/>
          </a:p>
          <a:p>
            <a:pPr marL="0" indent="0">
              <a:lnSpc>
                <a:spcPct val="110000"/>
              </a:lnSpc>
              <a:buNone/>
            </a:pPr>
            <a:r>
              <a:rPr lang="en-US" sz="1400" dirty="0">
                <a:solidFill>
                  <a:schemeClr val="dk1"/>
                </a:solidFill>
                <a:latin typeface="Cambria"/>
                <a:ea typeface="Cambria"/>
                <a:cs typeface="Cambria"/>
                <a:sym typeface="Cambria"/>
              </a:rPr>
              <a:t>What was a positive aspect of the audit that stood out to you? Was there a first for your office? A new approach to some part of the audit that worked well? Something positive that the public should know about your audit? If this icon does not fit your takeaway, choose a different one from the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Customizable Icon Library</a:t>
            </a:r>
            <a:r>
              <a:rPr lang="en-US" sz="1400" dirty="0">
                <a:solidFill>
                  <a:schemeClr val="dk1"/>
                </a:solidFill>
                <a:latin typeface="Cambria"/>
                <a:ea typeface="Cambria"/>
                <a:cs typeface="Cambria"/>
                <a:sym typeface="Cambria"/>
              </a:rPr>
              <a:t>.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of the icon.</a:t>
            </a:r>
          </a:p>
          <a:p>
            <a:pPr marL="0" lvl="0" indent="0" algn="l" rtl="0">
              <a:lnSpc>
                <a:spcPct val="110000"/>
              </a:lnSpc>
              <a:spcBef>
                <a:spcPts val="0"/>
              </a:spcBef>
              <a:spcAft>
                <a:spcPts val="0"/>
              </a:spcAft>
              <a:buSzPts val="1800"/>
              <a:buNone/>
            </a:pPr>
            <a:br>
              <a:rPr lang="en-US" sz="2100" dirty="0">
                <a:solidFill>
                  <a:schemeClr val="dk1"/>
                </a:solidFill>
                <a:latin typeface="Cambria" panose="02040503050406030204" pitchFamily="18" charset="0"/>
                <a:ea typeface="Cambria" panose="02040503050406030204" pitchFamily="18" charset="0"/>
                <a:cs typeface="Bitter"/>
                <a:sym typeface="Bitter"/>
              </a:rPr>
            </a:br>
            <a:r>
              <a:rPr lang="en-US" sz="2100" b="1" i="1" dirty="0">
                <a:solidFill>
                  <a:srgbClr val="E24E39"/>
                </a:solidFill>
                <a:latin typeface="Cambria"/>
                <a:ea typeface="Cambria"/>
                <a:cs typeface="Cambria"/>
                <a:sym typeface="Cambria"/>
              </a:rPr>
              <a:t>Another Takeaway</a:t>
            </a:r>
            <a:endParaRPr dirty="0"/>
          </a:p>
          <a:p>
            <a:pPr marL="0" lvl="0" indent="0" algn="l" rtl="0">
              <a:lnSpc>
                <a:spcPct val="114000"/>
              </a:lnSpc>
              <a:spcBef>
                <a:spcPts val="0"/>
              </a:spcBef>
              <a:spcAft>
                <a:spcPts val="0"/>
              </a:spcAft>
              <a:buSzPts val="1800"/>
              <a:buNone/>
            </a:pPr>
            <a:r>
              <a:rPr lang="en-US" sz="1400" dirty="0">
                <a:solidFill>
                  <a:schemeClr val="dk1"/>
                </a:solidFill>
                <a:latin typeface="Cambria"/>
                <a:ea typeface="Cambria"/>
                <a:cs typeface="Cambria"/>
                <a:sym typeface="Cambria"/>
              </a:rPr>
              <a:t>What was another positive aspect of the audit that stood out to you? You can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a:ea typeface="Cambria"/>
                <a:cs typeface="Cambria"/>
                <a:sym typeface="Cambria"/>
              </a:rPr>
              <a:t>and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Lorem ipsum dolor sit </a:t>
            </a:r>
            <a:r>
              <a:rPr lang="en-US" sz="1400" dirty="0" err="1">
                <a:solidFill>
                  <a:schemeClr val="dk1"/>
                </a:solidFill>
                <a:latin typeface="Cambria"/>
                <a:ea typeface="Cambria"/>
                <a:cs typeface="Cambria"/>
                <a:sym typeface="Cambria"/>
              </a:rPr>
              <a:t>amet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consectetur</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adipiscing</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elit</a:t>
            </a:r>
            <a:r>
              <a:rPr lang="en-US" sz="1400" dirty="0">
                <a:solidFill>
                  <a:schemeClr val="dk1"/>
                </a:solidFill>
                <a:latin typeface="Cambria"/>
                <a:ea typeface="Cambria"/>
                <a:cs typeface="Cambria"/>
                <a:sym typeface="Cambria"/>
              </a:rPr>
              <a:t>. Donec pulvinar gravida diam, et </a:t>
            </a:r>
            <a:r>
              <a:rPr lang="en-US" sz="1400" dirty="0" err="1">
                <a:solidFill>
                  <a:schemeClr val="dk1"/>
                </a:solidFill>
                <a:latin typeface="Cambria"/>
                <a:ea typeface="Cambria"/>
                <a:cs typeface="Cambria"/>
                <a:sym typeface="Cambria"/>
              </a:rPr>
              <a:t>accumsan</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purus</a:t>
            </a:r>
            <a:r>
              <a:rPr lang="en-US" sz="1400" dirty="0">
                <a:solidFill>
                  <a:schemeClr val="dk1"/>
                </a:solidFill>
                <a:latin typeface="Cambria"/>
                <a:ea typeface="Cambria"/>
                <a:cs typeface="Cambria"/>
                <a:sym typeface="Cambria"/>
              </a:rPr>
              <a:t> convallis a. Nunc id lorem diam.</a:t>
            </a:r>
            <a:br>
              <a:rPr lang="en-US" sz="1300" dirty="0">
                <a:solidFill>
                  <a:schemeClr val="dk1"/>
                </a:solidFill>
                <a:latin typeface="Cambria" panose="02040503050406030204" pitchFamily="18" charset="0"/>
                <a:ea typeface="Cambria" panose="02040503050406030204" pitchFamily="18" charset="0"/>
                <a:cs typeface="Bitter"/>
                <a:sym typeface="Bitter"/>
              </a:rPr>
            </a:br>
            <a:br>
              <a:rPr lang="en-US" sz="2100" b="1" i="1" u="none" strike="noStrike" cap="none" dirty="0">
                <a:solidFill>
                  <a:srgbClr val="445E8A"/>
                </a:solidFill>
                <a:latin typeface="Cambria"/>
                <a:ea typeface="Cambria"/>
                <a:cs typeface="Cambria"/>
                <a:sym typeface="Cambria"/>
              </a:rPr>
            </a:br>
            <a:r>
              <a:rPr lang="en-US" sz="2100" b="1" i="1" u="none" strike="noStrike" cap="none" dirty="0">
                <a:solidFill>
                  <a:srgbClr val="445E8A"/>
                </a:solidFill>
                <a:latin typeface="Cambria"/>
                <a:ea typeface="Cambria"/>
                <a:cs typeface="Cambria"/>
                <a:sym typeface="Cambria"/>
              </a:rPr>
              <a:t>Area for Improvement: One Takeaway</a:t>
            </a:r>
            <a:endParaRPr sz="2100" b="0" i="0" u="none" strike="noStrike" cap="none" dirty="0">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4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What is one of the most significant areas for improvement in the audit? Did you learn something important? You can </a:t>
            </a:r>
            <a:r>
              <a:rPr lang="en-US" sz="1400" dirty="0">
                <a:solidFill>
                  <a:srgbClr val="445E8A"/>
                </a:solidFill>
                <a:latin typeface="Cambria" panose="02040503050406030204" pitchFamily="18" charset="0"/>
                <a:ea typeface="Cambria" panose="02040503050406030204" pitchFamily="18" charset="0"/>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panose="02040503050406030204" pitchFamily="18" charset="0"/>
                <a:ea typeface="Cambria" panose="02040503050406030204" pitchFamily="18" charset="0"/>
                <a:cs typeface="Cambria"/>
                <a:sym typeface="Cambria"/>
              </a:rPr>
              <a:t>and follow the </a:t>
            </a:r>
            <a:r>
              <a:rPr lang="en-US" sz="1400" dirty="0">
                <a:solidFill>
                  <a:srgbClr val="445E8A"/>
                </a:solidFill>
                <a:latin typeface="Cambria" panose="02040503050406030204" pitchFamily="18" charset="0"/>
                <a:ea typeface="Cambria" panose="02040503050406030204" pitchFamily="18" charset="0"/>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panose="02040503050406030204" pitchFamily="18" charset="0"/>
                <a:ea typeface="Cambria" panose="02040503050406030204" pitchFamily="18" charset="0"/>
                <a:cs typeface="Cambria"/>
                <a:sym typeface="Cambria"/>
              </a:rPr>
              <a:t> to change the color. Nunc id lorem diam. Ut </a:t>
            </a:r>
            <a:r>
              <a:rPr lang="en-US" sz="1400" dirty="0" err="1">
                <a:solidFill>
                  <a:schemeClr val="dk1"/>
                </a:solidFill>
                <a:latin typeface="Cambria" panose="02040503050406030204" pitchFamily="18" charset="0"/>
                <a:ea typeface="Cambria" panose="02040503050406030204" pitchFamily="18" charset="0"/>
                <a:cs typeface="Cambria"/>
                <a:sym typeface="Cambria"/>
              </a:rPr>
              <a:t>eu</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tortor</a:t>
            </a:r>
            <a:r>
              <a:rPr lang="en-US" sz="1400" dirty="0">
                <a:solidFill>
                  <a:schemeClr val="dk1"/>
                </a:solidFill>
                <a:latin typeface="Cambria" panose="02040503050406030204" pitchFamily="18" charset="0"/>
                <a:ea typeface="Cambria" panose="02040503050406030204" pitchFamily="18" charset="0"/>
                <a:cs typeface="Cambria"/>
                <a:sym typeface="Cambria"/>
              </a:rPr>
              <a:t> vitae </a:t>
            </a:r>
            <a:r>
              <a:rPr lang="en-US" sz="1400" dirty="0" err="1">
                <a:solidFill>
                  <a:schemeClr val="dk1"/>
                </a:solidFill>
                <a:latin typeface="Cambria" panose="02040503050406030204" pitchFamily="18" charset="0"/>
                <a:ea typeface="Cambria" panose="02040503050406030204" pitchFamily="18" charset="0"/>
                <a:cs typeface="Cambria"/>
                <a:sym typeface="Cambria"/>
              </a:rPr>
              <a:t>risus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scelerisque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congue</a:t>
            </a:r>
            <a:r>
              <a:rPr lang="en-US" sz="1400" dirty="0">
                <a:solidFill>
                  <a:schemeClr val="dk1"/>
                </a:solidFill>
                <a:latin typeface="Cambria" panose="02040503050406030204" pitchFamily="18" charset="0"/>
                <a:ea typeface="Cambria" panose="02040503050406030204" pitchFamily="18" charset="0"/>
                <a:cs typeface="Cambria"/>
                <a:sym typeface="Cambria"/>
              </a:rPr>
              <a:t>. Duis convallis </a:t>
            </a:r>
            <a:r>
              <a:rPr lang="en-US" sz="1400" dirty="0" err="1">
                <a:solidFill>
                  <a:schemeClr val="dk1"/>
                </a:solidFill>
                <a:latin typeface="Cambria" panose="02040503050406030204" pitchFamily="18" charset="0"/>
                <a:ea typeface="Cambria" panose="02040503050406030204" pitchFamily="18" charset="0"/>
                <a:cs typeface="Cambria"/>
                <a:sym typeface="Cambria"/>
              </a:rPr>
              <a:t>posuere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tellus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eget</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finibus</a:t>
            </a:r>
            <a:r>
              <a:rPr lang="en-US" sz="1400" dirty="0">
                <a:solidFill>
                  <a:schemeClr val="dk1"/>
                </a:solidFill>
                <a:latin typeface="Cambria" panose="02040503050406030204" pitchFamily="18" charset="0"/>
                <a:ea typeface="Cambria" panose="02040503050406030204" pitchFamily="18" charset="0"/>
                <a:cs typeface="Cambria"/>
                <a:sym typeface="Cambria"/>
              </a:rPr>
              <a:t> dolor.</a:t>
            </a:r>
          </a:p>
          <a:p>
            <a:pPr marL="0" marR="0" lvl="0" indent="0" algn="l" rtl="0">
              <a:lnSpc>
                <a:spcPct val="114000"/>
              </a:lnSpc>
              <a:spcBef>
                <a:spcPts val="0"/>
              </a:spcBef>
              <a:spcAft>
                <a:spcPts val="0"/>
              </a:spcAft>
              <a:buClr>
                <a:srgbClr val="000000"/>
              </a:buClr>
              <a:buSzPts val="1400"/>
              <a:buFont typeface="Arial"/>
              <a:buNone/>
            </a:pPr>
            <a:endParaRPr sz="2100" b="1" i="1" dirty="0">
              <a:solidFill>
                <a:srgbClr val="445E8A"/>
              </a:solidFill>
              <a:latin typeface="Cambria" panose="02040503050406030204" pitchFamily="18" charset="0"/>
              <a:ea typeface="Cambria" panose="02040503050406030204" pitchFamily="18" charset="0"/>
              <a:cs typeface="Bitter"/>
              <a:sym typeface="Bitter"/>
            </a:endParaRPr>
          </a:p>
          <a:p>
            <a:pPr marL="0" marR="0" lvl="0" indent="0" algn="l" rtl="0">
              <a:lnSpc>
                <a:spcPct val="100000"/>
              </a:lnSpc>
              <a:spcBef>
                <a:spcPts val="0"/>
              </a:spcBef>
              <a:spcAft>
                <a:spcPts val="0"/>
              </a:spcAft>
              <a:buClr>
                <a:srgbClr val="000000"/>
              </a:buClr>
              <a:buSzPts val="2100"/>
              <a:buFont typeface="Arial"/>
              <a:buNone/>
            </a:pPr>
            <a:r>
              <a:rPr lang="en-US" sz="2100" b="1" i="1" u="none" strike="noStrike" cap="none" dirty="0">
                <a:solidFill>
                  <a:srgbClr val="445E8A"/>
                </a:solidFill>
                <a:latin typeface="Cambria"/>
                <a:ea typeface="Cambria"/>
                <a:cs typeface="Cambria"/>
                <a:sym typeface="Cambria"/>
              </a:rPr>
              <a:t>Area for Improvement: Another Takeaway</a:t>
            </a:r>
            <a:endParaRPr sz="2100" b="0" i="0" u="none" strike="noStrike" cap="none" dirty="0">
              <a:solidFill>
                <a:srgbClr val="000000"/>
              </a:solidFill>
              <a:latin typeface="Cambria"/>
              <a:ea typeface="Cambria"/>
              <a:cs typeface="Cambria"/>
              <a:sym typeface="Cambria"/>
            </a:endParaRPr>
          </a:p>
          <a:p>
            <a:pPr marL="0" marR="0" lvl="0" indent="0" algn="l" rtl="0">
              <a:lnSpc>
                <a:spcPct val="114000"/>
              </a:lnSpc>
              <a:spcBef>
                <a:spcPts val="0"/>
              </a:spcBef>
              <a:spcAft>
                <a:spcPts val="0"/>
              </a:spcAft>
              <a:buClr>
                <a:srgbClr val="000000"/>
              </a:buClr>
              <a:buSzPts val="1400"/>
              <a:buFont typeface="Arial"/>
              <a:buNone/>
            </a:pPr>
            <a:r>
              <a:rPr lang="en-US" sz="1400" dirty="0">
                <a:solidFill>
                  <a:schemeClr val="dk1"/>
                </a:solidFill>
                <a:latin typeface="Cambria"/>
                <a:ea typeface="Cambria"/>
                <a:cs typeface="Cambria"/>
                <a:sym typeface="Cambria"/>
              </a:rPr>
              <a:t>What is another area for improvement in the audit? Is there anything else that your team recognized it can do better for the next audit? If not, delete this header, paragraph and icon to the left. You can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a:ea typeface="Cambria"/>
                <a:cs typeface="Cambria"/>
                <a:sym typeface="Cambria"/>
              </a:rPr>
              <a:t>and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a:t>
            </a:r>
            <a:br>
              <a:rPr lang="en-US" sz="2400" dirty="0">
                <a:solidFill>
                  <a:schemeClr val="dk1"/>
                </a:solidFill>
                <a:latin typeface="Cambria"/>
                <a:ea typeface="Cambria"/>
                <a:cs typeface="Cambria"/>
                <a:sym typeface="Cambria"/>
              </a:rPr>
            </a:br>
            <a:endParaRPr sz="1100" b="0" i="0" u="none" strike="noStrike" cap="none" dirty="0">
              <a:solidFill>
                <a:srgbClr val="000000"/>
              </a:solidFill>
              <a:latin typeface="Arial"/>
              <a:ea typeface="Arial"/>
              <a:cs typeface="Arial"/>
              <a:sym typeface="Arial"/>
            </a:endParaRPr>
          </a:p>
        </p:txBody>
      </p:sp>
      <p:grpSp>
        <p:nvGrpSpPr>
          <p:cNvPr id="262" name="Google Shape;262;p11"/>
          <p:cNvGrpSpPr/>
          <p:nvPr/>
        </p:nvGrpSpPr>
        <p:grpSpPr>
          <a:xfrm>
            <a:off x="343791" y="4917927"/>
            <a:ext cx="1082925" cy="1082925"/>
            <a:chOff x="284510" y="3866763"/>
            <a:chExt cx="1082925" cy="1082925"/>
          </a:xfrm>
        </p:grpSpPr>
        <p:sp>
          <p:nvSpPr>
            <p:cNvPr id="263" name="Google Shape;263;p11"/>
            <p:cNvSpPr/>
            <p:nvPr/>
          </p:nvSpPr>
          <p:spPr>
            <a:xfrm>
              <a:off x="316570" y="3896548"/>
              <a:ext cx="1010100" cy="9984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4" name="Google Shape;264;p11"/>
            <p:cNvPicPr preferRelativeResize="0"/>
            <p:nvPr/>
          </p:nvPicPr>
          <p:blipFill rotWithShape="1">
            <a:blip r:embed="rId5">
              <a:alphaModFix/>
            </a:blip>
            <a:srcRect/>
            <a:stretch/>
          </p:blipFill>
          <p:spPr>
            <a:xfrm>
              <a:off x="284510" y="3866763"/>
              <a:ext cx="1082925" cy="1082925"/>
            </a:xfrm>
            <a:prstGeom prst="rect">
              <a:avLst/>
            </a:prstGeom>
            <a:noFill/>
            <a:ln>
              <a:noFill/>
            </a:ln>
          </p:spPr>
        </p:pic>
      </p:grpSp>
      <p:sp>
        <p:nvSpPr>
          <p:cNvPr id="265" name="Google Shape;265;p11"/>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KEY TAKEAWAYS</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66" name="Google Shape;266;p11"/>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6</a:t>
            </a:r>
            <a:endParaRPr sz="1800" b="1" i="1" u="none" strike="noStrike" cap="none">
              <a:solidFill>
                <a:srgbClr val="E24E39"/>
              </a:solidFill>
              <a:latin typeface="Cambria"/>
              <a:ea typeface="Cambria"/>
              <a:cs typeface="Cambria"/>
              <a:sym typeface="Cambria"/>
            </a:endParaRPr>
          </a:p>
        </p:txBody>
      </p:sp>
      <p:grpSp>
        <p:nvGrpSpPr>
          <p:cNvPr id="267" name="Google Shape;267;p11"/>
          <p:cNvGrpSpPr/>
          <p:nvPr/>
        </p:nvGrpSpPr>
        <p:grpSpPr>
          <a:xfrm>
            <a:off x="431954" y="3262063"/>
            <a:ext cx="963136" cy="1018172"/>
            <a:chOff x="456975" y="5952418"/>
            <a:chExt cx="963136" cy="1018172"/>
          </a:xfrm>
        </p:grpSpPr>
        <p:sp>
          <p:nvSpPr>
            <p:cNvPr id="268" name="Google Shape;268;p11"/>
            <p:cNvSpPr/>
            <p:nvPr/>
          </p:nvSpPr>
          <p:spPr>
            <a:xfrm>
              <a:off x="456975" y="5988709"/>
              <a:ext cx="906600" cy="9066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 name="Google Shape;269;p11" descr="A black and white graphic of a paper with a magnifying glass&#10;&#10;Description automatically generated"/>
            <p:cNvPicPr preferRelativeResize="0"/>
            <p:nvPr/>
          </p:nvPicPr>
          <p:blipFill rotWithShape="1">
            <a:blip r:embed="rId6">
              <a:alphaModFix/>
            </a:blip>
            <a:srcRect/>
            <a:stretch/>
          </p:blipFill>
          <p:spPr>
            <a:xfrm>
              <a:off x="456975" y="5952418"/>
              <a:ext cx="963136" cy="1018172"/>
            </a:xfrm>
            <a:prstGeom prst="rect">
              <a:avLst/>
            </a:prstGeom>
            <a:noFill/>
            <a:ln>
              <a:noFill/>
            </a:ln>
          </p:spPr>
        </p:pic>
      </p:grpSp>
      <p:grpSp>
        <p:nvGrpSpPr>
          <p:cNvPr id="2" name="Group 1">
            <a:extLst>
              <a:ext uri="{FF2B5EF4-FFF2-40B4-BE49-F238E27FC236}">
                <a16:creationId xmlns:a16="http://schemas.microsoft.com/office/drawing/2014/main" id="{3EAF61B1-82AA-420F-D02E-4A5B6345C4FD}"/>
              </a:ext>
            </a:extLst>
          </p:cNvPr>
          <p:cNvGrpSpPr/>
          <p:nvPr/>
        </p:nvGrpSpPr>
        <p:grpSpPr>
          <a:xfrm>
            <a:off x="529858" y="6743462"/>
            <a:ext cx="682893" cy="894840"/>
            <a:chOff x="529858" y="6743462"/>
            <a:chExt cx="682893" cy="894840"/>
          </a:xfrm>
        </p:grpSpPr>
        <p:sp>
          <p:nvSpPr>
            <p:cNvPr id="271" name="Google Shape;271;p11"/>
            <p:cNvSpPr/>
            <p:nvPr/>
          </p:nvSpPr>
          <p:spPr>
            <a:xfrm>
              <a:off x="539454" y="6743463"/>
              <a:ext cx="672478" cy="894839"/>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11" descr="A black and white symbol&#10;&#10;Description automatically generated"/>
            <p:cNvPicPr preferRelativeResize="0"/>
            <p:nvPr/>
          </p:nvPicPr>
          <p:blipFill rotWithShape="1">
            <a:blip r:embed="rId7">
              <a:alphaModFix/>
            </a:blip>
            <a:srcRect l="8844" b="42714"/>
            <a:stretch/>
          </p:blipFill>
          <p:spPr>
            <a:xfrm>
              <a:off x="529858" y="6743462"/>
              <a:ext cx="682893" cy="894839"/>
            </a:xfrm>
            <a:prstGeom prst="rect">
              <a:avLst/>
            </a:prstGeom>
            <a:noFill/>
            <a:ln>
              <a:noFill/>
            </a:ln>
          </p:spPr>
        </p:pic>
      </p:grpSp>
      <p:grpSp>
        <p:nvGrpSpPr>
          <p:cNvPr id="273" name="Google Shape;273;p11"/>
          <p:cNvGrpSpPr/>
          <p:nvPr/>
        </p:nvGrpSpPr>
        <p:grpSpPr>
          <a:xfrm>
            <a:off x="294675" y="1102298"/>
            <a:ext cx="1082925" cy="1025368"/>
            <a:chOff x="319473" y="8450858"/>
            <a:chExt cx="1082925" cy="1025368"/>
          </a:xfrm>
        </p:grpSpPr>
        <p:sp>
          <p:nvSpPr>
            <p:cNvPr id="274" name="Google Shape;274;p11"/>
            <p:cNvSpPr/>
            <p:nvPr/>
          </p:nvSpPr>
          <p:spPr>
            <a:xfrm>
              <a:off x="352750" y="8490400"/>
              <a:ext cx="977100" cy="9771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5" name="Google Shape;275;p11" descr="A group of people with a light bulb&#10;&#10;Description automatically generated"/>
            <p:cNvPicPr preferRelativeResize="0"/>
            <p:nvPr/>
          </p:nvPicPr>
          <p:blipFill rotWithShape="1">
            <a:blip r:embed="rId8">
              <a:alphaModFix/>
            </a:blip>
            <a:srcRect/>
            <a:stretch/>
          </p:blipFill>
          <p:spPr>
            <a:xfrm>
              <a:off x="319473" y="8450858"/>
              <a:ext cx="1082925" cy="1025368"/>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2"/>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BACKGROUND</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81" name="Google Shape;281;p12"/>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7</a:t>
            </a:r>
            <a:endParaRPr sz="1800" b="1" i="1" u="none" strike="noStrike" cap="none">
              <a:solidFill>
                <a:srgbClr val="E24E39"/>
              </a:solidFill>
              <a:latin typeface="Cambria"/>
              <a:ea typeface="Cambria"/>
              <a:cs typeface="Cambria"/>
              <a:sym typeface="Cambria"/>
            </a:endParaRPr>
          </a:p>
        </p:txBody>
      </p:sp>
      <p:pic>
        <p:nvPicPr>
          <p:cNvPr id="282" name="Google Shape;282;p12"/>
          <p:cNvPicPr preferRelativeResize="0"/>
          <p:nvPr/>
        </p:nvPicPr>
        <p:blipFill rotWithShape="1">
          <a:blip r:embed="rId3">
            <a:alphaModFix/>
          </a:blip>
          <a:srcRect l="39326" r="16421"/>
          <a:stretch/>
        </p:blipFill>
        <p:spPr>
          <a:xfrm>
            <a:off x="4808400" y="4842716"/>
            <a:ext cx="2447700" cy="3691800"/>
          </a:xfrm>
          <a:prstGeom prst="roundRect">
            <a:avLst>
              <a:gd name="adj" fmla="val 0"/>
            </a:avLst>
          </a:prstGeom>
          <a:noFill/>
          <a:ln>
            <a:noFill/>
          </a:ln>
        </p:spPr>
      </p:pic>
      <p:sp>
        <p:nvSpPr>
          <p:cNvPr id="283" name="Google Shape;283;p12"/>
          <p:cNvSpPr txBox="1"/>
          <p:nvPr/>
        </p:nvSpPr>
        <p:spPr>
          <a:xfrm>
            <a:off x="457199" y="4459784"/>
            <a:ext cx="3976777" cy="4990149"/>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14000"/>
              </a:lnSpc>
              <a:spcBef>
                <a:spcPts val="0"/>
              </a:spcBef>
              <a:spcAft>
                <a:spcPts val="0"/>
              </a:spcAft>
              <a:buNone/>
            </a:pPr>
            <a:r>
              <a:rPr lang="en-US" sz="1400" b="0" i="0" u="none" strike="noStrike" cap="none" dirty="0">
                <a:solidFill>
                  <a:schemeClr val="dk1"/>
                </a:solidFill>
                <a:latin typeface="Cambria"/>
                <a:ea typeface="Cambria"/>
                <a:cs typeface="Cambria"/>
                <a:sym typeface="Cambria"/>
              </a:rPr>
              <a:t>In an automated audit, the county scans the ballots using a second tabulation system from a different vendor and then compares the results of the re-tabulation audit to the official vote tabulation to determine if there are any differences.</a:t>
            </a:r>
            <a:endParaRPr dirty="0"/>
          </a:p>
          <a:p>
            <a:pPr marL="0" marR="0" lvl="0" indent="0" algn="l" rtl="0">
              <a:lnSpc>
                <a:spcPct val="114000"/>
              </a:lnSpc>
              <a:spcBef>
                <a:spcPts val="0"/>
              </a:spcBef>
              <a:spcAft>
                <a:spcPts val="0"/>
              </a:spcAft>
              <a:buNone/>
            </a:pPr>
            <a:endParaRPr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14000"/>
              </a:lnSpc>
              <a:spcBef>
                <a:spcPts val="0"/>
              </a:spcBef>
              <a:spcAft>
                <a:spcPts val="0"/>
              </a:spcAft>
              <a:buNone/>
            </a:pPr>
            <a:r>
              <a:rPr lang="en-US" sz="1400" b="0" i="0" u="none" strike="noStrike" cap="none" dirty="0">
                <a:solidFill>
                  <a:srgbClr val="000000"/>
                </a:solidFill>
                <a:latin typeface="Cambria"/>
                <a:ea typeface="Cambria"/>
                <a:cs typeface="Cambria"/>
                <a:sym typeface="Cambria"/>
              </a:rPr>
              <a:t>After the ballots are re-tabulated, the Board verifies that the ballot counts in all [###] precincts and the number of ballots audited are accurate. They investigate and attempt to resolve any differences of .5% or more. Typically, these differences are due to the different ways that the tabulation systems look for and interpret marks made by voters on the ballots. (See </a:t>
            </a:r>
            <a:r>
              <a:rPr lang="en-US" sz="1400" b="0" i="0" u="sng" strike="noStrike" cap="none"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How and Automated Audit Works</a:t>
            </a:r>
            <a:r>
              <a:rPr lang="en-US" sz="1400" b="0" i="0" u="none" strike="noStrike" cap="none" dirty="0">
                <a:solidFill>
                  <a:srgbClr val="000000"/>
                </a:solidFill>
                <a:latin typeface="Cambria"/>
                <a:ea typeface="Cambria"/>
                <a:cs typeface="Cambria"/>
                <a:sym typeface="Cambria"/>
              </a:rPr>
              <a:t>.) If the Board cannot resolve a discrepancy after an investigation, they explain the difference in their report. </a:t>
            </a:r>
            <a:endParaRPr dirty="0"/>
          </a:p>
          <a:p>
            <a:pPr marL="0" marR="0" lvl="0" indent="0" algn="l" rtl="0">
              <a:lnSpc>
                <a:spcPct val="114000"/>
              </a:lnSpc>
              <a:spcBef>
                <a:spcPts val="0"/>
              </a:spcBef>
              <a:spcAft>
                <a:spcPts val="0"/>
              </a:spcAft>
              <a:buNone/>
            </a:pPr>
            <a:endParaRPr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endParaRPr>
          </a:p>
        </p:txBody>
      </p:sp>
      <p:sp>
        <p:nvSpPr>
          <p:cNvPr id="284" name="Google Shape;284;p12"/>
          <p:cNvSpPr txBox="1"/>
          <p:nvPr/>
        </p:nvSpPr>
        <p:spPr>
          <a:xfrm>
            <a:off x="521969" y="1141800"/>
            <a:ext cx="6567437" cy="3515666"/>
          </a:xfrm>
          <a:prstGeom prst="rect">
            <a:avLst/>
          </a:prstGeom>
          <a:noFill/>
          <a:ln>
            <a:noFill/>
          </a:ln>
        </p:spPr>
        <p:txBody>
          <a:bodyPr spcFirstLastPara="1" wrap="square" lIns="91425" tIns="45700" rIns="91425" bIns="45700" anchor="t" anchorCtr="0">
            <a:spAutoFit/>
          </a:bodyPr>
          <a:lstStyle/>
          <a:p>
            <a:pPr>
              <a:lnSpc>
                <a:spcPct val="114000"/>
              </a:lnSpc>
              <a:buSzPts val="1400"/>
            </a:pPr>
            <a:r>
              <a:rPr lang="en-US" sz="1400" dirty="0">
                <a:solidFill>
                  <a:schemeClr val="dk1"/>
                </a:solidFill>
                <a:latin typeface="Cambria" panose="02040503050406030204" pitchFamily="18" charset="0"/>
                <a:ea typeface="Cambria" panose="02040503050406030204" pitchFamily="18" charset="0"/>
                <a:cs typeface="Cambria"/>
                <a:sym typeface="Cambria"/>
              </a:rPr>
              <a:t>This section is for describing any legislation or statutes requiring post-election audits, how your audit procedures were established, what’s required, etc. If you’re not sure about what to include, ask yourself: For readers interested in more information about how your office got to this audit this year, what should they know? Keeping it brief, include that information on this page of the report.</a:t>
            </a:r>
            <a:endParaRPr lang="en-US" dirty="0">
              <a:latin typeface="Cambria" panose="02040503050406030204" pitchFamily="18" charset="0"/>
              <a:ea typeface="Cambria" panose="02040503050406030204" pitchFamily="18" charset="0"/>
            </a:endParaRPr>
          </a:p>
          <a:p>
            <a:pPr marL="0" marR="0" lvl="0" indent="0" algn="l" rtl="0">
              <a:lnSpc>
                <a:spcPct val="114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Example: Under state law, counties must conduct an audit after every election is certified, using one of two methods:</a:t>
            </a:r>
            <a:endParaRPr dirty="0"/>
          </a:p>
          <a:p>
            <a:pPr marL="285750" marR="0" lvl="0" indent="-285750" algn="l" rtl="0">
              <a:lnSpc>
                <a:spcPct val="114000"/>
              </a:lnSpc>
              <a:spcBef>
                <a:spcPts val="1200"/>
              </a:spcBef>
              <a:spcAft>
                <a:spcPts val="0"/>
              </a:spcAft>
              <a:buClr>
                <a:srgbClr val="000000"/>
              </a:buClr>
              <a:buSzPts val="1400"/>
              <a:buFont typeface="Arial"/>
              <a:buChar char="•"/>
            </a:pPr>
            <a:r>
              <a:rPr lang="en-US" sz="1400" b="0" i="0" u="none" strike="noStrike" cap="none" dirty="0">
                <a:solidFill>
                  <a:schemeClr val="dk1"/>
                </a:solidFill>
                <a:latin typeface="Cambria"/>
                <a:ea typeface="Cambria"/>
                <a:cs typeface="Cambria"/>
                <a:sym typeface="Cambria"/>
              </a:rPr>
              <a:t>Manual fixed percentage audit consisting of a public manual tally of the votes cast in one randomly selected race; or</a:t>
            </a:r>
            <a:endParaRPr dirty="0"/>
          </a:p>
          <a:p>
            <a:pPr marL="285750" marR="0" lvl="0" indent="-285750" algn="l" rtl="0">
              <a:lnSpc>
                <a:spcPct val="114000"/>
              </a:lnSpc>
              <a:spcBef>
                <a:spcPts val="600"/>
              </a:spcBef>
              <a:spcAft>
                <a:spcPts val="0"/>
              </a:spcAft>
              <a:buClr>
                <a:srgbClr val="000000"/>
              </a:buClr>
              <a:buSzPts val="1400"/>
              <a:buFont typeface="Arial"/>
              <a:buChar char="•"/>
            </a:pPr>
            <a:r>
              <a:rPr lang="en-US" sz="1400" b="0" i="0" u="none" strike="noStrike" cap="none" dirty="0">
                <a:solidFill>
                  <a:schemeClr val="dk1"/>
                </a:solidFill>
                <a:latin typeface="Cambria"/>
                <a:ea typeface="Cambria"/>
                <a:cs typeface="Cambria"/>
                <a:sym typeface="Cambria"/>
              </a:rPr>
              <a:t>Automated audit consisting of a public automated tally of the votes cast against every race that appears on the ballot in at least 20 percent of the precincts chosen at random by the county Canvassing Board at a publicly noticed Canvassing Board meeting.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3"/>
          <p:cNvSpPr txBox="1">
            <a:spLocks noGrp="1"/>
          </p:cNvSpPr>
          <p:nvPr>
            <p:ph type="body" idx="4294967295"/>
          </p:nvPr>
        </p:nvSpPr>
        <p:spPr>
          <a:xfrm>
            <a:off x="507672" y="1484224"/>
            <a:ext cx="6922575" cy="1415163"/>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(The is example text. Please replace or edit to fit your audit.) </a:t>
            </a:r>
            <a:r>
              <a:rPr lang="en-US" sz="1400" dirty="0">
                <a:solidFill>
                  <a:schemeClr val="dk1"/>
                </a:solidFill>
                <a:latin typeface="Cambria"/>
                <a:ea typeface="Cambria"/>
                <a:cs typeface="Cambria"/>
                <a:sym typeface="Cambria"/>
              </a:rPr>
              <a:t>An automated audit uses a second vendor’s tabulation hardware and software to independently tally the votes cast across every race. The results of the official vote tabulation and the second tabulation are then compared for any differences.</a:t>
            </a:r>
            <a:endParaRPr dirty="0"/>
          </a:p>
          <a:p>
            <a:pPr marL="0" lvl="0" indent="0" algn="l" rtl="0">
              <a:lnSpc>
                <a:spcPct val="110000"/>
              </a:lnSpc>
              <a:spcBef>
                <a:spcPts val="1200"/>
              </a:spcBef>
              <a:spcAft>
                <a:spcPts val="1200"/>
              </a:spcAft>
              <a:buClr>
                <a:schemeClr val="dk1"/>
              </a:buClr>
              <a:buSzPts val="1100"/>
              <a:buFont typeface="Arial"/>
              <a:buNone/>
            </a:pPr>
            <a:r>
              <a:rPr lang="en-US" sz="1400" dirty="0">
                <a:solidFill>
                  <a:schemeClr val="dk1"/>
                </a:solidFill>
                <a:latin typeface="Cambria"/>
                <a:ea typeface="Cambria"/>
                <a:cs typeface="Cambria"/>
                <a:sym typeface="Cambria"/>
              </a:rPr>
              <a:t>The [Dominion] and [Clear Ballot </a:t>
            </a:r>
            <a:r>
              <a:rPr lang="en-US" sz="1400" dirty="0" err="1">
                <a:solidFill>
                  <a:schemeClr val="dk1"/>
                </a:solidFill>
                <a:latin typeface="Cambria"/>
                <a:ea typeface="Cambria"/>
                <a:cs typeface="Cambria"/>
                <a:sym typeface="Cambria"/>
              </a:rPr>
              <a:t>ClearAudit</a:t>
            </a:r>
            <a:r>
              <a:rPr lang="en-US" sz="1400" dirty="0">
                <a:solidFill>
                  <a:schemeClr val="dk1"/>
                </a:solidFill>
                <a:latin typeface="Cambria"/>
                <a:ea typeface="Cambria"/>
                <a:cs typeface="Cambria"/>
                <a:sym typeface="Cambria"/>
              </a:rPr>
              <a:t>] tabulators use different methods to identify votes.</a:t>
            </a:r>
            <a:endParaRPr dirty="0"/>
          </a:p>
        </p:txBody>
      </p:sp>
      <p:sp>
        <p:nvSpPr>
          <p:cNvPr id="290" name="Google Shape;290;p13"/>
          <p:cNvSpPr txBox="1"/>
          <p:nvPr/>
        </p:nvSpPr>
        <p:spPr>
          <a:xfrm>
            <a:off x="457200" y="457200"/>
            <a:ext cx="6798900" cy="123107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HOW AN AUTOMATED AUDIT WORKS</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91" name="Google Shape;291;p13"/>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8</a:t>
            </a:r>
            <a:endParaRPr sz="1800" b="1" i="1" u="none" strike="noStrike" cap="none">
              <a:solidFill>
                <a:srgbClr val="E24E39"/>
              </a:solidFill>
              <a:latin typeface="Cambria"/>
              <a:ea typeface="Cambria"/>
              <a:cs typeface="Cambria"/>
              <a:sym typeface="Cambria"/>
            </a:endParaRPr>
          </a:p>
        </p:txBody>
      </p:sp>
      <p:grpSp>
        <p:nvGrpSpPr>
          <p:cNvPr id="292" name="Google Shape;292;p13"/>
          <p:cNvGrpSpPr/>
          <p:nvPr/>
        </p:nvGrpSpPr>
        <p:grpSpPr>
          <a:xfrm>
            <a:off x="5219221" y="4333279"/>
            <a:ext cx="1805748" cy="1404015"/>
            <a:chOff x="9986316" y="4329133"/>
            <a:chExt cx="1805748" cy="1404015"/>
          </a:xfrm>
        </p:grpSpPr>
        <p:sp>
          <p:nvSpPr>
            <p:cNvPr id="293" name="Google Shape;293;p13"/>
            <p:cNvSpPr/>
            <p:nvPr/>
          </p:nvSpPr>
          <p:spPr>
            <a:xfrm>
              <a:off x="10152858" y="4552749"/>
              <a:ext cx="1472665" cy="837398"/>
            </a:xfrm>
            <a:prstGeom prst="ellipse">
              <a:avLst/>
            </a:prstGeom>
            <a:solidFill>
              <a:schemeClr val="lt1"/>
            </a:solidFill>
            <a:ln w="28575" cap="flat" cmpd="sng">
              <a:solidFill>
                <a:srgbClr val="44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13"/>
            <p:cNvSpPr/>
            <p:nvPr/>
          </p:nvSpPr>
          <p:spPr>
            <a:xfrm>
              <a:off x="9986316" y="4329133"/>
              <a:ext cx="1805748" cy="1284629"/>
            </a:xfrm>
            <a:prstGeom prst="ellipse">
              <a:avLst/>
            </a:prstGeom>
            <a:noFill/>
            <a:ln w="25400" cap="flat" cmpd="sng">
              <a:solidFill>
                <a:srgbClr val="E24E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95" name="Google Shape;295;p13"/>
            <p:cNvCxnSpPr/>
            <p:nvPr/>
          </p:nvCxnSpPr>
          <p:spPr>
            <a:xfrm rot="10800000" flipH="1">
              <a:off x="10978660" y="5588000"/>
              <a:ext cx="173434" cy="25762"/>
            </a:xfrm>
            <a:prstGeom prst="straightConnector1">
              <a:avLst/>
            </a:prstGeom>
            <a:noFill/>
            <a:ln w="28575" cap="flat" cmpd="sng">
              <a:solidFill>
                <a:srgbClr val="E24E39"/>
              </a:solidFill>
              <a:prstDash val="solid"/>
              <a:round/>
              <a:headEnd type="none" w="sm" len="sm"/>
              <a:tailEnd type="triangle" w="med" len="med"/>
            </a:ln>
          </p:spPr>
        </p:cxnSp>
        <p:sp>
          <p:nvSpPr>
            <p:cNvPr id="296" name="Google Shape;296;p13"/>
            <p:cNvSpPr/>
            <p:nvPr/>
          </p:nvSpPr>
          <p:spPr>
            <a:xfrm rot="-3337096">
              <a:off x="11112225" y="5493442"/>
              <a:ext cx="131482" cy="64471"/>
            </a:xfrm>
            <a:custGeom>
              <a:avLst/>
              <a:gdLst/>
              <a:ahLst/>
              <a:cxnLst/>
              <a:rect l="l" t="t" r="r" b="b"/>
              <a:pathLst>
                <a:path w="230094" h="89647" extrusionOk="0">
                  <a:moveTo>
                    <a:pt x="0" y="5976"/>
                  </a:moveTo>
                  <a:lnTo>
                    <a:pt x="38847" y="89647"/>
                  </a:lnTo>
                  <a:lnTo>
                    <a:pt x="230094" y="0"/>
                  </a:lnTo>
                  <a:lnTo>
                    <a:pt x="0" y="5976"/>
                  </a:lnTo>
                  <a:close/>
                </a:path>
              </a:pathLst>
            </a:cu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13"/>
            <p:cNvSpPr/>
            <p:nvPr/>
          </p:nvSpPr>
          <p:spPr>
            <a:xfrm rot="3499767">
              <a:off x="11105832" y="5613397"/>
              <a:ext cx="131482" cy="83671"/>
            </a:xfrm>
            <a:custGeom>
              <a:avLst/>
              <a:gdLst/>
              <a:ahLst/>
              <a:cxnLst/>
              <a:rect l="l" t="t" r="r" b="b"/>
              <a:pathLst>
                <a:path w="230094" h="89647" extrusionOk="0">
                  <a:moveTo>
                    <a:pt x="0" y="5976"/>
                  </a:moveTo>
                  <a:lnTo>
                    <a:pt x="38847" y="89647"/>
                  </a:lnTo>
                  <a:lnTo>
                    <a:pt x="230094" y="0"/>
                  </a:lnTo>
                  <a:lnTo>
                    <a:pt x="0" y="5976"/>
                  </a:lnTo>
                  <a:close/>
                </a:path>
              </a:pathLst>
            </a:cu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8" name="Google Shape;298;p13"/>
            <p:cNvSpPr txBox="1"/>
            <p:nvPr/>
          </p:nvSpPr>
          <p:spPr>
            <a:xfrm>
              <a:off x="10319649" y="4730437"/>
              <a:ext cx="113908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445E8A"/>
                  </a:solidFill>
                  <a:latin typeface="Tw Cen MT" panose="020B0602020104020603" pitchFamily="34" charset="0"/>
                  <a:ea typeface="DM Sans Black"/>
                  <a:cs typeface="DM Sans Black"/>
                  <a:sym typeface="DM Sans Black"/>
                </a:rPr>
                <a:t>CLEAR BALLOT</a:t>
              </a:r>
              <a:endParaRPr dirty="0"/>
            </a:p>
          </p:txBody>
        </p:sp>
      </p:grpSp>
      <p:grpSp>
        <p:nvGrpSpPr>
          <p:cNvPr id="299" name="Google Shape;299;p13"/>
          <p:cNvGrpSpPr/>
          <p:nvPr/>
        </p:nvGrpSpPr>
        <p:grpSpPr>
          <a:xfrm>
            <a:off x="5384315" y="3229509"/>
            <a:ext cx="1472665" cy="837398"/>
            <a:chOff x="8479857" y="4552749"/>
            <a:chExt cx="1472665" cy="837398"/>
          </a:xfrm>
        </p:grpSpPr>
        <p:sp>
          <p:nvSpPr>
            <p:cNvPr id="300" name="Google Shape;300;p13"/>
            <p:cNvSpPr/>
            <p:nvPr/>
          </p:nvSpPr>
          <p:spPr>
            <a:xfrm>
              <a:off x="8479857" y="4552749"/>
              <a:ext cx="1472665" cy="837398"/>
            </a:xfrm>
            <a:prstGeom prst="ellipse">
              <a:avLst/>
            </a:prstGeom>
            <a:solidFill>
              <a:srgbClr val="445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01" name="Google Shape;301;p13"/>
            <p:cNvCxnSpPr>
              <a:endCxn id="300" idx="0"/>
            </p:cNvCxnSpPr>
            <p:nvPr/>
          </p:nvCxnSpPr>
          <p:spPr>
            <a:xfrm rot="10800000">
              <a:off x="9216190" y="4552749"/>
              <a:ext cx="1800" cy="346500"/>
            </a:xfrm>
            <a:prstGeom prst="straightConnector1">
              <a:avLst/>
            </a:prstGeom>
            <a:noFill/>
            <a:ln w="28575" cap="flat" cmpd="sng">
              <a:solidFill>
                <a:srgbClr val="E24E39"/>
              </a:solidFill>
              <a:prstDash val="solid"/>
              <a:round/>
              <a:headEnd type="none" w="sm" len="sm"/>
              <a:tailEnd type="triangle" w="med" len="med"/>
            </a:ln>
          </p:spPr>
        </p:cxnSp>
        <p:cxnSp>
          <p:nvCxnSpPr>
            <p:cNvPr id="302" name="Google Shape;302;p13"/>
            <p:cNvCxnSpPr/>
            <p:nvPr/>
          </p:nvCxnSpPr>
          <p:spPr>
            <a:xfrm rot="10800000">
              <a:off x="8893629" y="4592891"/>
              <a:ext cx="219497" cy="280012"/>
            </a:xfrm>
            <a:prstGeom prst="straightConnector1">
              <a:avLst/>
            </a:prstGeom>
            <a:noFill/>
            <a:ln w="28575" cap="flat" cmpd="sng">
              <a:solidFill>
                <a:srgbClr val="E24E39"/>
              </a:solidFill>
              <a:prstDash val="solid"/>
              <a:round/>
              <a:headEnd type="none" w="sm" len="sm"/>
              <a:tailEnd type="triangle" w="med" len="med"/>
            </a:ln>
          </p:spPr>
        </p:cxnSp>
        <p:cxnSp>
          <p:nvCxnSpPr>
            <p:cNvPr id="303" name="Google Shape;303;p13"/>
            <p:cNvCxnSpPr/>
            <p:nvPr/>
          </p:nvCxnSpPr>
          <p:spPr>
            <a:xfrm rot="10800000" flipH="1">
              <a:off x="9319893" y="4592891"/>
              <a:ext cx="224508" cy="296689"/>
            </a:xfrm>
            <a:prstGeom prst="straightConnector1">
              <a:avLst/>
            </a:prstGeom>
            <a:noFill/>
            <a:ln w="28575" cap="flat" cmpd="sng">
              <a:solidFill>
                <a:srgbClr val="E24E39"/>
              </a:solidFill>
              <a:prstDash val="solid"/>
              <a:round/>
              <a:headEnd type="none" w="sm" len="sm"/>
              <a:tailEnd type="triangle" w="med" len="med"/>
            </a:ln>
          </p:spPr>
        </p:cxnSp>
        <p:grpSp>
          <p:nvGrpSpPr>
            <p:cNvPr id="304" name="Google Shape;304;p13"/>
            <p:cNvGrpSpPr/>
            <p:nvPr/>
          </p:nvGrpSpPr>
          <p:grpSpPr>
            <a:xfrm rot="10800000">
              <a:off x="8965575" y="4562375"/>
              <a:ext cx="538232" cy="827772"/>
              <a:chOff x="9081612" y="5934377"/>
              <a:chExt cx="538232" cy="827772"/>
            </a:xfrm>
          </p:grpSpPr>
          <p:cxnSp>
            <p:nvCxnSpPr>
              <p:cNvPr id="305" name="Google Shape;305;p13"/>
              <p:cNvCxnSpPr/>
              <p:nvPr/>
            </p:nvCxnSpPr>
            <p:spPr>
              <a:xfrm rot="10800000">
                <a:off x="9370467" y="5934377"/>
                <a:ext cx="0" cy="827772"/>
              </a:xfrm>
              <a:prstGeom prst="straightConnector1">
                <a:avLst/>
              </a:prstGeom>
              <a:noFill/>
              <a:ln w="28575" cap="flat" cmpd="sng">
                <a:solidFill>
                  <a:srgbClr val="E24E39"/>
                </a:solidFill>
                <a:prstDash val="solid"/>
                <a:round/>
                <a:headEnd type="none" w="sm" len="sm"/>
                <a:tailEnd type="triangle" w="med" len="med"/>
              </a:ln>
            </p:spPr>
          </p:cxnSp>
          <p:cxnSp>
            <p:nvCxnSpPr>
              <p:cNvPr id="306" name="Google Shape;306;p13"/>
              <p:cNvCxnSpPr/>
              <p:nvPr/>
            </p:nvCxnSpPr>
            <p:spPr>
              <a:xfrm rot="10800000">
                <a:off x="9081612" y="5973907"/>
                <a:ext cx="211697" cy="241394"/>
              </a:xfrm>
              <a:prstGeom prst="straightConnector1">
                <a:avLst/>
              </a:prstGeom>
              <a:noFill/>
              <a:ln w="28575" cap="flat" cmpd="sng">
                <a:solidFill>
                  <a:srgbClr val="E24E39"/>
                </a:solidFill>
                <a:prstDash val="solid"/>
                <a:round/>
                <a:headEnd type="none" w="sm" len="sm"/>
                <a:tailEnd type="triangle" w="med" len="med"/>
              </a:ln>
            </p:spPr>
          </p:cxnSp>
          <p:cxnSp>
            <p:nvCxnSpPr>
              <p:cNvPr id="307" name="Google Shape;307;p13"/>
              <p:cNvCxnSpPr/>
              <p:nvPr/>
            </p:nvCxnSpPr>
            <p:spPr>
              <a:xfrm rot="10800000" flipH="1">
                <a:off x="9435964" y="5967478"/>
                <a:ext cx="183880" cy="264500"/>
              </a:xfrm>
              <a:prstGeom prst="straightConnector1">
                <a:avLst/>
              </a:prstGeom>
              <a:noFill/>
              <a:ln w="28575" cap="flat" cmpd="sng">
                <a:solidFill>
                  <a:srgbClr val="E24E39"/>
                </a:solidFill>
                <a:prstDash val="solid"/>
                <a:round/>
                <a:headEnd type="none" w="sm" len="sm"/>
                <a:tailEnd type="triangle" w="med" len="med"/>
              </a:ln>
            </p:spPr>
          </p:cxnSp>
        </p:grpSp>
        <p:cxnSp>
          <p:nvCxnSpPr>
            <p:cNvPr id="308" name="Google Shape;308;p13"/>
            <p:cNvCxnSpPr>
              <a:endCxn id="300" idx="2"/>
            </p:cNvCxnSpPr>
            <p:nvPr/>
          </p:nvCxnSpPr>
          <p:spPr>
            <a:xfrm rot="10800000">
              <a:off x="8479857" y="4971448"/>
              <a:ext cx="964800" cy="0"/>
            </a:xfrm>
            <a:prstGeom prst="straightConnector1">
              <a:avLst/>
            </a:prstGeom>
            <a:noFill/>
            <a:ln w="28575" cap="flat" cmpd="sng">
              <a:solidFill>
                <a:srgbClr val="E24E39"/>
              </a:solidFill>
              <a:prstDash val="solid"/>
              <a:round/>
              <a:headEnd type="none" w="sm" len="sm"/>
              <a:tailEnd type="triangle" w="med" len="med"/>
            </a:ln>
          </p:spPr>
        </p:cxnSp>
        <p:cxnSp>
          <p:nvCxnSpPr>
            <p:cNvPr id="309" name="Google Shape;309;p13"/>
            <p:cNvCxnSpPr/>
            <p:nvPr/>
          </p:nvCxnSpPr>
          <p:spPr>
            <a:xfrm rot="10800000" flipH="1">
              <a:off x="9363190" y="4972612"/>
              <a:ext cx="586783" cy="1126"/>
            </a:xfrm>
            <a:prstGeom prst="straightConnector1">
              <a:avLst/>
            </a:prstGeom>
            <a:noFill/>
            <a:ln w="28575" cap="flat" cmpd="sng">
              <a:solidFill>
                <a:srgbClr val="E24E39"/>
              </a:solidFill>
              <a:prstDash val="solid"/>
              <a:round/>
              <a:headEnd type="none" w="sm" len="sm"/>
              <a:tailEnd type="triangle" w="med" len="med"/>
            </a:ln>
          </p:spPr>
        </p:cxnSp>
        <p:cxnSp>
          <p:nvCxnSpPr>
            <p:cNvPr id="310" name="Google Shape;310;p13"/>
            <p:cNvCxnSpPr/>
            <p:nvPr/>
          </p:nvCxnSpPr>
          <p:spPr>
            <a:xfrm>
              <a:off x="9214826" y="4914010"/>
              <a:ext cx="0" cy="115190"/>
            </a:xfrm>
            <a:prstGeom prst="straightConnector1">
              <a:avLst/>
            </a:prstGeom>
            <a:noFill/>
            <a:ln w="28575" cap="flat" cmpd="sng">
              <a:solidFill>
                <a:srgbClr val="445E8A"/>
              </a:solidFill>
              <a:prstDash val="solid"/>
              <a:round/>
              <a:headEnd type="none" w="sm" len="sm"/>
              <a:tailEnd type="none" w="sm" len="sm"/>
            </a:ln>
          </p:spPr>
        </p:cxnSp>
        <p:sp>
          <p:nvSpPr>
            <p:cNvPr id="311" name="Google Shape;311;p13"/>
            <p:cNvSpPr/>
            <p:nvPr/>
          </p:nvSpPr>
          <p:spPr>
            <a:xfrm>
              <a:off x="8771115" y="4949635"/>
              <a:ext cx="866899" cy="45719"/>
            </a:xfrm>
            <a:prstGeom prst="rect">
              <a:avLst/>
            </a:prstGeom>
            <a:solidFill>
              <a:srgbClr val="445E8A"/>
            </a:solidFill>
            <a:ln w="25400" cap="flat" cmpd="sng">
              <a:solidFill>
                <a:srgbClr val="44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2" name="Google Shape;312;p13"/>
            <p:cNvSpPr/>
            <p:nvPr/>
          </p:nvSpPr>
          <p:spPr>
            <a:xfrm>
              <a:off x="9022871" y="4839653"/>
              <a:ext cx="380011" cy="263090"/>
            </a:xfrm>
            <a:prstGeom prst="ellipse">
              <a:avLst/>
            </a:prstGeom>
            <a:solidFill>
              <a:srgbClr val="445E8A"/>
            </a:solidFill>
            <a:ln w="25400" cap="flat" cmpd="sng">
              <a:solidFill>
                <a:srgbClr val="44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3" name="Google Shape;313;p13"/>
            <p:cNvSpPr/>
            <p:nvPr/>
          </p:nvSpPr>
          <p:spPr>
            <a:xfrm>
              <a:off x="8721238" y="4949635"/>
              <a:ext cx="957880" cy="45719"/>
            </a:xfrm>
            <a:prstGeom prst="rect">
              <a:avLst/>
            </a:prstGeom>
            <a:solidFill>
              <a:srgbClr val="445E8A"/>
            </a:solidFill>
            <a:ln w="25400" cap="flat" cmpd="sng">
              <a:solidFill>
                <a:srgbClr val="44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13"/>
            <p:cNvSpPr txBox="1"/>
            <p:nvPr/>
          </p:nvSpPr>
          <p:spPr>
            <a:xfrm>
              <a:off x="8645285" y="4829626"/>
              <a:ext cx="11390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lt1"/>
                  </a:solidFill>
                  <a:latin typeface="Tw Cen MT" panose="020B0602020104020603" pitchFamily="34" charset="0"/>
                  <a:ea typeface="DM Sans Black"/>
                  <a:cs typeface="DM Sans Black"/>
                  <a:sym typeface="DM Sans Black"/>
                </a:rPr>
                <a:t>DOMINION</a:t>
              </a:r>
              <a:endParaRPr dirty="0"/>
            </a:p>
          </p:txBody>
        </p:sp>
      </p:grpSp>
      <p:sp>
        <p:nvSpPr>
          <p:cNvPr id="315" name="Google Shape;315;p13"/>
          <p:cNvSpPr txBox="1"/>
          <p:nvPr/>
        </p:nvSpPr>
        <p:spPr>
          <a:xfrm>
            <a:off x="513429" y="6445717"/>
            <a:ext cx="6858000" cy="31547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1" u="none" strike="noStrike" cap="none" dirty="0">
                <a:solidFill>
                  <a:srgbClr val="E24E39"/>
                </a:solidFill>
                <a:latin typeface="Cambria"/>
                <a:ea typeface="Cambria"/>
                <a:cs typeface="Cambria"/>
                <a:sym typeface="Cambria"/>
              </a:rPr>
              <a:t>Audit Responsibilities </a:t>
            </a:r>
            <a:endParaRPr dirty="0"/>
          </a:p>
          <a:p>
            <a:pPr marL="0" marR="0" lvl="0" indent="0" algn="l" rtl="0">
              <a:lnSpc>
                <a:spcPct val="110000"/>
              </a:lnSpc>
              <a:spcBef>
                <a:spcPts val="0"/>
              </a:spcBef>
              <a:spcAft>
                <a:spcPts val="0"/>
              </a:spcAft>
              <a:buNone/>
            </a:pPr>
            <a:r>
              <a:rPr lang="en-US" sz="1400" b="0" i="0" u="none" strike="noStrike" cap="none" dirty="0">
                <a:solidFill>
                  <a:srgbClr val="000000"/>
                </a:solidFill>
                <a:latin typeface="Cambria"/>
                <a:ea typeface="Cambria"/>
                <a:cs typeface="Cambria"/>
                <a:sym typeface="Cambria"/>
              </a:rPr>
              <a:t>The Canvassing Board appoints as many audit teams as necessary to meet the audit results deadline, which is seven days after the results of the election are certified. Ideally, the Board should appoint individuals unfamiliar with the official tabulation results. </a:t>
            </a:r>
            <a:endParaRPr dirty="0"/>
          </a:p>
          <a:p>
            <a:pPr marL="0" marR="0" lvl="0" indent="0" algn="l" rtl="0">
              <a:lnSpc>
                <a:spcPct val="110000"/>
              </a:lnSpc>
              <a:spcBef>
                <a:spcPts val="1200"/>
              </a:spcBef>
              <a:spcAft>
                <a:spcPts val="0"/>
              </a:spcAft>
              <a:buNone/>
            </a:pPr>
            <a:r>
              <a:rPr lang="en-US" sz="1400" b="0" i="0" u="none" strike="noStrike" cap="none" dirty="0">
                <a:solidFill>
                  <a:srgbClr val="000000"/>
                </a:solidFill>
                <a:latin typeface="Cambria"/>
                <a:ea typeface="Cambria"/>
                <a:cs typeface="Cambria"/>
                <a:sym typeface="Cambria"/>
              </a:rPr>
              <a:t>The Board may adopt rules and policies to ensure the public does not interfere with audit, including limiting the total number of observers if space is tight. At least one Board member must always be present during the audit process. The Board is responsible for reviewing the rules and statutes governing audit procedures, reviewing the security procedures for audits and ensuring that minutes of the audit are taken, recorded and maintained.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endParaRPr>
          </a:p>
        </p:txBody>
      </p:sp>
      <p:sp>
        <p:nvSpPr>
          <p:cNvPr id="316" name="Google Shape;316;p13"/>
          <p:cNvSpPr txBox="1"/>
          <p:nvPr/>
        </p:nvSpPr>
        <p:spPr>
          <a:xfrm>
            <a:off x="507672" y="3249290"/>
            <a:ext cx="4587046" cy="315477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400" b="0" i="0" u="none" strike="noStrike" cap="none" dirty="0">
                <a:solidFill>
                  <a:srgbClr val="000000"/>
                </a:solidFill>
                <a:latin typeface="Cambria"/>
                <a:ea typeface="Cambria"/>
                <a:cs typeface="Cambria"/>
                <a:sym typeface="Cambria"/>
              </a:rPr>
              <a:t>[Dominion] software searches for a vote by starting at the center of an oval and moving outward to its ends. [Clear Ballot’s </a:t>
            </a:r>
            <a:r>
              <a:rPr lang="en-US" sz="1400" b="0" i="0" u="none" strike="noStrike" cap="none" dirty="0" err="1">
                <a:solidFill>
                  <a:srgbClr val="000000"/>
                </a:solidFill>
                <a:latin typeface="Cambria"/>
                <a:ea typeface="Cambria"/>
                <a:cs typeface="Cambria"/>
                <a:sym typeface="Cambria"/>
              </a:rPr>
              <a:t>ClearAudit</a:t>
            </a:r>
            <a:r>
              <a:rPr lang="en-US" sz="1400" b="0" i="0" u="none" strike="noStrike" cap="none" dirty="0">
                <a:solidFill>
                  <a:srgbClr val="000000"/>
                </a:solidFill>
                <a:latin typeface="Cambria"/>
                <a:ea typeface="Cambria"/>
                <a:cs typeface="Cambria"/>
                <a:sym typeface="Cambria"/>
              </a:rPr>
              <a:t>] software uses a larger zone encompassing each contest to search for and identify a vote for each candidate. By looking at a larger area around the oval, the [</a:t>
            </a:r>
            <a:r>
              <a:rPr lang="en-US" sz="1400" b="0" i="0" u="none" strike="noStrike" cap="none" dirty="0" err="1">
                <a:solidFill>
                  <a:srgbClr val="000000"/>
                </a:solidFill>
                <a:latin typeface="Cambria"/>
                <a:ea typeface="Cambria"/>
                <a:cs typeface="Cambria"/>
                <a:sym typeface="Cambria"/>
              </a:rPr>
              <a:t>ClearAudit</a:t>
            </a:r>
            <a:r>
              <a:rPr lang="en-US" sz="1400" b="0" i="0" u="none" strike="noStrike" cap="none" dirty="0">
                <a:solidFill>
                  <a:srgbClr val="000000"/>
                </a:solidFill>
                <a:latin typeface="Cambria"/>
                <a:ea typeface="Cambria"/>
                <a:cs typeface="Cambria"/>
                <a:sym typeface="Cambria"/>
              </a:rPr>
              <a:t>] system can identify stray marks and marks outside of the oval that could be a vote. For example, if someone circles the oval instead of filling it in, the [</a:t>
            </a:r>
            <a:r>
              <a:rPr lang="en-US" sz="1400" b="0" i="0" u="none" strike="noStrike" cap="none" dirty="0" err="1">
                <a:solidFill>
                  <a:srgbClr val="000000"/>
                </a:solidFill>
                <a:latin typeface="Cambria"/>
                <a:ea typeface="Cambria"/>
                <a:cs typeface="Cambria"/>
                <a:sym typeface="Cambria"/>
              </a:rPr>
              <a:t>ClearAudit</a:t>
            </a:r>
            <a:r>
              <a:rPr lang="en-US" sz="1400" b="0" i="0" u="none" strike="noStrike" cap="none" dirty="0">
                <a:solidFill>
                  <a:srgbClr val="000000"/>
                </a:solidFill>
                <a:latin typeface="Cambria"/>
                <a:ea typeface="Cambria"/>
                <a:cs typeface="Cambria"/>
                <a:sym typeface="Cambria"/>
              </a:rPr>
              <a:t>] system will see those marks and can better identify whether those are likely votes or not. [</a:t>
            </a:r>
            <a:r>
              <a:rPr lang="en-US" sz="1400" b="0" i="0" u="none" strike="noStrike" cap="none" dirty="0" err="1">
                <a:solidFill>
                  <a:srgbClr val="000000"/>
                </a:solidFill>
                <a:latin typeface="Cambria"/>
                <a:ea typeface="Cambria"/>
                <a:cs typeface="Cambria"/>
                <a:sym typeface="Cambria"/>
              </a:rPr>
              <a:t>ClearAudit</a:t>
            </a:r>
            <a:r>
              <a:rPr lang="en-US" sz="1400" b="0" i="0" u="none" strike="noStrike" cap="none" dirty="0">
                <a:solidFill>
                  <a:srgbClr val="000000"/>
                </a:solidFill>
                <a:latin typeface="Cambria"/>
                <a:ea typeface="Cambria"/>
                <a:cs typeface="Cambria"/>
                <a:sym typeface="Cambria"/>
              </a:rPr>
              <a:t>] software also includes a vote visualization tool that potentially allows audit teams to find uncounted or incorrectly counted ballots.</a:t>
            </a:r>
            <a:endParaRPr dirty="0"/>
          </a:p>
        </p:txBody>
      </p:sp>
      <p:sp>
        <p:nvSpPr>
          <p:cNvPr id="317" name="Google Shape;317;p13"/>
          <p:cNvSpPr txBox="1"/>
          <p:nvPr/>
        </p:nvSpPr>
        <p:spPr>
          <a:xfrm>
            <a:off x="7872468" y="1688276"/>
            <a:ext cx="2863515"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Note: This is example content for jurisdictions using Dominion for the election and Clear Ballot for the audit. Please replace the manufacturer names and descriptions if you used a different pair of systems.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txBox="1">
            <a:spLocks noGrp="1"/>
          </p:cNvSpPr>
          <p:nvPr>
            <p:ph type="body" idx="4294967295"/>
          </p:nvPr>
        </p:nvSpPr>
        <p:spPr>
          <a:xfrm>
            <a:off x="829876" y="1085900"/>
            <a:ext cx="6426224" cy="85153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600"/>
              </a:spcAft>
              <a:buClr>
                <a:schemeClr val="dk1"/>
              </a:buClr>
              <a:buSzPts val="1100"/>
              <a:buFont typeface="Arial"/>
              <a:buNone/>
            </a:pPr>
            <a:r>
              <a:rPr lang="en-US" sz="2100" b="1" i="1" dirty="0">
                <a:solidFill>
                  <a:srgbClr val="E24E39"/>
                </a:solidFill>
                <a:latin typeface="Cambria"/>
                <a:ea typeface="Cambria"/>
                <a:cs typeface="Cambria"/>
                <a:sym typeface="Cambria"/>
              </a:rPr>
              <a:t>Canvassing Board  or Board</a:t>
            </a:r>
            <a:br>
              <a:rPr lang="en-US" sz="2100" b="1" i="1" dirty="0">
                <a:solidFill>
                  <a:srgbClr val="E24E39"/>
                </a:solidFill>
                <a:latin typeface="Cambria"/>
                <a:ea typeface="Cambria"/>
                <a:cs typeface="Cambria"/>
                <a:sym typeface="Cambria"/>
              </a:rPr>
            </a:br>
            <a:r>
              <a:rPr lang="en-US" sz="1400" dirty="0">
                <a:solidFill>
                  <a:schemeClr val="dk1"/>
                </a:solidFill>
                <a:highlight>
                  <a:srgbClr val="FFFFFF"/>
                </a:highlight>
                <a:latin typeface="Cambria"/>
                <a:ea typeface="Cambria"/>
                <a:cs typeface="Cambria"/>
                <a:sym typeface="Cambria"/>
              </a:rPr>
              <a:t>A</a:t>
            </a:r>
            <a:r>
              <a:rPr lang="en-US" sz="1400" b="0" i="0" dirty="0">
                <a:solidFill>
                  <a:schemeClr val="dk1"/>
                </a:solidFill>
                <a:highlight>
                  <a:srgbClr val="FFFFFF"/>
                </a:highlight>
                <a:latin typeface="Cambria"/>
                <a:ea typeface="Cambria"/>
                <a:cs typeface="Cambria"/>
                <a:sym typeface="Cambria"/>
              </a:rPr>
              <a:t> group of local elected officials that oversees important parts of the election in [Jurisdiction], including post-election audits</a:t>
            </a:r>
            <a:endParaRPr dirty="0"/>
          </a:p>
          <a:p>
            <a:pPr marL="0" lvl="0" indent="0" algn="l" rtl="0">
              <a:lnSpc>
                <a:spcPct val="110000"/>
              </a:lnSpc>
              <a:spcBef>
                <a:spcPts val="0"/>
              </a:spcBef>
              <a:spcAft>
                <a:spcPts val="600"/>
              </a:spcAft>
              <a:buClr>
                <a:schemeClr val="dk1"/>
              </a:buClr>
              <a:buSzPts val="1100"/>
              <a:buFont typeface="Arial"/>
              <a:buNone/>
            </a:pPr>
            <a:r>
              <a:rPr lang="en-US" sz="2100" b="1" i="1" dirty="0">
                <a:solidFill>
                  <a:srgbClr val="E24E39"/>
                </a:solidFill>
                <a:latin typeface="Cambria"/>
                <a:ea typeface="Cambria"/>
                <a:cs typeface="Cambria"/>
                <a:sym typeface="Cambria"/>
              </a:rPr>
              <a:t>Certification</a:t>
            </a:r>
            <a:br>
              <a:rPr lang="en-US" sz="2100" b="1" i="1" dirty="0">
                <a:solidFill>
                  <a:srgbClr val="E24E39"/>
                </a:solidFill>
                <a:latin typeface="Cambria"/>
                <a:ea typeface="Cambria"/>
                <a:cs typeface="Cambria"/>
                <a:sym typeface="Cambria"/>
              </a:rPr>
            </a:br>
            <a:r>
              <a:rPr lang="en-US" sz="1400" dirty="0">
                <a:solidFill>
                  <a:schemeClr val="dk1"/>
                </a:solidFill>
                <a:latin typeface="Cambria"/>
                <a:ea typeface="Cambria"/>
                <a:cs typeface="Cambria"/>
                <a:sym typeface="Cambria"/>
              </a:rPr>
              <a:t>The process by which election officials confirm the completeness and accuracy of the election results. In [Jurisdiction], the Canvassing Board is responsible for certifying the election results and certification takes place before the automated audit.</a:t>
            </a:r>
            <a:endParaRPr sz="1100" dirty="0">
              <a:solidFill>
                <a:schemeClr val="dk1"/>
              </a:solidFill>
              <a:latin typeface="Cambria"/>
              <a:ea typeface="Cambria"/>
              <a:cs typeface="Cambria"/>
              <a:sym typeface="Cambria"/>
            </a:endParaRPr>
          </a:p>
          <a:p>
            <a:pPr marL="0" lvl="0" indent="0" algn="l" rtl="0">
              <a:lnSpc>
                <a:spcPct val="110000"/>
              </a:lnSpc>
              <a:spcBef>
                <a:spcPts val="0"/>
              </a:spcBef>
              <a:spcAft>
                <a:spcPts val="600"/>
              </a:spcAft>
              <a:buSzPts val="1800"/>
              <a:buNone/>
            </a:pPr>
            <a:r>
              <a:rPr lang="en-US" sz="2100" b="1" i="1" dirty="0">
                <a:solidFill>
                  <a:srgbClr val="E24E39"/>
                </a:solidFill>
                <a:latin typeface="Cambria"/>
                <a:ea typeface="Cambria"/>
                <a:cs typeface="Cambria"/>
                <a:sym typeface="Cambria"/>
              </a:rPr>
              <a:t>Discrepancy</a:t>
            </a:r>
            <a:br>
              <a:rPr lang="en-US" sz="2100" b="1" i="1" dirty="0">
                <a:solidFill>
                  <a:srgbClr val="E24E39"/>
                </a:solidFill>
                <a:latin typeface="Cambria"/>
                <a:ea typeface="Cambria"/>
                <a:cs typeface="Cambria"/>
                <a:sym typeface="Cambria"/>
              </a:rPr>
            </a:br>
            <a:r>
              <a:rPr lang="en-US" sz="1400" dirty="0">
                <a:solidFill>
                  <a:schemeClr val="dk1"/>
                </a:solidFill>
                <a:latin typeface="Cambria"/>
                <a:ea typeface="Cambria"/>
                <a:cs typeface="Cambria"/>
                <a:sym typeface="Cambria"/>
              </a:rPr>
              <a:t>A difference between the official vote tabulation result and the audit tabulation result. [Jurisdiction] uses tabulation equipment from two different manufacturers: Dominion for the election tabulation and Clear Ballot for the audit tabulation. These tabulators use different methods when scanning ovals on ballots, so small differences are expected when there are poorly marked ballots. </a:t>
            </a:r>
            <a:endParaRPr lang="en-US" sz="1400" dirty="0">
              <a:solidFill>
                <a:schemeClr val="dk1"/>
              </a:solidFill>
              <a:latin typeface="Cambria"/>
              <a:ea typeface="Cambria"/>
              <a:sym typeface="Cambria"/>
            </a:endParaRPr>
          </a:p>
          <a:p>
            <a:pPr marL="0" lvl="0" indent="0" algn="l" rtl="0">
              <a:lnSpc>
                <a:spcPct val="110000"/>
              </a:lnSpc>
              <a:spcBef>
                <a:spcPts val="0"/>
              </a:spcBef>
              <a:spcAft>
                <a:spcPts val="600"/>
              </a:spcAft>
              <a:buClr>
                <a:schemeClr val="dk1"/>
              </a:buClr>
              <a:buSzPts val="1100"/>
              <a:buFont typeface="Arial"/>
              <a:buNone/>
            </a:pPr>
            <a:r>
              <a:rPr lang="en-US" sz="2100" b="1" i="1" dirty="0">
                <a:solidFill>
                  <a:srgbClr val="E24E39"/>
                </a:solidFill>
                <a:latin typeface="Cambria" panose="02040503050406030204" pitchFamily="18" charset="0"/>
                <a:ea typeface="Cambria" panose="02040503050406030204" pitchFamily="18" charset="0"/>
                <a:sym typeface="Cambria"/>
              </a:rPr>
              <a:t>Logic and Accuracy</a:t>
            </a:r>
            <a:br>
              <a:rPr lang="en-US" sz="2100" b="1" i="1" dirty="0">
                <a:solidFill>
                  <a:srgbClr val="E24E39"/>
                </a:solidFill>
                <a:latin typeface="Cambria" panose="02040503050406030204" pitchFamily="18" charset="0"/>
                <a:ea typeface="Cambria" panose="02040503050406030204" pitchFamily="18" charset="0"/>
                <a:sym typeface="Cambria"/>
              </a:rPr>
            </a:br>
            <a:r>
              <a:rPr lang="en-US" sz="1400" dirty="0">
                <a:solidFill>
                  <a:srgbClr val="000000"/>
                </a:solidFill>
                <a:effectLst/>
                <a:latin typeface="Cambria" panose="02040503050406030204" pitchFamily="18" charset="0"/>
                <a:ea typeface="Cambria" panose="02040503050406030204" pitchFamily="18" charset="0"/>
                <a:cs typeface="Open Sans ExtraBold" panose="020B0906030804020204" pitchFamily="34" charset="0"/>
              </a:rPr>
              <a:t>Testing conducted by bipartisan teams to ensure that all voting equipment is working properly. For tabulation equipment, teams check that it is accurately counting selections marked on test ballots. </a:t>
            </a:r>
            <a:endParaRPr sz="1100" b="1" dirty="0">
              <a:solidFill>
                <a:srgbClr val="3F91B6"/>
              </a:solidFill>
              <a:latin typeface="Cambria"/>
              <a:ea typeface="Cambria"/>
              <a:cs typeface="Cambria"/>
              <a:sym typeface="Cambria"/>
            </a:endParaRPr>
          </a:p>
          <a:p>
            <a:pPr marL="0" lvl="0" indent="0" algn="l" rtl="0">
              <a:lnSpc>
                <a:spcPct val="110000"/>
              </a:lnSpc>
              <a:spcBef>
                <a:spcPts val="0"/>
              </a:spcBef>
              <a:spcAft>
                <a:spcPts val="600"/>
              </a:spcAft>
              <a:buClr>
                <a:schemeClr val="dk1"/>
              </a:buClr>
              <a:buSzPts val="1100"/>
              <a:buFont typeface="Arial"/>
              <a:buNone/>
            </a:pPr>
            <a:r>
              <a:rPr lang="en-US" sz="2100" b="1" i="1" dirty="0">
                <a:solidFill>
                  <a:srgbClr val="E24E39"/>
                </a:solidFill>
                <a:latin typeface="Cambria"/>
                <a:ea typeface="Cambria"/>
                <a:cs typeface="Cambria"/>
                <a:sym typeface="Cambria"/>
              </a:rPr>
              <a:t>Provisional ballot</a:t>
            </a:r>
            <a:br>
              <a:rPr lang="en-US" sz="2100" b="1" i="1" dirty="0">
                <a:solidFill>
                  <a:srgbClr val="E24E39"/>
                </a:solidFill>
                <a:latin typeface="Cambria"/>
                <a:ea typeface="Cambria"/>
                <a:cs typeface="Cambria"/>
                <a:sym typeface="Cambria"/>
              </a:rPr>
            </a:br>
            <a:r>
              <a:rPr lang="en-US" sz="1400" dirty="0">
                <a:solidFill>
                  <a:schemeClr val="dk1"/>
                </a:solidFill>
                <a:latin typeface="Cambria"/>
                <a:ea typeface="Cambria"/>
                <a:cs typeface="Cambria"/>
                <a:sym typeface="Cambria"/>
              </a:rPr>
              <a:t>An alternative voting method for a voter whose eligibility cannot be verified at their polling location, typically because the voter does not have proper identification, is not registered to vote or is at an incorrect polling location on Election Day. Provisional ballots are not counted at the polling location. They are set aside in secure envelopes and delivered to the elections office for follow-up. If the voter demonstrates their eligibility within two days, often by showing proper identification, their provisional ballot is counted. </a:t>
            </a:r>
            <a:endParaRPr dirty="0"/>
          </a:p>
          <a:p>
            <a:pPr marL="0" lvl="0" indent="0" algn="l" rtl="0">
              <a:lnSpc>
                <a:spcPct val="110000"/>
              </a:lnSpc>
              <a:spcBef>
                <a:spcPts val="0"/>
              </a:spcBef>
              <a:spcAft>
                <a:spcPts val="600"/>
              </a:spcAft>
              <a:buSzPts val="1800"/>
              <a:buNone/>
            </a:pPr>
            <a:r>
              <a:rPr lang="en-US" sz="2100" b="1" i="1" dirty="0">
                <a:solidFill>
                  <a:srgbClr val="E24E39"/>
                </a:solidFill>
                <a:latin typeface="Cambria"/>
                <a:ea typeface="Cambria"/>
                <a:cs typeface="Cambria"/>
                <a:sym typeface="Cambria"/>
              </a:rPr>
              <a:t>Re-tabulate</a:t>
            </a:r>
            <a:br>
              <a:rPr lang="en-US" sz="2100" b="1" i="1" dirty="0">
                <a:solidFill>
                  <a:srgbClr val="E24E39"/>
                </a:solidFill>
                <a:latin typeface="Cambria"/>
                <a:ea typeface="Cambria"/>
                <a:cs typeface="Cambria"/>
                <a:sym typeface="Cambria"/>
              </a:rPr>
            </a:br>
            <a:r>
              <a:rPr lang="en-US" sz="1400" dirty="0">
                <a:solidFill>
                  <a:schemeClr val="dk1"/>
                </a:solidFill>
                <a:latin typeface="Cambria"/>
                <a:ea typeface="Cambria"/>
                <a:cs typeface="Cambria"/>
                <a:sym typeface="Cambria"/>
              </a:rPr>
              <a:t>Scan ballots a second time to re-count the votes. [Jurisdiction] re-tabulates 100% of ballots after the election is certified to confirm the votes were counted correctly the first time. Using different equipment for the re-tabulation produces an independent count that can be compared to the official election result. </a:t>
            </a:r>
            <a:endParaRPr sz="1400" dirty="0">
              <a:solidFill>
                <a:schemeClr val="dk1"/>
              </a:solidFill>
              <a:latin typeface="Cambria"/>
              <a:ea typeface="Cambria"/>
              <a:cs typeface="Cambria"/>
              <a:sym typeface="Cambria"/>
            </a:endParaRPr>
          </a:p>
          <a:p>
            <a:pPr marL="0" lvl="0" indent="0" algn="l" rtl="0">
              <a:lnSpc>
                <a:spcPct val="110000"/>
              </a:lnSpc>
              <a:spcBef>
                <a:spcPts val="0"/>
              </a:spcBef>
              <a:spcAft>
                <a:spcPts val="600"/>
              </a:spcAft>
              <a:buSzPts val="1800"/>
              <a:buNone/>
            </a:pPr>
            <a:br>
              <a:rPr lang="en-US" sz="1400" b="1" dirty="0">
                <a:solidFill>
                  <a:srgbClr val="3F91B6"/>
                </a:solidFill>
                <a:latin typeface="Cambria"/>
                <a:ea typeface="Cambria"/>
                <a:cs typeface="Cambria"/>
                <a:sym typeface="Cambria"/>
              </a:rPr>
            </a:br>
            <a:endParaRPr sz="1400" dirty="0">
              <a:solidFill>
                <a:schemeClr val="dk1"/>
              </a:solidFill>
              <a:latin typeface="Cambria"/>
              <a:ea typeface="Cambria"/>
              <a:cs typeface="Cambria"/>
              <a:sym typeface="Cambria"/>
            </a:endParaRPr>
          </a:p>
        </p:txBody>
      </p:sp>
      <p:sp>
        <p:nvSpPr>
          <p:cNvPr id="323" name="Google Shape;323;p14"/>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GLOSSARY</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324" name="Google Shape;324;p14"/>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9</a:t>
            </a:r>
            <a:endParaRPr sz="1800" b="1" i="1" u="none" strike="noStrike" cap="none">
              <a:solidFill>
                <a:srgbClr val="E24E39"/>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0"/>
        <p:cNvGrpSpPr/>
        <p:nvPr/>
      </p:nvGrpSpPr>
      <p:grpSpPr>
        <a:xfrm>
          <a:off x="0" y="0"/>
          <a:ext cx="0" cy="0"/>
          <a:chOff x="0" y="0"/>
          <a:chExt cx="0" cy="0"/>
        </a:xfrm>
      </p:grpSpPr>
      <p:sp>
        <p:nvSpPr>
          <p:cNvPr id="61" name="Google Shape;61;p2"/>
          <p:cNvSpPr/>
          <p:nvPr/>
        </p:nvSpPr>
        <p:spPr>
          <a:xfrm>
            <a:off x="6061826" y="6780370"/>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 name="Google Shape;62;p2"/>
          <p:cNvSpPr/>
          <p:nvPr/>
        </p:nvSpPr>
        <p:spPr>
          <a:xfrm>
            <a:off x="6031860" y="557051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2"/>
          <p:cNvSpPr/>
          <p:nvPr/>
        </p:nvSpPr>
        <p:spPr>
          <a:xfrm>
            <a:off x="6126427" y="436671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2"/>
          <p:cNvSpPr/>
          <p:nvPr/>
        </p:nvSpPr>
        <p:spPr>
          <a:xfrm>
            <a:off x="6148776" y="314349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 name="Google Shape;65;p2"/>
          <p:cNvSpPr/>
          <p:nvPr/>
        </p:nvSpPr>
        <p:spPr>
          <a:xfrm>
            <a:off x="6126428" y="193650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2"/>
          <p:cNvSpPr/>
          <p:nvPr/>
        </p:nvSpPr>
        <p:spPr>
          <a:xfrm>
            <a:off x="4714701" y="8042212"/>
            <a:ext cx="914073" cy="61899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2"/>
          <p:cNvSpPr/>
          <p:nvPr/>
        </p:nvSpPr>
        <p:spPr>
          <a:xfrm>
            <a:off x="4788109" y="657692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2"/>
          <p:cNvSpPr/>
          <p:nvPr/>
        </p:nvSpPr>
        <p:spPr>
          <a:xfrm>
            <a:off x="4803981" y="542590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2"/>
          <p:cNvSpPr/>
          <p:nvPr/>
        </p:nvSpPr>
        <p:spPr>
          <a:xfrm>
            <a:off x="4785592" y="440404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2"/>
          <p:cNvSpPr/>
          <p:nvPr/>
        </p:nvSpPr>
        <p:spPr>
          <a:xfrm>
            <a:off x="4785592" y="3012635"/>
            <a:ext cx="750751" cy="86183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71;p2"/>
          <p:cNvSpPr/>
          <p:nvPr/>
        </p:nvSpPr>
        <p:spPr>
          <a:xfrm>
            <a:off x="4749347" y="1935133"/>
            <a:ext cx="86002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 name="Google Shape;72;p2"/>
          <p:cNvSpPr/>
          <p:nvPr/>
        </p:nvSpPr>
        <p:spPr>
          <a:xfrm>
            <a:off x="3530711" y="803256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 name="Google Shape;73;p2"/>
          <p:cNvSpPr/>
          <p:nvPr/>
        </p:nvSpPr>
        <p:spPr>
          <a:xfrm>
            <a:off x="3443252" y="6613692"/>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2"/>
          <p:cNvSpPr/>
          <p:nvPr/>
        </p:nvSpPr>
        <p:spPr>
          <a:xfrm>
            <a:off x="3478444" y="544829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2"/>
          <p:cNvSpPr/>
          <p:nvPr/>
        </p:nvSpPr>
        <p:spPr>
          <a:xfrm>
            <a:off x="3494293" y="442125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2"/>
          <p:cNvSpPr/>
          <p:nvPr/>
        </p:nvSpPr>
        <p:spPr>
          <a:xfrm>
            <a:off x="3495638" y="4432306"/>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2"/>
          <p:cNvSpPr/>
          <p:nvPr/>
        </p:nvSpPr>
        <p:spPr>
          <a:xfrm>
            <a:off x="3435667" y="3025345"/>
            <a:ext cx="861504"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 name="Google Shape;78;p2"/>
          <p:cNvSpPr/>
          <p:nvPr/>
        </p:nvSpPr>
        <p:spPr>
          <a:xfrm>
            <a:off x="3459475" y="196141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9" name="Google Shape;79;p2"/>
          <p:cNvSpPr/>
          <p:nvPr/>
        </p:nvSpPr>
        <p:spPr>
          <a:xfrm>
            <a:off x="2162604" y="7952431"/>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 name="Google Shape;80;p2"/>
          <p:cNvSpPr/>
          <p:nvPr/>
        </p:nvSpPr>
        <p:spPr>
          <a:xfrm>
            <a:off x="2168262" y="675766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 name="Google Shape;81;p2"/>
          <p:cNvSpPr/>
          <p:nvPr/>
        </p:nvSpPr>
        <p:spPr>
          <a:xfrm>
            <a:off x="2127803" y="557215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 name="Google Shape;82;p2"/>
          <p:cNvSpPr/>
          <p:nvPr/>
        </p:nvSpPr>
        <p:spPr>
          <a:xfrm>
            <a:off x="2196233" y="434861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83;p2"/>
          <p:cNvSpPr/>
          <p:nvPr/>
        </p:nvSpPr>
        <p:spPr>
          <a:xfrm>
            <a:off x="2127803" y="315118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2"/>
          <p:cNvSpPr txBox="1">
            <a:spLocks noGrp="1"/>
          </p:cNvSpPr>
          <p:nvPr>
            <p:ph type="title"/>
          </p:nvPr>
        </p:nvSpPr>
        <p:spPr>
          <a:xfrm>
            <a:off x="228600" y="626496"/>
            <a:ext cx="7311452" cy="45922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400" b="1">
                <a:solidFill>
                  <a:srgbClr val="19392C"/>
                </a:solidFill>
                <a:latin typeface="Arial"/>
                <a:ea typeface="Arial"/>
                <a:cs typeface="Arial"/>
                <a:sym typeface="Arial"/>
              </a:rPr>
              <a:t>Customizable Icon Library</a:t>
            </a:r>
            <a:endParaRPr/>
          </a:p>
        </p:txBody>
      </p:sp>
      <p:sp>
        <p:nvSpPr>
          <p:cNvPr id="85" name="Google Shape;85;p2"/>
          <p:cNvSpPr txBox="1"/>
          <p:nvPr/>
        </p:nvSpPr>
        <p:spPr>
          <a:xfrm>
            <a:off x="224852" y="257163"/>
            <a:ext cx="7315200" cy="369332"/>
          </a:xfrm>
          <a:prstGeom prst="rect">
            <a:avLst/>
          </a:prstGeom>
          <a:solidFill>
            <a:srgbClr val="26613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Delete This Page Before Distribution</a:t>
            </a:r>
            <a:endParaRPr sz="1400" b="0" i="0" u="none" strike="noStrike" cap="none">
              <a:solidFill>
                <a:schemeClr val="lt1"/>
              </a:solidFill>
              <a:latin typeface="Arial"/>
              <a:ea typeface="Arial"/>
              <a:cs typeface="Arial"/>
              <a:sym typeface="Arial"/>
            </a:endParaRPr>
          </a:p>
        </p:txBody>
      </p:sp>
      <p:pic>
        <p:nvPicPr>
          <p:cNvPr id="86" name="Google Shape;86;p2" descr="A green and black logo&#10;&#10;Description automatically generated"/>
          <p:cNvPicPr preferRelativeResize="0"/>
          <p:nvPr/>
        </p:nvPicPr>
        <p:blipFill rotWithShape="1">
          <a:blip r:embed="rId3">
            <a:alphaModFix/>
          </a:blip>
          <a:srcRect/>
          <a:stretch/>
        </p:blipFill>
        <p:spPr>
          <a:xfrm>
            <a:off x="3169022" y="9055448"/>
            <a:ext cx="1426859" cy="830732"/>
          </a:xfrm>
          <a:prstGeom prst="rect">
            <a:avLst/>
          </a:prstGeom>
          <a:noFill/>
          <a:ln>
            <a:noFill/>
          </a:ln>
        </p:spPr>
      </p:pic>
      <p:sp>
        <p:nvSpPr>
          <p:cNvPr id="87" name="Google Shape;87;p2"/>
          <p:cNvSpPr/>
          <p:nvPr/>
        </p:nvSpPr>
        <p:spPr>
          <a:xfrm>
            <a:off x="781097" y="191201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8" name="Google Shape;88;p2"/>
          <p:cNvPicPr preferRelativeResize="0"/>
          <p:nvPr/>
        </p:nvPicPr>
        <p:blipFill rotWithShape="1">
          <a:blip r:embed="rId4">
            <a:alphaModFix/>
          </a:blip>
          <a:srcRect/>
          <a:stretch/>
        </p:blipFill>
        <p:spPr>
          <a:xfrm>
            <a:off x="692431" y="1870336"/>
            <a:ext cx="920977" cy="920977"/>
          </a:xfrm>
          <a:prstGeom prst="rect">
            <a:avLst/>
          </a:prstGeom>
          <a:noFill/>
          <a:ln>
            <a:noFill/>
          </a:ln>
        </p:spPr>
      </p:pic>
      <p:sp>
        <p:nvSpPr>
          <p:cNvPr id="89" name="Google Shape;89;p2"/>
          <p:cNvSpPr/>
          <p:nvPr/>
        </p:nvSpPr>
        <p:spPr>
          <a:xfrm>
            <a:off x="804950" y="3121783"/>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0" name="Google Shape;90;p2"/>
          <p:cNvPicPr preferRelativeResize="0"/>
          <p:nvPr/>
        </p:nvPicPr>
        <p:blipFill rotWithShape="1">
          <a:blip r:embed="rId5">
            <a:alphaModFix/>
          </a:blip>
          <a:srcRect/>
          <a:stretch/>
        </p:blipFill>
        <p:spPr>
          <a:xfrm>
            <a:off x="733075" y="3076930"/>
            <a:ext cx="920977" cy="920977"/>
          </a:xfrm>
          <a:prstGeom prst="rect">
            <a:avLst/>
          </a:prstGeom>
          <a:noFill/>
          <a:ln>
            <a:noFill/>
          </a:ln>
        </p:spPr>
      </p:pic>
      <p:sp>
        <p:nvSpPr>
          <p:cNvPr id="91" name="Google Shape;91;p2"/>
          <p:cNvSpPr/>
          <p:nvPr/>
        </p:nvSpPr>
        <p:spPr>
          <a:xfrm>
            <a:off x="788592" y="4323031"/>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2" name="Google Shape;92;p2"/>
          <p:cNvPicPr preferRelativeResize="0"/>
          <p:nvPr/>
        </p:nvPicPr>
        <p:blipFill rotWithShape="1">
          <a:blip r:embed="rId6">
            <a:alphaModFix/>
          </a:blip>
          <a:srcRect/>
          <a:stretch/>
        </p:blipFill>
        <p:spPr>
          <a:xfrm>
            <a:off x="733075" y="4283524"/>
            <a:ext cx="920977" cy="920977"/>
          </a:xfrm>
          <a:prstGeom prst="rect">
            <a:avLst/>
          </a:prstGeom>
          <a:noFill/>
          <a:ln>
            <a:noFill/>
          </a:ln>
        </p:spPr>
      </p:pic>
      <p:sp>
        <p:nvSpPr>
          <p:cNvPr id="93" name="Google Shape;93;p2"/>
          <p:cNvSpPr/>
          <p:nvPr/>
        </p:nvSpPr>
        <p:spPr>
          <a:xfrm>
            <a:off x="768185" y="5557443"/>
            <a:ext cx="859230" cy="8592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4" name="Google Shape;94;p2"/>
          <p:cNvPicPr preferRelativeResize="0"/>
          <p:nvPr/>
        </p:nvPicPr>
        <p:blipFill rotWithShape="1">
          <a:blip r:embed="rId7">
            <a:alphaModFix/>
          </a:blip>
          <a:srcRect/>
          <a:stretch/>
        </p:blipFill>
        <p:spPr>
          <a:xfrm>
            <a:off x="710110" y="5490118"/>
            <a:ext cx="966907" cy="966907"/>
          </a:xfrm>
          <a:prstGeom prst="rect">
            <a:avLst/>
          </a:prstGeom>
          <a:noFill/>
          <a:ln>
            <a:noFill/>
          </a:ln>
        </p:spPr>
      </p:pic>
      <p:sp>
        <p:nvSpPr>
          <p:cNvPr id="95" name="Google Shape;95;p2"/>
          <p:cNvSpPr/>
          <p:nvPr/>
        </p:nvSpPr>
        <p:spPr>
          <a:xfrm>
            <a:off x="781790" y="680193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2"/>
          <p:cNvPicPr preferRelativeResize="0"/>
          <p:nvPr/>
        </p:nvPicPr>
        <p:blipFill rotWithShape="1">
          <a:blip r:embed="rId8">
            <a:alphaModFix/>
          </a:blip>
          <a:srcRect/>
          <a:stretch/>
        </p:blipFill>
        <p:spPr>
          <a:xfrm>
            <a:off x="733075" y="6742642"/>
            <a:ext cx="920977" cy="920977"/>
          </a:xfrm>
          <a:prstGeom prst="rect">
            <a:avLst/>
          </a:prstGeom>
          <a:noFill/>
          <a:ln>
            <a:noFill/>
          </a:ln>
        </p:spPr>
      </p:pic>
      <p:sp>
        <p:nvSpPr>
          <p:cNvPr id="97" name="Google Shape;97;p2"/>
          <p:cNvSpPr/>
          <p:nvPr/>
        </p:nvSpPr>
        <p:spPr>
          <a:xfrm>
            <a:off x="781111" y="794923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8" name="Google Shape;98;p2"/>
          <p:cNvPicPr preferRelativeResize="0"/>
          <p:nvPr/>
        </p:nvPicPr>
        <p:blipFill rotWithShape="1">
          <a:blip r:embed="rId9">
            <a:alphaModFix/>
          </a:blip>
          <a:srcRect/>
          <a:stretch/>
        </p:blipFill>
        <p:spPr>
          <a:xfrm>
            <a:off x="733075" y="7935661"/>
            <a:ext cx="920977" cy="920977"/>
          </a:xfrm>
          <a:prstGeom prst="rect">
            <a:avLst/>
          </a:prstGeom>
          <a:noFill/>
          <a:ln>
            <a:noFill/>
          </a:ln>
        </p:spPr>
      </p:pic>
      <p:sp>
        <p:nvSpPr>
          <p:cNvPr id="99" name="Google Shape;99;p2"/>
          <p:cNvSpPr/>
          <p:nvPr/>
        </p:nvSpPr>
        <p:spPr>
          <a:xfrm>
            <a:off x="6086724" y="7990226"/>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0" name="Google Shape;100;p2"/>
          <p:cNvPicPr preferRelativeResize="0"/>
          <p:nvPr/>
        </p:nvPicPr>
        <p:blipFill rotWithShape="1">
          <a:blip r:embed="rId10">
            <a:alphaModFix/>
          </a:blip>
          <a:srcRect/>
          <a:stretch/>
        </p:blipFill>
        <p:spPr>
          <a:xfrm>
            <a:off x="6023627" y="7935661"/>
            <a:ext cx="920977" cy="920977"/>
          </a:xfrm>
          <a:prstGeom prst="rect">
            <a:avLst/>
          </a:prstGeom>
          <a:noFill/>
          <a:ln>
            <a:noFill/>
          </a:ln>
        </p:spPr>
      </p:pic>
      <p:sp>
        <p:nvSpPr>
          <p:cNvPr id="101" name="Google Shape;101;p2"/>
          <p:cNvSpPr/>
          <p:nvPr/>
        </p:nvSpPr>
        <p:spPr>
          <a:xfrm>
            <a:off x="2115034" y="192691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2" name="Google Shape;102;p2"/>
          <p:cNvPicPr preferRelativeResize="0"/>
          <p:nvPr/>
        </p:nvPicPr>
        <p:blipFill rotWithShape="1">
          <a:blip r:embed="rId11">
            <a:alphaModFix/>
          </a:blip>
          <a:srcRect/>
          <a:stretch/>
        </p:blipFill>
        <p:spPr>
          <a:xfrm>
            <a:off x="2055816" y="1870336"/>
            <a:ext cx="920977" cy="920977"/>
          </a:xfrm>
          <a:prstGeom prst="rect">
            <a:avLst/>
          </a:prstGeom>
          <a:noFill/>
          <a:ln>
            <a:noFill/>
          </a:ln>
        </p:spPr>
      </p:pic>
      <p:pic>
        <p:nvPicPr>
          <p:cNvPr id="103" name="Google Shape;103;p2" descr="A black and white image of a diagram&#10;&#10;Description automatically generated"/>
          <p:cNvPicPr preferRelativeResize="0"/>
          <p:nvPr/>
        </p:nvPicPr>
        <p:blipFill rotWithShape="1">
          <a:blip r:embed="rId12">
            <a:alphaModFix/>
          </a:blip>
          <a:srcRect/>
          <a:stretch/>
        </p:blipFill>
        <p:spPr>
          <a:xfrm>
            <a:off x="6017771" y="4289962"/>
            <a:ext cx="932688" cy="932688"/>
          </a:xfrm>
          <a:prstGeom prst="rect">
            <a:avLst/>
          </a:prstGeom>
          <a:noFill/>
          <a:ln>
            <a:noFill/>
          </a:ln>
        </p:spPr>
      </p:pic>
      <p:pic>
        <p:nvPicPr>
          <p:cNvPr id="104" name="Google Shape;104;p2" descr="A black and white icon of a mail&#10;&#10;Description automatically generated"/>
          <p:cNvPicPr preferRelativeResize="0"/>
          <p:nvPr/>
        </p:nvPicPr>
        <p:blipFill rotWithShape="1">
          <a:blip r:embed="rId13">
            <a:alphaModFix/>
          </a:blip>
          <a:srcRect/>
          <a:stretch/>
        </p:blipFill>
        <p:spPr>
          <a:xfrm>
            <a:off x="6017771" y="1864480"/>
            <a:ext cx="932688" cy="932688"/>
          </a:xfrm>
          <a:prstGeom prst="rect">
            <a:avLst/>
          </a:prstGeom>
          <a:noFill/>
          <a:ln>
            <a:noFill/>
          </a:ln>
        </p:spPr>
      </p:pic>
      <p:pic>
        <p:nvPicPr>
          <p:cNvPr id="105" name="Google Shape;105;p2" descr="A black and white line drawing of a book and a monitor&#10;&#10;Description automatically generated"/>
          <p:cNvPicPr preferRelativeResize="0"/>
          <p:nvPr/>
        </p:nvPicPr>
        <p:blipFill rotWithShape="1">
          <a:blip r:embed="rId14">
            <a:alphaModFix/>
          </a:blip>
          <a:srcRect/>
          <a:stretch/>
        </p:blipFill>
        <p:spPr>
          <a:xfrm>
            <a:off x="4705231" y="7929805"/>
            <a:ext cx="932688" cy="932688"/>
          </a:xfrm>
          <a:prstGeom prst="rect">
            <a:avLst/>
          </a:prstGeom>
          <a:noFill/>
          <a:ln>
            <a:noFill/>
          </a:ln>
        </p:spPr>
      </p:pic>
      <p:pic>
        <p:nvPicPr>
          <p:cNvPr id="106" name="Google Shape;106;p2" descr="A black and white icon of a paper with a medal and a star&#10;&#10;Description automatically generated"/>
          <p:cNvPicPr preferRelativeResize="0"/>
          <p:nvPr/>
        </p:nvPicPr>
        <p:blipFill rotWithShape="1">
          <a:blip r:embed="rId15">
            <a:alphaModFix/>
          </a:blip>
          <a:srcRect/>
          <a:stretch/>
        </p:blipFill>
        <p:spPr>
          <a:xfrm>
            <a:off x="3372066" y="7929805"/>
            <a:ext cx="932688" cy="932688"/>
          </a:xfrm>
          <a:prstGeom prst="rect">
            <a:avLst/>
          </a:prstGeom>
          <a:noFill/>
          <a:ln>
            <a:noFill/>
          </a:ln>
        </p:spPr>
      </p:pic>
      <p:pic>
        <p:nvPicPr>
          <p:cNvPr id="107" name="Google Shape;107;p2" descr="A black and white image of a diamond&#10;&#10;Description automatically generated"/>
          <p:cNvPicPr preferRelativeResize="0"/>
          <p:nvPr/>
        </p:nvPicPr>
        <p:blipFill rotWithShape="1">
          <a:blip r:embed="rId16">
            <a:alphaModFix/>
          </a:blip>
          <a:srcRect/>
          <a:stretch/>
        </p:blipFill>
        <p:spPr>
          <a:xfrm>
            <a:off x="4705231" y="2991172"/>
            <a:ext cx="932688" cy="932688"/>
          </a:xfrm>
          <a:prstGeom prst="rect">
            <a:avLst/>
          </a:prstGeom>
          <a:noFill/>
          <a:ln>
            <a:noFill/>
          </a:ln>
        </p:spPr>
      </p:pic>
      <p:pic>
        <p:nvPicPr>
          <p:cNvPr id="108" name="Google Shape;108;p2" descr="A black and white drawing of a ballot box&#10;&#10;Description automatically generated"/>
          <p:cNvPicPr preferRelativeResize="0"/>
          <p:nvPr/>
        </p:nvPicPr>
        <p:blipFill rotWithShape="1">
          <a:blip r:embed="rId17">
            <a:alphaModFix/>
          </a:blip>
          <a:srcRect/>
          <a:stretch/>
        </p:blipFill>
        <p:spPr>
          <a:xfrm>
            <a:off x="4705231" y="1864480"/>
            <a:ext cx="932688" cy="932688"/>
          </a:xfrm>
          <a:prstGeom prst="rect">
            <a:avLst/>
          </a:prstGeom>
          <a:noFill/>
          <a:ln>
            <a:noFill/>
          </a:ln>
        </p:spPr>
      </p:pic>
      <p:pic>
        <p:nvPicPr>
          <p:cNvPr id="109" name="Google Shape;109;p2" descr="A black and white logo&#10;&#10;Description automatically generated"/>
          <p:cNvPicPr preferRelativeResize="0"/>
          <p:nvPr/>
        </p:nvPicPr>
        <p:blipFill rotWithShape="1">
          <a:blip r:embed="rId18">
            <a:alphaModFix/>
          </a:blip>
          <a:srcRect/>
          <a:stretch/>
        </p:blipFill>
        <p:spPr>
          <a:xfrm>
            <a:off x="2052102" y="3073718"/>
            <a:ext cx="928404" cy="928404"/>
          </a:xfrm>
          <a:prstGeom prst="rect">
            <a:avLst/>
          </a:prstGeom>
          <a:noFill/>
          <a:ln>
            <a:noFill/>
          </a:ln>
        </p:spPr>
      </p:pic>
      <p:pic>
        <p:nvPicPr>
          <p:cNvPr id="110" name="Google Shape;110;p2" descr="A black and white diagram&#10;&#10;Description automatically generated"/>
          <p:cNvPicPr preferRelativeResize="0"/>
          <p:nvPr/>
        </p:nvPicPr>
        <p:blipFill rotWithShape="1">
          <a:blip r:embed="rId19">
            <a:alphaModFix/>
          </a:blip>
          <a:srcRect/>
          <a:stretch/>
        </p:blipFill>
        <p:spPr>
          <a:xfrm>
            <a:off x="2049960" y="4284527"/>
            <a:ext cx="932688" cy="932688"/>
          </a:xfrm>
          <a:prstGeom prst="rect">
            <a:avLst/>
          </a:prstGeom>
          <a:noFill/>
          <a:ln>
            <a:noFill/>
          </a:ln>
        </p:spPr>
      </p:pic>
      <p:pic>
        <p:nvPicPr>
          <p:cNvPr id="111" name="Google Shape;111;p2" descr="A black and white icon of a paper&#10;&#10;Description automatically generated"/>
          <p:cNvPicPr preferRelativeResize="0"/>
          <p:nvPr/>
        </p:nvPicPr>
        <p:blipFill rotWithShape="1">
          <a:blip r:embed="rId20">
            <a:alphaModFix/>
          </a:blip>
          <a:srcRect/>
          <a:stretch/>
        </p:blipFill>
        <p:spPr>
          <a:xfrm>
            <a:off x="4705231" y="4366714"/>
            <a:ext cx="932688" cy="932688"/>
          </a:xfrm>
          <a:prstGeom prst="rect">
            <a:avLst/>
          </a:prstGeom>
          <a:noFill/>
          <a:ln>
            <a:noFill/>
          </a:ln>
        </p:spPr>
      </p:pic>
      <p:pic>
        <p:nvPicPr>
          <p:cNvPr id="112" name="Google Shape;112;p2" descr="A black and white map with a pin on it&#10;&#10;Description automatically generated"/>
          <p:cNvPicPr preferRelativeResize="0"/>
          <p:nvPr/>
        </p:nvPicPr>
        <p:blipFill rotWithShape="1">
          <a:blip r:embed="rId21">
            <a:alphaModFix/>
          </a:blip>
          <a:srcRect/>
          <a:stretch/>
        </p:blipFill>
        <p:spPr>
          <a:xfrm>
            <a:off x="4705231" y="6556146"/>
            <a:ext cx="932688" cy="932688"/>
          </a:xfrm>
          <a:prstGeom prst="rect">
            <a:avLst/>
          </a:prstGeom>
          <a:noFill/>
          <a:ln>
            <a:noFill/>
          </a:ln>
        </p:spPr>
      </p:pic>
      <p:pic>
        <p:nvPicPr>
          <p:cNvPr id="113" name="Google Shape;113;p2" descr="A black and white icon with a magnifying glass and check mark&#10;&#10;Description automatically generated"/>
          <p:cNvPicPr preferRelativeResize="0"/>
          <p:nvPr/>
        </p:nvPicPr>
        <p:blipFill rotWithShape="1">
          <a:blip r:embed="rId22">
            <a:alphaModFix/>
          </a:blip>
          <a:srcRect/>
          <a:stretch/>
        </p:blipFill>
        <p:spPr>
          <a:xfrm>
            <a:off x="4705231" y="5364364"/>
            <a:ext cx="932688" cy="932688"/>
          </a:xfrm>
          <a:prstGeom prst="rect">
            <a:avLst/>
          </a:prstGeom>
          <a:noFill/>
          <a:ln>
            <a:noFill/>
          </a:ln>
        </p:spPr>
      </p:pic>
      <p:pic>
        <p:nvPicPr>
          <p:cNvPr id="114" name="Google Shape;114;p2" descr="A black and white icon of an envelope with a check mark&#10;&#10;Description automatically generated"/>
          <p:cNvPicPr preferRelativeResize="0"/>
          <p:nvPr/>
        </p:nvPicPr>
        <p:blipFill rotWithShape="1">
          <a:blip r:embed="rId23">
            <a:alphaModFix/>
          </a:blip>
          <a:srcRect/>
          <a:stretch/>
        </p:blipFill>
        <p:spPr>
          <a:xfrm>
            <a:off x="3372066" y="4366714"/>
            <a:ext cx="932688" cy="932688"/>
          </a:xfrm>
          <a:prstGeom prst="rect">
            <a:avLst/>
          </a:prstGeom>
          <a:noFill/>
          <a:ln>
            <a:noFill/>
          </a:ln>
        </p:spPr>
      </p:pic>
      <p:pic>
        <p:nvPicPr>
          <p:cNvPr id="115" name="Google Shape;115;p2" descr="A black and white picture of a mailbox&#10;&#10;Description automatically generated"/>
          <p:cNvPicPr preferRelativeResize="0"/>
          <p:nvPr/>
        </p:nvPicPr>
        <p:blipFill rotWithShape="1">
          <a:blip r:embed="rId24">
            <a:alphaModFix/>
          </a:blip>
          <a:srcRect/>
          <a:stretch/>
        </p:blipFill>
        <p:spPr>
          <a:xfrm>
            <a:off x="3372066" y="2991172"/>
            <a:ext cx="932688" cy="932688"/>
          </a:xfrm>
          <a:prstGeom prst="rect">
            <a:avLst/>
          </a:prstGeom>
          <a:noFill/>
          <a:ln>
            <a:noFill/>
          </a:ln>
        </p:spPr>
      </p:pic>
      <p:pic>
        <p:nvPicPr>
          <p:cNvPr id="116" name="Google Shape;116;p2" descr="A computer screen with check marks and check boxes&#10;&#10;Description automatically generated"/>
          <p:cNvPicPr preferRelativeResize="0"/>
          <p:nvPr/>
        </p:nvPicPr>
        <p:blipFill rotWithShape="1">
          <a:blip r:embed="rId25">
            <a:alphaModFix/>
          </a:blip>
          <a:srcRect/>
          <a:stretch/>
        </p:blipFill>
        <p:spPr>
          <a:xfrm>
            <a:off x="3372066" y="5364364"/>
            <a:ext cx="932688" cy="932688"/>
          </a:xfrm>
          <a:prstGeom prst="rect">
            <a:avLst/>
          </a:prstGeom>
          <a:noFill/>
          <a:ln>
            <a:noFill/>
          </a:ln>
        </p:spPr>
      </p:pic>
      <p:pic>
        <p:nvPicPr>
          <p:cNvPr id="117" name="Google Shape;117;p2" descr="A black and white computer icon&#10;&#10;Description automatically generated"/>
          <p:cNvPicPr preferRelativeResize="0"/>
          <p:nvPr/>
        </p:nvPicPr>
        <p:blipFill rotWithShape="1">
          <a:blip r:embed="rId26">
            <a:alphaModFix/>
          </a:blip>
          <a:srcRect/>
          <a:stretch/>
        </p:blipFill>
        <p:spPr>
          <a:xfrm>
            <a:off x="3372066" y="6556146"/>
            <a:ext cx="932688" cy="932688"/>
          </a:xfrm>
          <a:prstGeom prst="rect">
            <a:avLst/>
          </a:prstGeom>
          <a:noFill/>
          <a:ln>
            <a:noFill/>
          </a:ln>
        </p:spPr>
      </p:pic>
      <p:pic>
        <p:nvPicPr>
          <p:cNvPr id="118" name="Google Shape;118;p2" descr="A black and white icon with check marks and a magnifying glass&#10;&#10;Description automatically generated"/>
          <p:cNvPicPr preferRelativeResize="0"/>
          <p:nvPr/>
        </p:nvPicPr>
        <p:blipFill rotWithShape="1">
          <a:blip r:embed="rId27">
            <a:alphaModFix/>
          </a:blip>
          <a:srcRect/>
          <a:stretch/>
        </p:blipFill>
        <p:spPr>
          <a:xfrm>
            <a:off x="6004225" y="5502703"/>
            <a:ext cx="932688" cy="932688"/>
          </a:xfrm>
          <a:prstGeom prst="rect">
            <a:avLst/>
          </a:prstGeom>
          <a:noFill/>
          <a:ln>
            <a:noFill/>
          </a:ln>
        </p:spPr>
      </p:pic>
      <p:pic>
        <p:nvPicPr>
          <p:cNvPr id="119" name="Google Shape;119;p2" descr="A black and white icon with check marks&#10;&#10;Description automatically generated"/>
          <p:cNvPicPr preferRelativeResize="0"/>
          <p:nvPr/>
        </p:nvPicPr>
        <p:blipFill rotWithShape="1">
          <a:blip r:embed="rId28">
            <a:alphaModFix/>
          </a:blip>
          <a:srcRect/>
          <a:stretch/>
        </p:blipFill>
        <p:spPr>
          <a:xfrm>
            <a:off x="3372066" y="1864480"/>
            <a:ext cx="932688" cy="932688"/>
          </a:xfrm>
          <a:prstGeom prst="rect">
            <a:avLst/>
          </a:prstGeom>
          <a:noFill/>
          <a:ln>
            <a:noFill/>
          </a:ln>
        </p:spPr>
      </p:pic>
      <p:pic>
        <p:nvPicPr>
          <p:cNvPr id="120" name="Google Shape;120;p2" descr="A black and white icon of a printer&#10;&#10;Description automatically generated"/>
          <p:cNvPicPr preferRelativeResize="0"/>
          <p:nvPr/>
        </p:nvPicPr>
        <p:blipFill rotWithShape="1">
          <a:blip r:embed="rId29">
            <a:alphaModFix/>
          </a:blip>
          <a:srcRect/>
          <a:stretch/>
        </p:blipFill>
        <p:spPr>
          <a:xfrm>
            <a:off x="2049960" y="6714713"/>
            <a:ext cx="932688" cy="932688"/>
          </a:xfrm>
          <a:prstGeom prst="rect">
            <a:avLst/>
          </a:prstGeom>
          <a:noFill/>
          <a:ln>
            <a:noFill/>
          </a:ln>
        </p:spPr>
      </p:pic>
      <p:pic>
        <p:nvPicPr>
          <p:cNvPr id="121" name="Google Shape;121;p2" descr="A black and white icon of a stack of papers&#10;&#10;Description automatically generated"/>
          <p:cNvPicPr preferRelativeResize="0"/>
          <p:nvPr/>
        </p:nvPicPr>
        <p:blipFill rotWithShape="1">
          <a:blip r:embed="rId30">
            <a:alphaModFix/>
          </a:blip>
          <a:srcRect/>
          <a:stretch/>
        </p:blipFill>
        <p:spPr>
          <a:xfrm>
            <a:off x="2049960" y="5499620"/>
            <a:ext cx="932688" cy="932688"/>
          </a:xfrm>
          <a:prstGeom prst="rect">
            <a:avLst/>
          </a:prstGeom>
          <a:noFill/>
          <a:ln>
            <a:noFill/>
          </a:ln>
        </p:spPr>
      </p:pic>
      <p:pic>
        <p:nvPicPr>
          <p:cNvPr id="122" name="Google Shape;122;p2" descr="A black and white icon of people&#10;&#10;Description automatically generated"/>
          <p:cNvPicPr preferRelativeResize="0"/>
          <p:nvPr/>
        </p:nvPicPr>
        <p:blipFill rotWithShape="1">
          <a:blip r:embed="rId31">
            <a:alphaModFix/>
          </a:blip>
          <a:srcRect/>
          <a:stretch/>
        </p:blipFill>
        <p:spPr>
          <a:xfrm>
            <a:off x="2049960" y="7929805"/>
            <a:ext cx="932688" cy="932688"/>
          </a:xfrm>
          <a:prstGeom prst="rect">
            <a:avLst/>
          </a:prstGeom>
          <a:noFill/>
          <a:ln>
            <a:noFill/>
          </a:ln>
        </p:spPr>
      </p:pic>
      <p:pic>
        <p:nvPicPr>
          <p:cNvPr id="123" name="Google Shape;123;p2" descr="A black and white symbol with check marks&#10;&#10;Description automatically generated"/>
          <p:cNvPicPr preferRelativeResize="0"/>
          <p:nvPr/>
        </p:nvPicPr>
        <p:blipFill rotWithShape="1">
          <a:blip r:embed="rId32">
            <a:alphaModFix/>
          </a:blip>
          <a:srcRect/>
          <a:stretch/>
        </p:blipFill>
        <p:spPr>
          <a:xfrm>
            <a:off x="6017771" y="6715444"/>
            <a:ext cx="932688" cy="932688"/>
          </a:xfrm>
          <a:prstGeom prst="rect">
            <a:avLst/>
          </a:prstGeom>
          <a:noFill/>
          <a:ln>
            <a:noFill/>
          </a:ln>
        </p:spPr>
      </p:pic>
      <p:sp>
        <p:nvSpPr>
          <p:cNvPr id="124" name="Google Shape;124;p2"/>
          <p:cNvSpPr txBox="1"/>
          <p:nvPr/>
        </p:nvSpPr>
        <p:spPr>
          <a:xfrm>
            <a:off x="224852" y="1052050"/>
            <a:ext cx="73077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9392C"/>
                </a:solidFill>
                <a:latin typeface="Arial"/>
                <a:ea typeface="Arial"/>
                <a:cs typeface="Arial"/>
                <a:sym typeface="Arial"/>
              </a:rPr>
              <a:t>If you add a pre-election, election or post-election security practice later in this document</a:t>
            </a:r>
            <a:r>
              <a:rPr lang="en-US" sz="1200" b="0" i="0" u="none" strike="noStrike" cap="none">
                <a:solidFill>
                  <a:srgbClr val="000000"/>
                </a:solidFill>
                <a:latin typeface="Arial"/>
                <a:ea typeface="Arial"/>
                <a:cs typeface="Arial"/>
                <a:sym typeface="Arial"/>
              </a:rPr>
              <a:t>, </a:t>
            </a:r>
            <a:r>
              <a:rPr lang="en-US" sz="1200" b="0" i="0" u="sng" strike="noStrike" cap="none">
                <a:solidFill>
                  <a:srgbClr val="3A823A"/>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follow the </a:t>
            </a:r>
            <a:r>
              <a:rPr lang="en-US" sz="1200" b="1" i="0" u="sng" strike="noStrike" cap="none">
                <a:solidFill>
                  <a:srgbClr val="3A823A"/>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CUSTOMIZE COLORS + ICONS</a:t>
            </a:r>
            <a:r>
              <a:rPr lang="en-US" sz="1200" b="0" i="0" u="sng" strike="noStrike" cap="none">
                <a:solidFill>
                  <a:srgbClr val="3A823A"/>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 instructions on page 1</a:t>
            </a:r>
            <a:r>
              <a:rPr lang="en-US" sz="1200" b="0" i="0" u="none" strike="noStrike" cap="none">
                <a:solidFill>
                  <a:srgbClr val="3A823A"/>
                </a:solidFill>
                <a:latin typeface="Arial"/>
                <a:ea typeface="Arial"/>
                <a:cs typeface="Arial"/>
                <a:sym typeface="Arial"/>
              </a:rPr>
              <a:t> </a:t>
            </a:r>
            <a:r>
              <a:rPr lang="en-US" sz="1200" b="0" i="0" u="none" strike="noStrike" cap="none">
                <a:solidFill>
                  <a:srgbClr val="19392C"/>
                </a:solidFill>
                <a:latin typeface="Arial"/>
                <a:ea typeface="Arial"/>
                <a:cs typeface="Arial"/>
                <a:sym typeface="Arial"/>
              </a:rPr>
              <a:t>to add a corresponding icon in one of your jurisdiction’s colors. Or send The Elections Group’s </a:t>
            </a:r>
            <a:r>
              <a:rPr lang="en-US" sz="1200" b="0" i="0" u="sng" strike="noStrike" cap="none">
                <a:solidFill>
                  <a:srgbClr val="3A823A"/>
                </a:solidFill>
                <a:latin typeface="Arial"/>
                <a:ea typeface="Arial"/>
                <a:cs typeface="Arial"/>
                <a:sym typeface="Arial"/>
                <a:hlinkClick r:id="rId34">
                  <a:extLst>
                    <a:ext uri="{A12FA001-AC4F-418D-AE19-62706E023703}">
                      <ahyp:hlinkClr xmlns:ahyp="http://schemas.microsoft.com/office/drawing/2018/hyperlinkcolor" val="tx"/>
                    </a:ext>
                  </a:extLst>
                </a:hlinkClick>
              </a:rPr>
              <a:t>Communications Resource Desk </a:t>
            </a:r>
            <a:r>
              <a:rPr lang="en-US" sz="1200" b="0" i="0" u="none" strike="noStrike" cap="none">
                <a:solidFill>
                  <a:srgbClr val="19392C"/>
                </a:solidFill>
                <a:latin typeface="Arial"/>
                <a:ea typeface="Arial"/>
                <a:cs typeface="Arial"/>
                <a:sym typeface="Arial"/>
              </a:rPr>
              <a:t>a note. We’d be happy to assist you with icons and color changes. </a:t>
            </a:r>
            <a:endParaRPr/>
          </a:p>
        </p:txBody>
      </p:sp>
      <p:pic>
        <p:nvPicPr>
          <p:cNvPr id="125" name="Google Shape;125;p2" descr="A black and white abacus&#10;&#10;Description automatically generated"/>
          <p:cNvPicPr preferRelativeResize="0"/>
          <p:nvPr/>
        </p:nvPicPr>
        <p:blipFill rotWithShape="1">
          <a:blip r:embed="rId35">
            <a:alphaModFix/>
          </a:blip>
          <a:srcRect l="6924" t="8093" r="5750" b="7995"/>
          <a:stretch/>
        </p:blipFill>
        <p:spPr>
          <a:xfrm>
            <a:off x="6046888" y="3093072"/>
            <a:ext cx="914400" cy="8786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p:nvPr/>
        </p:nvSpPr>
        <p:spPr>
          <a:xfrm>
            <a:off x="228600" y="228600"/>
            <a:ext cx="7315200" cy="9601200"/>
          </a:xfrm>
          <a:prstGeom prst="rect">
            <a:avLst/>
          </a:prstGeom>
          <a:solidFill>
            <a:srgbClr val="2E435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228600" y="2014780"/>
            <a:ext cx="7315200" cy="7815069"/>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457200" y="457200"/>
            <a:ext cx="6858000" cy="91440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 name="Google Shape;133;p3"/>
          <p:cNvSpPr/>
          <p:nvPr/>
        </p:nvSpPr>
        <p:spPr>
          <a:xfrm>
            <a:off x="7772400" y="2347784"/>
            <a:ext cx="3793524" cy="9601200"/>
          </a:xfrm>
          <a:prstGeom prst="rec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34" name="Google Shape;134;p3"/>
          <p:cNvSpPr/>
          <p:nvPr/>
        </p:nvSpPr>
        <p:spPr>
          <a:xfrm>
            <a:off x="2055536" y="10058400"/>
            <a:ext cx="6478863" cy="1804086"/>
          </a:xfrm>
          <a:prstGeom prst="rec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pic>
        <p:nvPicPr>
          <p:cNvPr id="135" name="Google Shape;135;p3"/>
          <p:cNvPicPr preferRelativeResize="0"/>
          <p:nvPr/>
        </p:nvPicPr>
        <p:blipFill rotWithShape="1">
          <a:blip r:embed="rId3">
            <a:alphaModFix/>
          </a:blip>
          <a:srcRect t="-2651" b="-8565"/>
          <a:stretch/>
        </p:blipFill>
        <p:spPr>
          <a:xfrm>
            <a:off x="2927018" y="948020"/>
            <a:ext cx="1918364" cy="2133520"/>
          </a:xfrm>
          <a:prstGeom prst="rect">
            <a:avLst/>
          </a:prstGeom>
          <a:noFill/>
          <a:ln>
            <a:noFill/>
          </a:ln>
        </p:spPr>
      </p:pic>
      <p:pic>
        <p:nvPicPr>
          <p:cNvPr id="136" name="Google Shape;136;p3"/>
          <p:cNvPicPr preferRelativeResize="0"/>
          <p:nvPr/>
        </p:nvPicPr>
        <p:blipFill rotWithShape="1">
          <a:blip r:embed="rId3">
            <a:alphaModFix amt="16000"/>
          </a:blip>
          <a:srcRect t="-2651" r="43610" b="23376"/>
          <a:stretch/>
        </p:blipFill>
        <p:spPr>
          <a:xfrm>
            <a:off x="3418750" y="4030725"/>
            <a:ext cx="4125050" cy="5799025"/>
          </a:xfrm>
          <a:prstGeom prst="rect">
            <a:avLst/>
          </a:prstGeom>
          <a:noFill/>
          <a:ln>
            <a:noFill/>
          </a:ln>
        </p:spPr>
      </p:pic>
      <p:sp>
        <p:nvSpPr>
          <p:cNvPr id="137" name="Google Shape;137;p3"/>
          <p:cNvSpPr txBox="1"/>
          <p:nvPr/>
        </p:nvSpPr>
        <p:spPr>
          <a:xfrm>
            <a:off x="828250" y="3633907"/>
            <a:ext cx="6248100" cy="548662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400"/>
              <a:buFont typeface="Arial"/>
              <a:buNone/>
            </a:pPr>
            <a:r>
              <a:rPr lang="en-US" sz="8400" b="1" i="0" u="none" strike="noStrike" cap="none" dirty="0">
                <a:solidFill>
                  <a:schemeClr val="lt1"/>
                </a:solidFill>
                <a:latin typeface="Tw Cen MT" panose="020B0602020104020603" pitchFamily="34" charset="0"/>
                <a:ea typeface="Twentieth Century"/>
                <a:cs typeface="Twentieth Century"/>
                <a:sym typeface="Twentieth Century"/>
              </a:rPr>
              <a:t>AUDIT REPORT</a:t>
            </a:r>
            <a:endParaRPr sz="8400" b="1" i="0" u="none" strike="noStrike" cap="none" dirty="0">
              <a:solidFill>
                <a:schemeClr val="lt1"/>
              </a:solidFill>
              <a:latin typeface="Tw Cen MT" panose="020B0602020104020603" pitchFamily="34" charset="0"/>
              <a:ea typeface="Twentieth Century"/>
              <a:cs typeface="Twentieth Century"/>
              <a:sym typeface="Twentieth Century"/>
            </a:endParaRPr>
          </a:p>
          <a:p>
            <a:pPr marL="0" marR="0" lvl="0" indent="0" algn="ctr" rtl="0">
              <a:lnSpc>
                <a:spcPct val="100000"/>
              </a:lnSpc>
              <a:spcBef>
                <a:spcPts val="1800"/>
              </a:spcBef>
              <a:spcAft>
                <a:spcPts val="0"/>
              </a:spcAft>
              <a:buClr>
                <a:srgbClr val="000000"/>
              </a:buClr>
              <a:buSzPts val="2800"/>
              <a:buFont typeface="Arial"/>
              <a:buNone/>
            </a:pPr>
            <a:r>
              <a:rPr lang="en-US" sz="2800" b="1" i="0" u="none" strike="noStrike" cap="none" dirty="0">
                <a:solidFill>
                  <a:schemeClr val="lt1"/>
                </a:solidFill>
                <a:latin typeface="Tw Cen MT" panose="020B0602020104020603" pitchFamily="34" charset="0"/>
                <a:ea typeface="Twentieth Century"/>
                <a:cs typeface="Twentieth Century"/>
                <a:sym typeface="Twentieth Century"/>
              </a:rPr>
              <a:t>[YEAR] [TYPE] Election</a:t>
            </a:r>
            <a:endParaRPr dirty="0"/>
          </a:p>
          <a:p>
            <a:pPr marL="0" marR="0" lvl="0" indent="0" algn="ctr" rtl="0">
              <a:lnSpc>
                <a:spcPct val="100000"/>
              </a:lnSpc>
              <a:spcBef>
                <a:spcPts val="1800"/>
              </a:spcBef>
              <a:spcAft>
                <a:spcPts val="0"/>
              </a:spcAft>
              <a:buClr>
                <a:srgbClr val="000000"/>
              </a:buClr>
              <a:buSzPts val="2800"/>
              <a:buFont typeface="Arial"/>
              <a:buNone/>
            </a:pPr>
            <a:r>
              <a:rPr lang="en-US" sz="2800" b="1" i="0" u="none" strike="noStrike" cap="none" dirty="0">
                <a:solidFill>
                  <a:schemeClr val="lt1"/>
                </a:solidFill>
                <a:latin typeface="Tw Cen MT" panose="020B0602020104020603" pitchFamily="34" charset="0"/>
                <a:ea typeface="Twentieth Century"/>
                <a:cs typeface="Twentieth Century"/>
                <a:sym typeface="Twentieth Century"/>
              </a:rPr>
              <a:t>[Jurisdiction] Election Office</a:t>
            </a:r>
            <a:endParaRPr sz="2800" b="1" i="0" u="none" strike="noStrike" cap="none" dirty="0">
              <a:solidFill>
                <a:schemeClr val="lt1"/>
              </a:solidFill>
              <a:latin typeface="Tw Cen MT" panose="020B0602020104020603" pitchFamily="34" charset="0"/>
              <a:ea typeface="Twentieth Century"/>
              <a:cs typeface="Twentieth Century"/>
              <a:sym typeface="Twentieth Century"/>
            </a:endParaRPr>
          </a:p>
          <a:p>
            <a:pPr marL="0" marR="0" lvl="0" indent="0" algn="ctr" rtl="0">
              <a:lnSpc>
                <a:spcPct val="115000"/>
              </a:lnSpc>
              <a:spcBef>
                <a:spcPts val="1800"/>
              </a:spcBef>
              <a:spcAft>
                <a:spcPts val="1800"/>
              </a:spcAft>
              <a:buClr>
                <a:schemeClr val="dk1"/>
              </a:buClr>
              <a:buSzPts val="1100"/>
              <a:buFont typeface="Arial"/>
              <a:buNone/>
            </a:pPr>
            <a:r>
              <a:rPr lang="en-US" sz="2100" b="0" i="1" u="none" strike="noStrike" cap="none" dirty="0">
                <a:solidFill>
                  <a:schemeClr val="lt1"/>
                </a:solidFill>
                <a:latin typeface="Cambria"/>
                <a:ea typeface="Cambria"/>
                <a:cs typeface="Cambria"/>
                <a:sym typeface="Cambria"/>
              </a:rPr>
              <a:t>yourjurisdiction.gov/elections</a:t>
            </a:r>
            <a:endParaRPr sz="2100" b="0" i="1" u="none" strike="noStrike" cap="none" dirty="0">
              <a:solidFill>
                <a:schemeClr val="lt1"/>
              </a:solidFill>
              <a:latin typeface="Cambria"/>
              <a:ea typeface="Cambria"/>
              <a:cs typeface="Cambria"/>
              <a:sym typeface="Cambria"/>
            </a:endParaRPr>
          </a:p>
        </p:txBody>
      </p:sp>
      <p:sp>
        <p:nvSpPr>
          <p:cNvPr id="2" name="TextBox 1">
            <a:extLst>
              <a:ext uri="{FF2B5EF4-FFF2-40B4-BE49-F238E27FC236}">
                <a16:creationId xmlns:a16="http://schemas.microsoft.com/office/drawing/2014/main" id="{9E38B3BA-9730-3708-B669-A6458DFC24F4}"/>
              </a:ext>
            </a:extLst>
          </p:cNvPr>
          <p:cNvSpPr txBox="1"/>
          <p:nvPr/>
        </p:nvSpPr>
        <p:spPr>
          <a:xfrm>
            <a:off x="7775817" y="5687122"/>
            <a:ext cx="2910469" cy="2246769"/>
          </a:xfrm>
          <a:prstGeom prst="rect">
            <a:avLst/>
          </a:prstGeom>
          <a:noFill/>
        </p:spPr>
        <p:txBody>
          <a:bodyPr wrap="square" rtlCol="0">
            <a:spAutoFit/>
          </a:bodyPr>
          <a:lstStyle/>
          <a:p>
            <a:r>
              <a:rPr lang="en-US" dirty="0"/>
              <a:t>Replace the transparent seal with yours. Insert your seal on the page. Double-click it to see the Picture Format menu. Select Transparency and select one of the suggested percentages or click Picture Transparency Options to choose your own percentage. The example seal is 84% transparent.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body" idx="4294967295"/>
          </p:nvPr>
        </p:nvSpPr>
        <p:spPr>
          <a:xfrm>
            <a:off x="2305972" y="1688700"/>
            <a:ext cx="3160500" cy="66810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SzPts val="1800"/>
              <a:buNone/>
            </a:pPr>
            <a:r>
              <a:rPr lang="en-US" sz="2800" i="1">
                <a:solidFill>
                  <a:srgbClr val="E24E39"/>
                </a:solidFill>
                <a:latin typeface="Cambria"/>
                <a:ea typeface="Cambria"/>
                <a:cs typeface="Cambria"/>
                <a:sym typeface="Cambria"/>
              </a:rPr>
              <a:t>This page intentionally left blank.</a:t>
            </a:r>
            <a:endParaRPr sz="2800" i="1">
              <a:solidFill>
                <a:srgbClr val="E24E39"/>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457200" y="577500"/>
            <a:ext cx="6858000" cy="568128"/>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2800"/>
              <a:buNone/>
            </a:pPr>
            <a:r>
              <a:rPr lang="en-US" sz="3400" b="1" dirty="0">
                <a:solidFill>
                  <a:srgbClr val="E24E39"/>
                </a:solidFill>
                <a:latin typeface="Tw Cen MT" panose="020B0602020104020603" pitchFamily="34" charset="0"/>
                <a:ea typeface="Twentieth Century"/>
                <a:cs typeface="Twentieth Century"/>
                <a:sym typeface="Twentieth Century"/>
              </a:rPr>
              <a:t>TABLE OF CONTENTS</a:t>
            </a:r>
            <a:endParaRPr sz="3400" b="1" dirty="0">
              <a:solidFill>
                <a:srgbClr val="E24E39"/>
              </a:solidFill>
              <a:latin typeface="Tw Cen MT" panose="020B0602020104020603" pitchFamily="34" charset="0"/>
              <a:ea typeface="Twentieth Century"/>
              <a:cs typeface="Twentieth Century"/>
              <a:sym typeface="Twentieth Century"/>
            </a:endParaRPr>
          </a:p>
        </p:txBody>
      </p:sp>
      <p:graphicFrame>
        <p:nvGraphicFramePr>
          <p:cNvPr id="148" name="Google Shape;148;p5"/>
          <p:cNvGraphicFramePr/>
          <p:nvPr/>
        </p:nvGraphicFramePr>
        <p:xfrm>
          <a:off x="608732" y="1214030"/>
          <a:ext cx="6554950" cy="4303125"/>
        </p:xfrm>
        <a:graphic>
          <a:graphicData uri="http://schemas.openxmlformats.org/drawingml/2006/table">
            <a:tbl>
              <a:tblPr>
                <a:noFill/>
                <a:tableStyleId>{E3ADC69A-7444-48E0-B2D3-53A6CA36AFEF}</a:tableStyleId>
              </a:tblPr>
              <a:tblGrid>
                <a:gridCol w="5918500">
                  <a:extLst>
                    <a:ext uri="{9D8B030D-6E8A-4147-A177-3AD203B41FA5}">
                      <a16:colId xmlns:a16="http://schemas.microsoft.com/office/drawing/2014/main" val="20000"/>
                    </a:ext>
                  </a:extLst>
                </a:gridCol>
                <a:gridCol w="636450">
                  <a:extLst>
                    <a:ext uri="{9D8B030D-6E8A-4147-A177-3AD203B41FA5}">
                      <a16:colId xmlns:a16="http://schemas.microsoft.com/office/drawing/2014/main" val="20001"/>
                    </a:ext>
                  </a:extLst>
                </a:gridCol>
              </a:tblGrid>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3" action="ppaction://hlinksldjump">
                            <a:extLst>
                              <a:ext uri="{A12FA001-AC4F-418D-AE19-62706E023703}">
                                <ahyp:hlinkClr xmlns:ahyp="http://schemas.microsoft.com/office/drawing/2018/hyperlinkcolor" val="tx"/>
                              </a:ext>
                            </a:extLst>
                          </a:hlinkClick>
                        </a:rPr>
                        <a:t>BY THE NUMBERS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0" i="0" u="none" strike="noStrike" cap="none" dirty="0">
                        <a:solidFill>
                          <a:srgbClr val="E24E39"/>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3" action="ppaction://hlinksldjump">
                            <a:extLst>
                              <a:ext uri="{A12FA001-AC4F-418D-AE19-62706E023703}">
                                <ahyp:hlinkClr xmlns:ahyp="http://schemas.microsoft.com/office/drawing/2018/hyperlinkcolor" val="tx"/>
                              </a:ext>
                            </a:extLst>
                          </a:hlinkClick>
                        </a:rPr>
                        <a:t>1</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4" action="ppaction://hlinksldjump">
                            <a:extLst>
                              <a:ext uri="{A12FA001-AC4F-418D-AE19-62706E023703}">
                                <ahyp:hlinkClr xmlns:ahyp="http://schemas.microsoft.com/office/drawing/2018/hyperlinkcolor" val="tx"/>
                              </a:ext>
                            </a:extLst>
                          </a:hlinkClick>
                        </a:rPr>
                        <a:t>AUDIT PROCESS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4" action="ppaction://hlinksldjump">
                            <a:extLst>
                              <a:ext uri="{A12FA001-AC4F-418D-AE19-62706E023703}">
                                <ahyp:hlinkClr xmlns:ahyp="http://schemas.microsoft.com/office/drawing/2018/hyperlinkcolor" val="tx"/>
                              </a:ext>
                            </a:extLst>
                          </a:hlinkClick>
                        </a:rPr>
                        <a:t>2</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28700">
                <a:tc>
                  <a:txBody>
                    <a:bodyPr/>
                    <a:lstStyle/>
                    <a:p>
                      <a:pPr marL="0" marR="0" lvl="0" indent="0" algn="l" rtl="0">
                        <a:lnSpc>
                          <a:spcPct val="115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EXECUTIVE SUMMARY</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3</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rPr>
                        <a:t>TIMELINE</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rPr>
                        <a:t>4</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7" action="ppaction://hlinksldjump">
                            <a:extLst>
                              <a:ext uri="{A12FA001-AC4F-418D-AE19-62706E023703}">
                                <ahyp:hlinkClr xmlns:ahyp="http://schemas.microsoft.com/office/drawing/2018/hyperlinkcolor" val="tx"/>
                              </a:ext>
                            </a:extLst>
                          </a:hlinkClick>
                        </a:rPr>
                        <a:t>AUDIT OUTCOME</a:t>
                      </a:r>
                      <a:r>
                        <a:rPr lang="en-US" sz="1800" b="1" i="0" u="none" strike="noStrike" cap="none" dirty="0">
                          <a:solidFill>
                            <a:srgbClr val="2E4355"/>
                          </a:solidFill>
                          <a:latin typeface="Tw Cen MT" panose="020B0602020104020603" pitchFamily="34" charset="0"/>
                          <a:ea typeface="Twentieth Century"/>
                          <a:cs typeface="Twentieth Century"/>
                          <a:sym typeface="Twentieth Century"/>
                        </a:rPr>
                        <a:t>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7" action="ppaction://hlinksldjump">
                            <a:extLst>
                              <a:ext uri="{A12FA001-AC4F-418D-AE19-62706E023703}">
                                <ahyp:hlinkClr xmlns:ahyp="http://schemas.microsoft.com/office/drawing/2018/hyperlinkcolor" val="tx"/>
                              </a:ext>
                            </a:extLst>
                          </a:hlinkClick>
                        </a:rPr>
                        <a:t>5</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8" action="ppaction://hlinksldjump">
                            <a:extLst>
                              <a:ext uri="{A12FA001-AC4F-418D-AE19-62706E023703}">
                                <ahyp:hlinkClr xmlns:ahyp="http://schemas.microsoft.com/office/drawing/2018/hyperlinkcolor" val="tx"/>
                              </a:ext>
                            </a:extLst>
                          </a:hlinkClick>
                        </a:rPr>
                        <a:t>KEY TAKEAWAYS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8" action="ppaction://hlinksldjump">
                            <a:extLst>
                              <a:ext uri="{A12FA001-AC4F-418D-AE19-62706E023703}">
                                <ahyp:hlinkClr xmlns:ahyp="http://schemas.microsoft.com/office/drawing/2018/hyperlinkcolor" val="tx"/>
                              </a:ext>
                            </a:extLst>
                          </a:hlinkClick>
                        </a:rPr>
                        <a:t>6</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9" action="ppaction://hlinksldjump">
                            <a:extLst>
                              <a:ext uri="{A12FA001-AC4F-418D-AE19-62706E023703}">
                                <ahyp:hlinkClr xmlns:ahyp="http://schemas.microsoft.com/office/drawing/2018/hyperlinkcolor" val="tx"/>
                              </a:ext>
                            </a:extLst>
                          </a:hlinkClick>
                        </a:rPr>
                        <a:t>BACKGROUND</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9" action="ppaction://hlinksldjump">
                            <a:extLst>
                              <a:ext uri="{A12FA001-AC4F-418D-AE19-62706E023703}">
                                <ahyp:hlinkClr xmlns:ahyp="http://schemas.microsoft.com/office/drawing/2018/hyperlinkcolor" val="tx"/>
                              </a:ext>
                            </a:extLst>
                          </a:hlinkClick>
                        </a:rPr>
                        <a:t>7</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228700">
                <a:tc>
                  <a:txBody>
                    <a:bodyPr/>
                    <a:lstStyle/>
                    <a:p>
                      <a:pPr marL="0" marR="0" lvl="0" indent="0" algn="l" rtl="0">
                        <a:lnSpc>
                          <a:spcPct val="115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10" action="ppaction://hlinksldjump">
                            <a:extLst>
                              <a:ext uri="{A12FA001-AC4F-418D-AE19-62706E023703}">
                                <ahyp:hlinkClr xmlns:ahyp="http://schemas.microsoft.com/office/drawing/2018/hyperlinkcolor" val="tx"/>
                              </a:ext>
                            </a:extLst>
                          </a:hlinkClick>
                        </a:rPr>
                        <a:t>HOW AN AUTOMATED AUDIT WORKS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10" action="ppaction://hlinksldjump">
                            <a:extLst>
                              <a:ext uri="{A12FA001-AC4F-418D-AE19-62706E023703}">
                                <ahyp:hlinkClr xmlns:ahyp="http://schemas.microsoft.com/office/drawing/2018/hyperlinkcolor" val="tx"/>
                              </a:ext>
                            </a:extLst>
                          </a:hlinkClick>
                        </a:rPr>
                        <a:t>8</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11" action="ppaction://hlinksldjump">
                            <a:extLst>
                              <a:ext uri="{A12FA001-AC4F-418D-AE19-62706E023703}">
                                <ahyp:hlinkClr xmlns:ahyp="http://schemas.microsoft.com/office/drawing/2018/hyperlinkcolor" val="tx"/>
                              </a:ext>
                            </a:extLst>
                          </a:hlinkClick>
                        </a:rPr>
                        <a:t>GLOSSARY</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11" action="ppaction://hlinksldjump">
                            <a:extLst>
                              <a:ext uri="{A12FA001-AC4F-418D-AE19-62706E023703}">
                                <ahyp:hlinkClr xmlns:ahyp="http://schemas.microsoft.com/office/drawing/2018/hyperlinkcolor" val="tx"/>
                              </a:ext>
                            </a:extLst>
                          </a:hlinkClick>
                        </a:rPr>
                        <a:t>9</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457200" y="457200"/>
            <a:ext cx="6858000" cy="144911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3200" b="1" dirty="0">
                <a:solidFill>
                  <a:srgbClr val="445E8A"/>
                </a:solidFill>
                <a:latin typeface="Tw Cen MT" panose="020B0602020104020603" pitchFamily="34" charset="0"/>
                <a:ea typeface="Twentieth Century"/>
                <a:cs typeface="Twentieth Century"/>
                <a:sym typeface="Twentieth Century"/>
              </a:rPr>
              <a:t>[JURISDICTION’S] POST-ELECTION</a:t>
            </a:r>
            <a:br>
              <a:rPr lang="en-US" sz="3200" b="1" dirty="0">
                <a:solidFill>
                  <a:srgbClr val="445E8A"/>
                </a:solidFill>
                <a:latin typeface="Tw Cen MT" panose="020B0602020104020603" pitchFamily="34" charset="0"/>
                <a:ea typeface="Twentieth Century"/>
                <a:cs typeface="Twentieth Century"/>
                <a:sym typeface="Twentieth Century"/>
              </a:rPr>
            </a:br>
            <a:r>
              <a:rPr lang="en-US" sz="3200" b="1" dirty="0">
                <a:solidFill>
                  <a:srgbClr val="445E8A"/>
                </a:solidFill>
                <a:latin typeface="Tw Cen MT" panose="020B0602020104020603" pitchFamily="34" charset="0"/>
                <a:ea typeface="Twentieth Century"/>
                <a:cs typeface="Twentieth Century"/>
                <a:sym typeface="Twentieth Century"/>
              </a:rPr>
              <a:t>AUDIT BY THE NUMBERS </a:t>
            </a:r>
            <a:br>
              <a:rPr lang="en-US" sz="2600" dirty="0">
                <a:solidFill>
                  <a:srgbClr val="3F91B6"/>
                </a:solidFill>
                <a:latin typeface="Tw Cen MT" panose="020B0602020104020603" pitchFamily="34" charset="0"/>
                <a:ea typeface="DM Sans"/>
                <a:cs typeface="DM Sans"/>
                <a:sym typeface="DM Sans"/>
              </a:rPr>
            </a:br>
            <a:r>
              <a:rPr lang="en-US" sz="2400" b="1" i="1" dirty="0">
                <a:solidFill>
                  <a:srgbClr val="E24E39"/>
                </a:solidFill>
                <a:latin typeface="Cambria"/>
                <a:ea typeface="Cambria"/>
                <a:cs typeface="Cambria"/>
                <a:sym typeface="Cambria"/>
              </a:rPr>
              <a:t>[YEAR] [TYPE] Election</a:t>
            </a:r>
            <a:endParaRPr sz="2400" b="1" i="1" dirty="0">
              <a:solidFill>
                <a:srgbClr val="E24E39"/>
              </a:solidFill>
              <a:latin typeface="Cambria"/>
              <a:ea typeface="Cambria"/>
              <a:cs typeface="Cambria"/>
              <a:sym typeface="Cambria"/>
            </a:endParaRPr>
          </a:p>
        </p:txBody>
      </p:sp>
      <p:sp>
        <p:nvSpPr>
          <p:cNvPr id="154" name="Google Shape;154;p6"/>
          <p:cNvSpPr txBox="1"/>
          <p:nvPr/>
        </p:nvSpPr>
        <p:spPr>
          <a:xfrm>
            <a:off x="457200" y="1896349"/>
            <a:ext cx="2550000" cy="46061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sz="2400" b="1" i="0" u="none" strike="noStrike" cap="none" dirty="0">
              <a:solidFill>
                <a:srgbClr val="E24E39"/>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mail ballots </a:t>
            </a:r>
            <a:r>
              <a:rPr lang="en-US" sz="1400" b="1" i="1" u="none" strike="noStrike" cap="none" dirty="0">
                <a:solidFill>
                  <a:srgbClr val="E24E39"/>
                </a:solidFill>
                <a:latin typeface="Cambria"/>
                <a:ea typeface="Cambria"/>
                <a:cs typeface="Cambria"/>
                <a:sym typeface="Cambria"/>
              </a:rPr>
              <a:t>counted</a:t>
            </a:r>
            <a:endParaRPr sz="1400" b="1" i="1" u="none" strike="noStrike" cap="none" dirty="0">
              <a:solidFill>
                <a:srgbClr val="E24E39"/>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2"/>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in-person early  ballots </a:t>
            </a:r>
            <a:r>
              <a:rPr lang="en-US" sz="1400" b="1" i="1" u="none" strike="noStrike" cap="none" dirty="0">
                <a:solidFill>
                  <a:srgbClr val="E24E39"/>
                </a:solidFill>
                <a:latin typeface="Cambria"/>
                <a:ea typeface="Cambria"/>
                <a:cs typeface="Cambria"/>
                <a:sym typeface="Cambria"/>
              </a:rPr>
              <a:t>counted</a:t>
            </a:r>
            <a:br>
              <a:rPr lang="en-US"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br>
            <a:endParaRPr sz="11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in-person Election Day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ballots </a:t>
            </a:r>
            <a:r>
              <a:rPr lang="en-US" sz="1400" b="1" i="1" u="none" strike="noStrike" cap="none" dirty="0">
                <a:solidFill>
                  <a:srgbClr val="E24E39"/>
                </a:solidFill>
                <a:latin typeface="Cambria"/>
                <a:ea typeface="Cambria"/>
                <a:cs typeface="Cambria"/>
                <a:sym typeface="Cambria"/>
              </a:rPr>
              <a:t>counted</a:t>
            </a:r>
            <a:endParaRPr dirty="0"/>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dirty="0"/>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provisional ballots </a:t>
            </a:r>
            <a:r>
              <a:rPr lang="en-US" sz="1400" b="1" i="1" u="none" strike="noStrike" cap="none" dirty="0">
                <a:solidFill>
                  <a:srgbClr val="E24E39"/>
                </a:solidFill>
                <a:latin typeface="Cambria"/>
                <a:ea typeface="Cambria"/>
                <a:cs typeface="Cambria"/>
                <a:sym typeface="Cambria"/>
              </a:rPr>
              <a:t>counted</a:t>
            </a:r>
            <a:endParaRPr dirty="0"/>
          </a:p>
          <a:p>
            <a:pPr marL="0" marR="0" lvl="0" indent="0" algn="l" rtl="0">
              <a:lnSpc>
                <a:spcPct val="100000"/>
              </a:lnSpc>
              <a:spcBef>
                <a:spcPts val="0"/>
              </a:spcBef>
              <a:spcAft>
                <a:spcPts val="0"/>
              </a:spcAft>
              <a:buClr>
                <a:srgbClr val="000000"/>
              </a:buClr>
              <a:buSzPts val="1100"/>
              <a:buFont typeface="Arial"/>
              <a:buNone/>
            </a:pPr>
            <a:endParaRPr sz="1100" b="1" i="1" u="none" strike="noStrike" cap="none" dirty="0">
              <a:solidFill>
                <a:srgbClr val="E24E39"/>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total ballots </a:t>
            </a:r>
            <a:r>
              <a:rPr lang="en-US" sz="1400" b="1" i="1" u="none" strike="noStrike" cap="none" dirty="0">
                <a:solidFill>
                  <a:srgbClr val="E24E39"/>
                </a:solidFill>
                <a:latin typeface="Cambria"/>
                <a:ea typeface="Cambria"/>
                <a:cs typeface="Cambria"/>
                <a:sym typeface="Cambria"/>
              </a:rPr>
              <a:t>cast</a:t>
            </a:r>
            <a:endParaRPr dirty="0"/>
          </a:p>
          <a:p>
            <a:pPr marL="0" marR="0" lvl="0" indent="0" algn="l" rtl="0">
              <a:lnSpc>
                <a:spcPct val="100000"/>
              </a:lnSpc>
              <a:spcBef>
                <a:spcPts val="0"/>
              </a:spcBef>
              <a:spcAft>
                <a:spcPts val="0"/>
              </a:spcAft>
              <a:buClr>
                <a:srgbClr val="000000"/>
              </a:buClr>
              <a:buSzPts val="1400"/>
              <a:buFont typeface="Arial"/>
              <a:buNone/>
            </a:pPr>
            <a:endParaRPr sz="1400" b="1" i="1" u="none" strike="noStrike" cap="none" dirty="0">
              <a:solidFill>
                <a:srgbClr val="E24E39"/>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p:txBody>
      </p:sp>
      <p:cxnSp>
        <p:nvCxnSpPr>
          <p:cNvPr id="155" name="Google Shape;155;p6"/>
          <p:cNvCxnSpPr/>
          <p:nvPr/>
        </p:nvCxnSpPr>
        <p:spPr>
          <a:xfrm>
            <a:off x="457200" y="6083258"/>
            <a:ext cx="6872100" cy="0"/>
          </a:xfrm>
          <a:prstGeom prst="straightConnector1">
            <a:avLst/>
          </a:prstGeom>
          <a:noFill/>
          <a:ln w="38100" cap="flat" cmpd="sng">
            <a:solidFill>
              <a:srgbClr val="445E8A"/>
            </a:solidFill>
            <a:prstDash val="solid"/>
            <a:round/>
            <a:headEnd type="none" w="sm" len="sm"/>
            <a:tailEnd type="none" w="sm" len="sm"/>
          </a:ln>
        </p:spPr>
      </p:cxnSp>
      <p:sp>
        <p:nvSpPr>
          <p:cNvPr id="156" name="Google Shape;156;p6"/>
          <p:cNvSpPr/>
          <p:nvPr/>
        </p:nvSpPr>
        <p:spPr>
          <a:xfrm>
            <a:off x="5324294" y="2473934"/>
            <a:ext cx="1927784" cy="1867063"/>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b="1" i="0" u="none" strike="noStrike" cap="none" dirty="0">
              <a:solidFill>
                <a:srgbClr val="FFFFFF"/>
              </a:solidFill>
              <a:latin typeface="Tw Cen MT" panose="020B0602020104020603" pitchFamily="34" charset="0"/>
              <a:ea typeface="DM Sans Black"/>
              <a:cs typeface="DM Sans Black"/>
              <a:sym typeface="DM Sans Black"/>
            </a:endParaRPr>
          </a:p>
          <a:p>
            <a:pPr marL="0" marR="0" lvl="0" indent="0" algn="ctr" rtl="0">
              <a:lnSpc>
                <a:spcPct val="100000"/>
              </a:lnSpc>
              <a:spcBef>
                <a:spcPts val="0"/>
              </a:spcBef>
              <a:spcAft>
                <a:spcPts val="0"/>
              </a:spcAft>
              <a:buNone/>
            </a:pPr>
            <a:endParaRPr sz="1600" b="1" i="0" u="none" strike="noStrike" cap="none" dirty="0">
              <a:solidFill>
                <a:srgbClr val="FFFFFF"/>
              </a:solidFill>
              <a:latin typeface="Tw Cen MT" panose="020B0602020104020603" pitchFamily="34" charset="0"/>
              <a:ea typeface="DM Sans Black"/>
              <a:cs typeface="DM Sans Black"/>
              <a:sym typeface="DM Sans Black"/>
            </a:endParaRPr>
          </a:p>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lt1"/>
                </a:solidFill>
                <a:latin typeface="Tw Cen MT" panose="020B0602020104020603" pitchFamily="34" charset="0"/>
                <a:ea typeface="Twentieth Century"/>
                <a:cs typeface="Twentieth Century"/>
                <a:sym typeface="Twentieth Century"/>
              </a:rPr>
              <a:t>Highlight about the ballots, equipment or audit team</a:t>
            </a:r>
            <a:endParaRPr dirty="0"/>
          </a:p>
          <a:p>
            <a:pPr marL="0" marR="0" lvl="0" indent="0" algn="l" rtl="0">
              <a:lnSpc>
                <a:spcPct val="100000"/>
              </a:lnSpc>
              <a:spcBef>
                <a:spcPts val="0"/>
              </a:spcBef>
              <a:spcAft>
                <a:spcPts val="0"/>
              </a:spcAft>
              <a:buNone/>
            </a:pPr>
            <a:br>
              <a:rPr lang="en-US" sz="2000" b="0" i="0" u="none" strike="noStrike" cap="none" dirty="0">
                <a:solidFill>
                  <a:srgbClr val="000000"/>
                </a:solidFill>
                <a:latin typeface="Arial"/>
                <a:ea typeface="Arial"/>
                <a:cs typeface="Arial"/>
                <a:sym typeface="Arial"/>
              </a:rPr>
            </a:br>
            <a:endParaRPr sz="1600" b="1" i="0" u="none" strike="noStrike" cap="none" dirty="0">
              <a:solidFill>
                <a:schemeClr val="lt1"/>
              </a:solidFill>
              <a:latin typeface="Tw Cen MT" panose="020B0602020104020603" pitchFamily="34" charset="0"/>
              <a:ea typeface="DM Sans"/>
              <a:cs typeface="DM Sans"/>
              <a:sym typeface="DM Sans"/>
            </a:endParaRPr>
          </a:p>
        </p:txBody>
      </p:sp>
      <p:sp>
        <p:nvSpPr>
          <p:cNvPr id="157" name="Google Shape;157;p6"/>
          <p:cNvSpPr txBox="1"/>
          <p:nvPr/>
        </p:nvSpPr>
        <p:spPr>
          <a:xfrm>
            <a:off x="2876478" y="1896349"/>
            <a:ext cx="2550000" cy="43282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endParaRPr sz="2400" b="1" i="0" u="none" strike="noStrike" cap="none" dirty="0">
              <a:solidFill>
                <a:srgbClr val="445E8A"/>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mail ballots </a:t>
            </a:r>
            <a:r>
              <a:rPr lang="en-US" sz="1400" b="1" i="1" u="none" strike="noStrike" cap="none" dirty="0">
                <a:solidFill>
                  <a:srgbClr val="445E8A"/>
                </a:solidFill>
                <a:latin typeface="Cambria"/>
                <a:ea typeface="Cambria"/>
                <a:cs typeface="Cambria"/>
                <a:sym typeface="Cambria"/>
              </a:rPr>
              <a:t>audited</a:t>
            </a:r>
            <a:endParaRPr sz="1400" b="1" i="1" u="none" strike="noStrike" cap="none" dirty="0">
              <a:solidFill>
                <a:srgbClr val="445E8A"/>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2"/>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 </a:t>
            </a:r>
            <a:br>
              <a:rPr lang="en-US" sz="24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400" b="0" i="0" u="none" strike="noStrike" cap="none" dirty="0">
                <a:solidFill>
                  <a:schemeClr val="dk1"/>
                </a:solidFill>
                <a:latin typeface="Cambria"/>
                <a:ea typeface="Cambria"/>
                <a:cs typeface="Cambria"/>
                <a:sym typeface="Cambria"/>
              </a:rPr>
              <a:t>in-person early ballots </a:t>
            </a:r>
            <a:br>
              <a:rPr lang="en-US" sz="1400" b="0" i="0" u="none" strike="noStrike" cap="none" dirty="0">
                <a:solidFill>
                  <a:schemeClr val="dk1"/>
                </a:solidFill>
                <a:latin typeface="Cambria"/>
                <a:ea typeface="Cambria"/>
                <a:cs typeface="Cambria"/>
                <a:sym typeface="Cambria"/>
              </a:rPr>
            </a:br>
            <a:r>
              <a:rPr lang="en-US" sz="1400" b="1" i="1" u="none" strike="noStrike" cap="none" dirty="0">
                <a:solidFill>
                  <a:srgbClr val="445E8A"/>
                </a:solidFill>
                <a:latin typeface="Cambria"/>
                <a:ea typeface="Cambria"/>
                <a:cs typeface="Cambria"/>
                <a:sym typeface="Cambria"/>
              </a:rPr>
              <a:t>audited</a:t>
            </a:r>
            <a:endParaRPr dirty="0"/>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2"/>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 </a:t>
            </a:r>
            <a:br>
              <a:rPr lang="en-US" sz="24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400" b="0" i="0" u="none" strike="noStrike" cap="none" dirty="0">
                <a:solidFill>
                  <a:schemeClr val="dk1"/>
                </a:solidFill>
                <a:latin typeface="Cambria"/>
                <a:ea typeface="Cambria"/>
                <a:cs typeface="Cambria"/>
                <a:sym typeface="Cambria"/>
              </a:rPr>
              <a:t>in-person Election Day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ballots </a:t>
            </a:r>
            <a:r>
              <a:rPr lang="en-US" sz="1400" b="1" i="1" u="none" strike="noStrike" cap="none" dirty="0">
                <a:solidFill>
                  <a:srgbClr val="445E8A"/>
                </a:solidFill>
                <a:latin typeface="Cambria"/>
                <a:ea typeface="Cambria"/>
                <a:cs typeface="Cambria"/>
                <a:sym typeface="Cambria"/>
              </a:rPr>
              <a:t>audited</a:t>
            </a:r>
            <a:endParaRPr dirty="0"/>
          </a:p>
          <a:p>
            <a:pPr marL="0" marR="0" lvl="0" indent="0" algn="l" rtl="0">
              <a:lnSpc>
                <a:spcPct val="100000"/>
              </a:lnSpc>
              <a:spcBef>
                <a:spcPts val="0"/>
              </a:spcBef>
              <a:spcAft>
                <a:spcPts val="0"/>
              </a:spcAft>
              <a:buNone/>
            </a:pPr>
            <a:endParaRPr sz="1100" b="1" i="1" u="none" strike="noStrike" cap="none" dirty="0">
              <a:solidFill>
                <a:srgbClr val="445E8A"/>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provisional ballots </a:t>
            </a:r>
            <a:r>
              <a:rPr lang="en-US" sz="1400" b="1" i="1" u="none" strike="noStrike" cap="none" dirty="0">
                <a:solidFill>
                  <a:srgbClr val="445E8A"/>
                </a:solidFill>
                <a:latin typeface="Cambria"/>
                <a:ea typeface="Cambria"/>
                <a:cs typeface="Cambria"/>
                <a:sym typeface="Cambria"/>
              </a:rPr>
              <a:t>audited</a:t>
            </a:r>
            <a:endParaRPr dirty="0"/>
          </a:p>
          <a:p>
            <a:pPr marL="0" marR="0" lvl="0" indent="0" algn="l" rtl="0">
              <a:lnSpc>
                <a:spcPct val="100000"/>
              </a:lnSpc>
              <a:spcBef>
                <a:spcPts val="0"/>
              </a:spcBef>
              <a:spcAft>
                <a:spcPts val="0"/>
              </a:spcAft>
              <a:buNone/>
            </a:pPr>
            <a:endParaRPr sz="1100" b="1" i="1" u="none" strike="noStrike" cap="none" dirty="0">
              <a:solidFill>
                <a:srgbClr val="445E8A"/>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total ballots </a:t>
            </a:r>
            <a:r>
              <a:rPr lang="en-US" sz="1400" b="1" i="1" u="none" strike="noStrike" cap="none" dirty="0">
                <a:solidFill>
                  <a:srgbClr val="445E8A"/>
                </a:solidFill>
                <a:latin typeface="Cambria"/>
                <a:ea typeface="Cambria"/>
                <a:cs typeface="Cambria"/>
                <a:sym typeface="Cambria"/>
              </a:rPr>
              <a:t>audited</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p:txBody>
      </p:sp>
      <p:sp>
        <p:nvSpPr>
          <p:cNvPr id="158" name="Google Shape;158;p6"/>
          <p:cNvSpPr txBox="1"/>
          <p:nvPr/>
        </p:nvSpPr>
        <p:spPr>
          <a:xfrm>
            <a:off x="457201" y="8346798"/>
            <a:ext cx="3429000" cy="14257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 contests</a:t>
            </a:r>
            <a:br>
              <a:rPr lang="en-US" sz="2100" b="1" i="0" u="none" strike="noStrike" cap="none" dirty="0">
                <a:solidFill>
                  <a:srgbClr val="E24E39"/>
                </a:solidFill>
                <a:latin typeface="Tw Cen MT" panose="020B0602020104020603" pitchFamily="34" charset="0"/>
                <a:ea typeface="DM Sans Black"/>
                <a:cs typeface="DM Sans Black"/>
                <a:sym typeface="DM Sans Black"/>
              </a:rPr>
            </a:br>
            <a:r>
              <a:rPr lang="en-US" sz="1400" b="0" i="0" u="none" strike="noStrike" cap="none" dirty="0">
                <a:solidFill>
                  <a:schemeClr val="dk1"/>
                </a:solidFill>
                <a:latin typeface="Cambria"/>
                <a:ea typeface="Cambria"/>
                <a:cs typeface="Cambria"/>
                <a:sym typeface="Cambria"/>
              </a:rPr>
              <a:t>on all ballots</a:t>
            </a:r>
            <a:endParaRPr sz="1400" b="0" i="0" u="none" strike="noStrike" cap="none" dirty="0">
              <a:solidFill>
                <a:schemeClr val="dk2"/>
              </a:solidFill>
              <a:latin typeface="Cambria"/>
              <a:ea typeface="Cambria"/>
              <a:cs typeface="Cambria"/>
              <a:sym typeface="Cambria"/>
            </a:endParaRPr>
          </a:p>
          <a:p>
            <a:pPr marL="0" marR="0" lvl="0" indent="0" algn="l" rtl="0">
              <a:lnSpc>
                <a:spcPct val="100000"/>
              </a:lnSpc>
              <a:spcBef>
                <a:spcPts val="800"/>
              </a:spcBef>
              <a:spcAft>
                <a:spcPts val="0"/>
              </a:spcAft>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 additional contests</a:t>
            </a:r>
            <a:br>
              <a:rPr lang="en-US" sz="2100" b="1" i="0" u="none" strike="noStrike" cap="none" dirty="0">
                <a:solidFill>
                  <a:srgbClr val="445E8A"/>
                </a:solidFill>
                <a:latin typeface="Tw Cen MT" panose="020B0602020104020603" pitchFamily="34" charset="0"/>
                <a:ea typeface="DM Sans Black"/>
                <a:cs typeface="DM Sans Black"/>
                <a:sym typeface="DM Sans Black"/>
              </a:rPr>
            </a:br>
            <a:r>
              <a:rPr lang="en-US" sz="1400" b="0" i="0" u="none" strike="noStrike" cap="none" dirty="0">
                <a:solidFill>
                  <a:schemeClr val="dk1"/>
                </a:solidFill>
                <a:latin typeface="Cambria"/>
                <a:ea typeface="Cambria"/>
                <a:cs typeface="Cambria"/>
                <a:sym typeface="Cambria"/>
              </a:rPr>
              <a:t>on some ballots</a:t>
            </a:r>
            <a:endParaRPr sz="1400" b="0" i="0" u="none" strike="noStrike" cap="none" dirty="0">
              <a:solidFill>
                <a:schemeClr val="dk2"/>
              </a:solidFill>
              <a:latin typeface="Cambria"/>
              <a:ea typeface="Cambria"/>
              <a:cs typeface="Cambria"/>
              <a:sym typeface="Cambria"/>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457200" marR="0" lvl="0" indent="-368300" algn="l" rtl="0">
              <a:lnSpc>
                <a:spcPct val="100000"/>
              </a:lnSpc>
              <a:spcBef>
                <a:spcPts val="800"/>
              </a:spcBef>
              <a:spcAft>
                <a:spcPts val="800"/>
              </a:spcAft>
              <a:buClr>
                <a:srgbClr val="000000"/>
              </a:buClr>
              <a:buSzPts val="1400"/>
              <a:buFont typeface="Arial"/>
              <a:buNone/>
            </a:pPr>
            <a:endParaRPr sz="1400" b="0" i="0" u="none" strike="noStrike" cap="none" dirty="0">
              <a:solidFill>
                <a:srgbClr val="2E4355"/>
              </a:solidFill>
              <a:latin typeface="Cambria" panose="02040503050406030204" pitchFamily="18" charset="0"/>
              <a:ea typeface="Cambria" panose="02040503050406030204" pitchFamily="18" charset="0"/>
              <a:cs typeface="Bitter Medium"/>
              <a:sym typeface="Bitter Medium"/>
            </a:endParaRPr>
          </a:p>
        </p:txBody>
      </p:sp>
      <p:sp>
        <p:nvSpPr>
          <p:cNvPr id="159" name="Google Shape;159;p6"/>
          <p:cNvSpPr txBox="1"/>
          <p:nvPr/>
        </p:nvSpPr>
        <p:spPr>
          <a:xfrm>
            <a:off x="440141" y="6117796"/>
            <a:ext cx="2436337" cy="7109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445E8A"/>
                </a:solidFill>
                <a:latin typeface="Tw Cen MT" panose="020B0602020104020603" pitchFamily="34" charset="0"/>
                <a:ea typeface="Twentieth Century"/>
                <a:cs typeface="Twentieth Century"/>
                <a:sym typeface="Twentieth Century"/>
              </a:rPr>
              <a:t>100</a:t>
            </a:r>
            <a:r>
              <a:rPr lang="en-US" sz="4020" b="1" i="0" u="none" strike="noStrike" cap="none" dirty="0">
                <a:solidFill>
                  <a:srgbClr val="445E8A"/>
                </a:solidFill>
                <a:latin typeface="Tw Cen MT" panose="020B0602020104020603" pitchFamily="34" charset="0"/>
                <a:ea typeface="Twentieth Century"/>
                <a:cs typeface="Twentieth Century"/>
                <a:sym typeface="Twentieth Century"/>
              </a:rPr>
              <a:t>%</a:t>
            </a:r>
            <a:endParaRPr sz="1400" b="0"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160" name="Google Shape;160;p6"/>
          <p:cNvSpPr txBox="1"/>
          <p:nvPr/>
        </p:nvSpPr>
        <p:spPr>
          <a:xfrm>
            <a:off x="2876021" y="8396902"/>
            <a:ext cx="3747608" cy="616555"/>
          </a:xfrm>
          <a:prstGeom prst="rect">
            <a:avLst/>
          </a:prstGeom>
          <a:noFill/>
          <a:ln>
            <a:noFill/>
          </a:ln>
        </p:spPr>
        <p:txBody>
          <a:bodyPr spcFirstLastPara="1" wrap="square" lIns="91425" tIns="91425" rIns="91425" bIns="91425" anchor="t" anchorCtr="0">
            <a:noAutofit/>
          </a:bodyPr>
          <a:lstStyle/>
          <a:p>
            <a:pPr marL="0" marR="0" lvl="0" indent="0" algn="l" rtl="0">
              <a:lnSpc>
                <a:spcPct val="83333"/>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 tabulation systems used</a:t>
            </a:r>
            <a:br>
              <a:rPr lang="en-US" sz="2100" b="1" i="0" u="none" strike="noStrike" cap="none" dirty="0">
                <a:solidFill>
                  <a:srgbClr val="E24E39"/>
                </a:solidFill>
                <a:latin typeface="Tw Cen MT" panose="020B0602020104020603" pitchFamily="34" charset="0"/>
                <a:ea typeface="DM Sans Black"/>
                <a:cs typeface="DM Sans Black"/>
                <a:sym typeface="DM Sans Black"/>
              </a:rPr>
            </a:br>
            <a:r>
              <a:rPr lang="en-US" sz="1400" b="0" i="0" u="none" strike="noStrike" cap="none" dirty="0">
                <a:solidFill>
                  <a:schemeClr val="dk1"/>
                </a:solidFill>
                <a:latin typeface="Cambria"/>
                <a:ea typeface="Cambria"/>
                <a:cs typeface="Cambria"/>
                <a:sym typeface="Cambria"/>
              </a:rPr>
              <a:t>[Manufacturer1] and [Manufacturer2]</a:t>
            </a:r>
            <a:endParaRPr sz="1400" b="0" i="0" u="none" strike="noStrike" cap="none" dirty="0">
              <a:solidFill>
                <a:schemeClr val="dk2"/>
              </a:solidFill>
              <a:latin typeface="Cambria"/>
              <a:ea typeface="Cambria"/>
              <a:cs typeface="Cambria"/>
              <a:sym typeface="Cambria"/>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457200" marR="0" lvl="0" indent="-368300" algn="l" rtl="0">
              <a:lnSpc>
                <a:spcPct val="100000"/>
              </a:lnSpc>
              <a:spcBef>
                <a:spcPts val="800"/>
              </a:spcBef>
              <a:spcAft>
                <a:spcPts val="800"/>
              </a:spcAft>
              <a:buClr>
                <a:srgbClr val="000000"/>
              </a:buClr>
              <a:buSzPts val="1400"/>
              <a:buFont typeface="Arial"/>
              <a:buNone/>
            </a:pPr>
            <a:endParaRPr sz="1400" b="0" i="0" u="none" strike="noStrike" cap="none" dirty="0">
              <a:solidFill>
                <a:srgbClr val="2E4355"/>
              </a:solidFill>
              <a:latin typeface="Cambria" panose="02040503050406030204" pitchFamily="18" charset="0"/>
              <a:ea typeface="Cambria" panose="02040503050406030204" pitchFamily="18" charset="0"/>
              <a:cs typeface="Bitter Medium"/>
              <a:sym typeface="Bitter Medium"/>
            </a:endParaRPr>
          </a:p>
        </p:txBody>
      </p:sp>
      <p:sp>
        <p:nvSpPr>
          <p:cNvPr id="161" name="Google Shape;161;p6"/>
          <p:cNvSpPr txBox="1"/>
          <p:nvPr/>
        </p:nvSpPr>
        <p:spPr>
          <a:xfrm>
            <a:off x="457200" y="7503909"/>
            <a:ext cx="3747608" cy="884241"/>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 </a:t>
            </a:r>
            <a:br>
              <a:rPr lang="en-US" sz="24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ballot choices</a:t>
            </a:r>
            <a:br>
              <a:rPr lang="en-US" sz="2400" b="1" i="0" u="none" strike="noStrike" cap="none" dirty="0">
                <a:solidFill>
                  <a:srgbClr val="61749F"/>
                </a:solidFill>
                <a:latin typeface="Tw Cen MT" panose="020B0602020104020603" pitchFamily="34" charset="0"/>
                <a:ea typeface="Twentieth Century"/>
                <a:cs typeface="Twentieth Century"/>
                <a:sym typeface="Twentieth Century"/>
              </a:rPr>
            </a:br>
            <a:r>
              <a:rPr lang="en-US" sz="1400" b="0" i="0" u="none" strike="noStrike" cap="none" dirty="0">
                <a:solidFill>
                  <a:srgbClr val="000000"/>
                </a:solidFill>
                <a:latin typeface="Cambria"/>
                <a:ea typeface="Cambria"/>
                <a:cs typeface="Cambria"/>
                <a:sym typeface="Cambria"/>
              </a:rPr>
              <a:t>examined</a:t>
            </a:r>
            <a:r>
              <a:rPr lang="en-US" sz="1400" b="0" i="0" u="none" strike="noStrike" cap="none" dirty="0">
                <a:solidFill>
                  <a:srgbClr val="000000"/>
                </a:solidFill>
                <a:latin typeface="Cambria" panose="02040503050406030204" pitchFamily="18" charset="0"/>
                <a:ea typeface="Cambria" panose="02040503050406030204" pitchFamily="18" charset="0"/>
                <a:cs typeface="Bitter"/>
                <a:sym typeface="Bitter"/>
              </a:rPr>
              <a:t> </a:t>
            </a:r>
            <a:endParaRPr sz="1400" b="0" i="0" u="none" strike="noStrike" cap="none" dirty="0">
              <a:solidFill>
                <a:srgbClr val="000000"/>
              </a:solidFill>
              <a:latin typeface="Arial"/>
              <a:ea typeface="Arial"/>
              <a:cs typeface="Arial"/>
              <a:sym typeface="Arial"/>
            </a:endParaRPr>
          </a:p>
        </p:txBody>
      </p:sp>
      <p:sp>
        <p:nvSpPr>
          <p:cNvPr id="162" name="Google Shape;162;p6"/>
          <p:cNvSpPr txBox="1"/>
          <p:nvPr/>
        </p:nvSpPr>
        <p:spPr>
          <a:xfrm>
            <a:off x="2876478" y="6122545"/>
            <a:ext cx="4583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E24E39"/>
                </a:solidFill>
                <a:latin typeface="Tw Cen MT" panose="020B0602020104020603" pitchFamily="34" charset="0"/>
                <a:ea typeface="Twentieth Century"/>
                <a:cs typeface="Twentieth Century"/>
                <a:sym typeface="Twentieth Century"/>
              </a:rPr>
              <a:t>9#.####%</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cxnSp>
        <p:nvCxnSpPr>
          <p:cNvPr id="163" name="Google Shape;163;p6"/>
          <p:cNvCxnSpPr/>
          <p:nvPr/>
        </p:nvCxnSpPr>
        <p:spPr>
          <a:xfrm>
            <a:off x="440141" y="8343662"/>
            <a:ext cx="6872100" cy="0"/>
          </a:xfrm>
          <a:prstGeom prst="straightConnector1">
            <a:avLst/>
          </a:prstGeom>
          <a:noFill/>
          <a:ln w="38100" cap="flat" cmpd="sng">
            <a:solidFill>
              <a:srgbClr val="445E8A"/>
            </a:solidFill>
            <a:prstDash val="solid"/>
            <a:round/>
            <a:headEnd type="none" w="sm" len="sm"/>
            <a:tailEnd type="none" w="sm" len="sm"/>
          </a:ln>
        </p:spPr>
      </p:cxnSp>
      <p:sp>
        <p:nvSpPr>
          <p:cNvPr id="164" name="Google Shape;164;p6"/>
          <p:cNvSpPr txBox="1"/>
          <p:nvPr/>
        </p:nvSpPr>
        <p:spPr>
          <a:xfrm>
            <a:off x="2876021" y="7503909"/>
            <a:ext cx="4376057" cy="756513"/>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 counting variations</a:t>
            </a:r>
            <a:br>
              <a:rPr lang="en-US" sz="2100" b="1" i="0" u="none" strike="noStrike" cap="none" dirty="0">
                <a:solidFill>
                  <a:srgbClr val="61749F"/>
                </a:solidFill>
                <a:latin typeface="Montserrat"/>
                <a:ea typeface="Montserrat"/>
                <a:cs typeface="Montserrat"/>
                <a:sym typeface="Montserrat"/>
              </a:rPr>
            </a:br>
            <a:r>
              <a:rPr lang="en-US" sz="1400" b="0" i="0" u="none" strike="noStrike" cap="none" dirty="0">
                <a:solidFill>
                  <a:srgbClr val="000000"/>
                </a:solidFill>
                <a:latin typeface="Cambria"/>
                <a:ea typeface="Cambria"/>
                <a:cs typeface="Cambria"/>
                <a:sym typeface="Cambria"/>
              </a:rPr>
              <a:t>between the audit tabulator and </a:t>
            </a:r>
            <a:br>
              <a:rPr lang="en-US" sz="1400" b="0" i="0" u="none" strike="noStrike" cap="none" dirty="0">
                <a:solidFill>
                  <a:srgbClr val="000000"/>
                </a:solidFill>
                <a:latin typeface="Cambria"/>
                <a:ea typeface="Cambria"/>
                <a:cs typeface="Cambria"/>
                <a:sym typeface="Cambria"/>
              </a:rPr>
            </a:br>
            <a:r>
              <a:rPr lang="en-US" sz="1400" b="0" i="0" u="none" strike="noStrike" cap="none" dirty="0">
                <a:solidFill>
                  <a:srgbClr val="000000"/>
                </a:solidFill>
                <a:latin typeface="Cambria"/>
                <a:ea typeface="Cambria"/>
                <a:cs typeface="Cambria"/>
                <a:sym typeface="Cambria"/>
              </a:rPr>
              <a:t>the official vote tabulator</a:t>
            </a:r>
            <a:endParaRPr sz="1400" b="0" i="0" u="none" strike="noStrike" cap="none" dirty="0">
              <a:solidFill>
                <a:srgbClr val="000000"/>
              </a:solidFill>
              <a:latin typeface="Cambria"/>
              <a:ea typeface="Cambria"/>
              <a:cs typeface="Cambria"/>
              <a:sym typeface="Cambria"/>
            </a:endParaRPr>
          </a:p>
        </p:txBody>
      </p:sp>
      <p:sp>
        <p:nvSpPr>
          <p:cNvPr id="165" name="Google Shape;165;p6"/>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1</a:t>
            </a:r>
            <a:endParaRPr sz="1800" b="1" i="1" u="none" strike="noStrike" cap="none">
              <a:solidFill>
                <a:srgbClr val="E24E39"/>
              </a:solidFill>
              <a:latin typeface="Cambria"/>
              <a:ea typeface="Cambria"/>
              <a:cs typeface="Cambria"/>
              <a:sym typeface="Cambria"/>
            </a:endParaRPr>
          </a:p>
        </p:txBody>
      </p:sp>
      <p:sp>
        <p:nvSpPr>
          <p:cNvPr id="166" name="Google Shape;166;p6"/>
          <p:cNvSpPr txBox="1"/>
          <p:nvPr/>
        </p:nvSpPr>
        <p:spPr>
          <a:xfrm>
            <a:off x="457200" y="6695095"/>
            <a:ext cx="24765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of ballots cast in the </a:t>
            </a:r>
            <a:br>
              <a:rPr lang="en-US" sz="1400" b="0" i="0" u="none" strike="noStrike" cap="none">
                <a:solidFill>
                  <a:srgbClr val="000000"/>
                </a:solidFill>
                <a:latin typeface="Cambria"/>
                <a:ea typeface="Cambria"/>
                <a:cs typeface="Cambria"/>
                <a:sym typeface="Cambria"/>
              </a:rPr>
            </a:br>
            <a:r>
              <a:rPr lang="en-US" sz="1400" b="0" i="0" u="none" strike="noStrike" cap="none">
                <a:solidFill>
                  <a:srgbClr val="000000"/>
                </a:solidFill>
                <a:latin typeface="Cambria"/>
                <a:ea typeface="Cambria"/>
                <a:cs typeface="Cambria"/>
                <a:sym typeface="Cambria"/>
              </a:rPr>
              <a:t>general election </a:t>
            </a:r>
            <a:br>
              <a:rPr lang="en-US" sz="1400" b="0" i="0" u="none" strike="noStrike" cap="none">
                <a:solidFill>
                  <a:srgbClr val="000000"/>
                </a:solidFill>
                <a:latin typeface="Cambria"/>
                <a:ea typeface="Cambria"/>
                <a:cs typeface="Cambria"/>
                <a:sym typeface="Cambria"/>
              </a:rPr>
            </a:br>
            <a:r>
              <a:rPr lang="en-US" sz="1400" b="0" i="0" u="none" strike="noStrike" cap="none">
                <a:solidFill>
                  <a:srgbClr val="000000"/>
                </a:solidFill>
                <a:latin typeface="Cambria"/>
                <a:ea typeface="Cambria"/>
                <a:cs typeface="Cambria"/>
                <a:sym typeface="Cambria"/>
              </a:rPr>
              <a:t>were </a:t>
            </a:r>
            <a:r>
              <a:rPr lang="en-US" sz="1400" b="0" i="0" u="sng" strike="noStrike" cap="none">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re-tabulated</a:t>
            </a:r>
            <a:endParaRPr sz="1400" b="0" i="0" u="none" strike="noStrike" cap="none">
              <a:solidFill>
                <a:srgbClr val="445E8A"/>
              </a:solidFill>
              <a:latin typeface="Cambria"/>
              <a:ea typeface="Cambria"/>
              <a:cs typeface="Cambria"/>
              <a:sym typeface="Cambria"/>
            </a:endParaRPr>
          </a:p>
        </p:txBody>
      </p:sp>
      <p:sp>
        <p:nvSpPr>
          <p:cNvPr id="167" name="Google Shape;167;p6"/>
          <p:cNvSpPr txBox="1"/>
          <p:nvPr/>
        </p:nvSpPr>
        <p:spPr>
          <a:xfrm>
            <a:off x="2933699" y="6690169"/>
            <a:ext cx="437854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match: audit results and </a:t>
            </a:r>
            <a:br>
              <a:rPr lang="en-US" sz="1400" b="0" i="0" u="none" strike="noStrike" cap="none">
                <a:solidFill>
                  <a:srgbClr val="000000"/>
                </a:solidFill>
                <a:latin typeface="Cambria"/>
                <a:ea typeface="Cambria"/>
                <a:cs typeface="Cambria"/>
                <a:sym typeface="Cambria"/>
              </a:rPr>
            </a:br>
            <a:r>
              <a:rPr lang="en-US" sz="1400" b="0" i="0" u="none" strike="noStrike" cap="none">
                <a:solidFill>
                  <a:srgbClr val="000000"/>
                </a:solidFill>
                <a:latin typeface="Cambria"/>
                <a:ea typeface="Cambria"/>
                <a:cs typeface="Cambria"/>
                <a:sym typeface="Cambria"/>
              </a:rPr>
              <a:t>official general election results </a:t>
            </a:r>
            <a:endParaRPr sz="1400" b="0" i="0" u="none" strike="noStrike" cap="none">
              <a:solidFill>
                <a:srgbClr val="000000"/>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body" idx="4294967295"/>
          </p:nvPr>
        </p:nvSpPr>
        <p:spPr>
          <a:xfrm>
            <a:off x="516450" y="1053754"/>
            <a:ext cx="6566400" cy="84137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500" dirty="0">
                <a:solidFill>
                  <a:schemeClr val="dk1"/>
                </a:solidFill>
                <a:latin typeface="Cambria"/>
                <a:ea typeface="Cambria"/>
                <a:cs typeface="Cambria"/>
                <a:sym typeface="Cambria"/>
              </a:rPr>
              <a:t>The audit process we followed looks like this:</a:t>
            </a:r>
            <a:endParaRPr sz="1500" dirty="0">
              <a:solidFill>
                <a:schemeClr val="dk1"/>
              </a:solidFill>
              <a:latin typeface="Cambria"/>
              <a:ea typeface="Cambria"/>
              <a:cs typeface="Cambria"/>
              <a:sym typeface="Cambria"/>
            </a:endParaRPr>
          </a:p>
          <a:p>
            <a:pPr marL="1371600" lvl="0" indent="-317500" algn="l" rtl="0">
              <a:lnSpc>
                <a:spcPct val="115000"/>
              </a:lnSpc>
              <a:spcBef>
                <a:spcPts val="2000"/>
              </a:spcBef>
              <a:spcAft>
                <a:spcPts val="0"/>
              </a:spcAft>
              <a:buClr>
                <a:srgbClr val="E24E39"/>
              </a:buClr>
              <a:buSzPts val="1400"/>
              <a:buFont typeface="Bitter Medium"/>
              <a:buAutoNum type="arabicPeriod"/>
            </a:pPr>
            <a:r>
              <a:rPr lang="en-US" sz="1500" dirty="0">
                <a:solidFill>
                  <a:schemeClr val="dk1"/>
                </a:solidFill>
                <a:latin typeface="Cambria"/>
                <a:ea typeface="Cambria"/>
                <a:cs typeface="Cambria"/>
                <a:sym typeface="Cambria"/>
              </a:rPr>
              <a:t>Conduct </a:t>
            </a:r>
            <a:r>
              <a:rPr lang="en-US" sz="15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logic and accuracy</a:t>
            </a:r>
            <a:r>
              <a:rPr lang="en-US" sz="1500" dirty="0">
                <a:solidFill>
                  <a:schemeClr val="dk1"/>
                </a:solidFill>
                <a:latin typeface="Cambria"/>
                <a:ea typeface="Cambria"/>
                <a:cs typeface="Cambria"/>
                <a:sym typeface="Cambria"/>
              </a:rPr>
              <a:t> testing on the tabulation system that will be used for the automated audit.</a:t>
            </a:r>
            <a:endParaRPr sz="15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500" dirty="0">
                <a:solidFill>
                  <a:schemeClr val="dk1"/>
                </a:solidFill>
                <a:latin typeface="Cambria"/>
                <a:ea typeface="Cambria"/>
                <a:cs typeface="Cambria"/>
                <a:sym typeface="Cambria"/>
              </a:rPr>
              <a:t>Separate ballots into categories: in-person early ballots, mail ballots, in-person Election Day ballots and provisional ballots. Each category is audited separately. </a:t>
            </a:r>
            <a:endParaRPr dirty="0"/>
          </a:p>
          <a:p>
            <a:pPr marL="1371600" lvl="0" indent="-317500" algn="l" rtl="0">
              <a:lnSpc>
                <a:spcPct val="115000"/>
              </a:lnSpc>
              <a:spcBef>
                <a:spcPts val="3000"/>
              </a:spcBef>
              <a:spcAft>
                <a:spcPts val="0"/>
              </a:spcAft>
              <a:buClr>
                <a:srgbClr val="E24E39"/>
              </a:buClr>
              <a:buSzPts val="1400"/>
              <a:buFont typeface="Bitter Medium"/>
              <a:buAutoNum type="arabicPeriod"/>
            </a:pPr>
            <a:r>
              <a:rPr lang="en-US" sz="1500" dirty="0">
                <a:solidFill>
                  <a:schemeClr val="dk1"/>
                </a:solidFill>
                <a:latin typeface="Cambria"/>
                <a:ea typeface="Cambria"/>
                <a:cs typeface="Cambria"/>
                <a:sym typeface="Cambria"/>
              </a:rPr>
              <a:t>Scan each category of ballots using the automated audit tabulation system.</a:t>
            </a:r>
            <a:endParaRPr sz="15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500" dirty="0">
                <a:solidFill>
                  <a:schemeClr val="dk1"/>
                </a:solidFill>
                <a:latin typeface="Cambria"/>
                <a:ea typeface="Cambria"/>
                <a:cs typeface="Cambria"/>
                <a:sym typeface="Cambria"/>
              </a:rPr>
              <a:t>Print results reports from the automated audit tabulation system.</a:t>
            </a:r>
            <a:endParaRPr sz="15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500" dirty="0">
                <a:solidFill>
                  <a:schemeClr val="dk1"/>
                </a:solidFill>
                <a:latin typeface="Cambria"/>
                <a:ea typeface="Cambria"/>
                <a:cs typeface="Cambria"/>
                <a:sym typeface="Cambria"/>
              </a:rPr>
              <a:t>Compare the results </a:t>
            </a:r>
            <a:r>
              <a:rPr lang="en-US" sz="1500" b="0" i="0" u="none" strike="noStrike" dirty="0">
                <a:solidFill>
                  <a:srgbClr val="000000"/>
                </a:solidFill>
                <a:latin typeface="Cambria"/>
                <a:ea typeface="Cambria"/>
                <a:cs typeface="Cambria"/>
                <a:sym typeface="Cambria"/>
              </a:rPr>
              <a:t>from the automated audit tabulation system to the results from the official vote tabulation system, contest by contest, candidate by candidate, and note any </a:t>
            </a:r>
            <a:r>
              <a:rPr lang="en-US" sz="1500" b="0" i="0" u="sng" strike="noStrike"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discrepancies</a:t>
            </a:r>
            <a:r>
              <a:rPr lang="en-US" sz="1500" b="0" i="0" u="none" strike="noStrike" dirty="0">
                <a:solidFill>
                  <a:srgbClr val="000000"/>
                </a:solidFill>
                <a:latin typeface="Cambria"/>
                <a:ea typeface="Cambria"/>
                <a:cs typeface="Cambria"/>
                <a:sym typeface="Cambria"/>
              </a:rPr>
              <a:t>.</a:t>
            </a:r>
            <a:endParaRPr dirty="0"/>
          </a:p>
          <a:p>
            <a:pPr marL="1371600" lvl="0" indent="-317500" algn="l" rtl="0">
              <a:lnSpc>
                <a:spcPct val="115000"/>
              </a:lnSpc>
              <a:spcBef>
                <a:spcPts val="3000"/>
              </a:spcBef>
              <a:spcAft>
                <a:spcPts val="0"/>
              </a:spcAft>
              <a:buClr>
                <a:srgbClr val="E24E39"/>
              </a:buClr>
              <a:buSzPts val="1400"/>
              <a:buFont typeface="Bitter Medium"/>
              <a:buAutoNum type="arabicPeriod"/>
            </a:pPr>
            <a:r>
              <a:rPr lang="en-US" sz="1500" dirty="0">
                <a:solidFill>
                  <a:schemeClr val="dk1"/>
                </a:solidFill>
                <a:latin typeface="Cambria"/>
                <a:ea typeface="Cambria"/>
                <a:cs typeface="Cambria"/>
                <a:sym typeface="Cambria"/>
              </a:rPr>
              <a:t>Document the results for each contest with a </a:t>
            </a:r>
            <a:r>
              <a:rPr lang="en-US" sz="1500" u="sng"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discrepancy</a:t>
            </a:r>
            <a:r>
              <a:rPr lang="en-US" sz="1500" dirty="0">
                <a:solidFill>
                  <a:schemeClr val="dk1"/>
                </a:solidFill>
                <a:latin typeface="Cambria"/>
                <a:ea typeface="Cambria"/>
                <a:cs typeface="Cambria"/>
                <a:sym typeface="Cambria"/>
              </a:rPr>
              <a:t> of less than .5%. If there is a discrepancy of more than .5%, investigate by reviewing the paper ballots or ballot images, documenting the investigation and explaining the discrepancy on the requisite form.</a:t>
            </a:r>
            <a:endParaRPr sz="15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500" dirty="0">
                <a:solidFill>
                  <a:schemeClr val="dk1"/>
                </a:solidFill>
                <a:latin typeface="Cambria"/>
                <a:ea typeface="Cambria"/>
                <a:cs typeface="Cambria"/>
                <a:sym typeface="Cambria"/>
              </a:rPr>
              <a:t>Submit audit results to the [secretary of state]. </a:t>
            </a:r>
            <a:endParaRPr sz="1500" dirty="0">
              <a:solidFill>
                <a:schemeClr val="dk1"/>
              </a:solidFill>
              <a:latin typeface="Cambria"/>
              <a:ea typeface="Cambria"/>
              <a:cs typeface="Cambria"/>
              <a:sym typeface="Cambria"/>
            </a:endParaRPr>
          </a:p>
        </p:txBody>
      </p:sp>
      <p:grpSp>
        <p:nvGrpSpPr>
          <p:cNvPr id="173" name="Google Shape;173;p7"/>
          <p:cNvGrpSpPr/>
          <p:nvPr/>
        </p:nvGrpSpPr>
        <p:grpSpPr>
          <a:xfrm>
            <a:off x="697667" y="3553911"/>
            <a:ext cx="908715" cy="908599"/>
            <a:chOff x="697667" y="3553911"/>
            <a:chExt cx="908715" cy="908599"/>
          </a:xfrm>
        </p:grpSpPr>
        <p:sp>
          <p:nvSpPr>
            <p:cNvPr id="174" name="Google Shape;174;p7"/>
            <p:cNvSpPr/>
            <p:nvPr/>
          </p:nvSpPr>
          <p:spPr>
            <a:xfrm>
              <a:off x="755300" y="3623529"/>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7"/>
            <p:cNvPicPr preferRelativeResize="0"/>
            <p:nvPr/>
          </p:nvPicPr>
          <p:blipFill rotWithShape="1">
            <a:blip r:embed="rId4">
              <a:alphaModFix/>
            </a:blip>
            <a:srcRect/>
            <a:stretch/>
          </p:blipFill>
          <p:spPr>
            <a:xfrm>
              <a:off x="697667" y="3553911"/>
              <a:ext cx="908715" cy="908599"/>
            </a:xfrm>
            <a:prstGeom prst="rect">
              <a:avLst/>
            </a:prstGeom>
            <a:noFill/>
            <a:ln>
              <a:noFill/>
            </a:ln>
          </p:spPr>
        </p:pic>
      </p:grpSp>
      <p:grpSp>
        <p:nvGrpSpPr>
          <p:cNvPr id="176" name="Google Shape;176;p7"/>
          <p:cNvGrpSpPr/>
          <p:nvPr/>
        </p:nvGrpSpPr>
        <p:grpSpPr>
          <a:xfrm>
            <a:off x="697667" y="6849094"/>
            <a:ext cx="908715" cy="908599"/>
            <a:chOff x="697667" y="6574774"/>
            <a:chExt cx="908715" cy="908599"/>
          </a:xfrm>
        </p:grpSpPr>
        <p:sp>
          <p:nvSpPr>
            <p:cNvPr id="177" name="Google Shape;177;p7"/>
            <p:cNvSpPr/>
            <p:nvPr/>
          </p:nvSpPr>
          <p:spPr>
            <a:xfrm>
              <a:off x="751016" y="6597307"/>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7"/>
            <p:cNvPicPr preferRelativeResize="0"/>
            <p:nvPr/>
          </p:nvPicPr>
          <p:blipFill rotWithShape="1">
            <a:blip r:embed="rId5">
              <a:alphaModFix/>
            </a:blip>
            <a:srcRect/>
            <a:stretch/>
          </p:blipFill>
          <p:spPr>
            <a:xfrm>
              <a:off x="697667" y="6574774"/>
              <a:ext cx="908715" cy="908599"/>
            </a:xfrm>
            <a:prstGeom prst="rect">
              <a:avLst/>
            </a:prstGeom>
            <a:noFill/>
            <a:ln>
              <a:noFill/>
            </a:ln>
          </p:spPr>
        </p:pic>
      </p:grpSp>
      <p:grpSp>
        <p:nvGrpSpPr>
          <p:cNvPr id="179" name="Google Shape;179;p7"/>
          <p:cNvGrpSpPr/>
          <p:nvPr/>
        </p:nvGrpSpPr>
        <p:grpSpPr>
          <a:xfrm>
            <a:off x="697667" y="8463517"/>
            <a:ext cx="908715" cy="908599"/>
            <a:chOff x="697667" y="8179037"/>
            <a:chExt cx="908715" cy="908599"/>
          </a:xfrm>
        </p:grpSpPr>
        <p:sp>
          <p:nvSpPr>
            <p:cNvPr id="180" name="Google Shape;180;p7"/>
            <p:cNvSpPr/>
            <p:nvPr/>
          </p:nvSpPr>
          <p:spPr>
            <a:xfrm>
              <a:off x="768833" y="8261601"/>
              <a:ext cx="795528" cy="77724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 name="Google Shape;181;p7"/>
            <p:cNvPicPr preferRelativeResize="0"/>
            <p:nvPr/>
          </p:nvPicPr>
          <p:blipFill rotWithShape="1">
            <a:blip r:embed="rId6">
              <a:alphaModFix/>
            </a:blip>
            <a:srcRect/>
            <a:stretch/>
          </p:blipFill>
          <p:spPr>
            <a:xfrm>
              <a:off x="697667" y="8179037"/>
              <a:ext cx="908715" cy="908599"/>
            </a:xfrm>
            <a:prstGeom prst="rect">
              <a:avLst/>
            </a:prstGeom>
            <a:noFill/>
            <a:ln>
              <a:noFill/>
            </a:ln>
          </p:spPr>
        </p:pic>
      </p:grpSp>
      <p:sp>
        <p:nvSpPr>
          <p:cNvPr id="182" name="Google Shape;182;p7"/>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AUDIT PROCESS</a:t>
            </a:r>
            <a:endParaRPr sz="1400" b="0"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183" name="Google Shape;183;p7"/>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2</a:t>
            </a:r>
            <a:endParaRPr sz="1800" b="1" i="1" u="none" strike="noStrike" cap="none">
              <a:solidFill>
                <a:srgbClr val="E24E39"/>
              </a:solidFill>
              <a:latin typeface="Cambria"/>
              <a:ea typeface="Cambria"/>
              <a:cs typeface="Cambria"/>
              <a:sym typeface="Cambria"/>
            </a:endParaRPr>
          </a:p>
        </p:txBody>
      </p:sp>
      <p:grpSp>
        <p:nvGrpSpPr>
          <p:cNvPr id="184" name="Google Shape;184;p7"/>
          <p:cNvGrpSpPr/>
          <p:nvPr/>
        </p:nvGrpSpPr>
        <p:grpSpPr>
          <a:xfrm>
            <a:off x="739006" y="1507141"/>
            <a:ext cx="826036" cy="826036"/>
            <a:chOff x="739006" y="1507141"/>
            <a:chExt cx="826036" cy="826036"/>
          </a:xfrm>
        </p:grpSpPr>
        <p:sp>
          <p:nvSpPr>
            <p:cNvPr id="185" name="Google Shape;185;p7"/>
            <p:cNvSpPr/>
            <p:nvPr/>
          </p:nvSpPr>
          <p:spPr>
            <a:xfrm>
              <a:off x="754061" y="1527649"/>
              <a:ext cx="795927" cy="76567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7" descr="A black and white icon&#10;&#10;Description automatically generated"/>
            <p:cNvPicPr preferRelativeResize="0"/>
            <p:nvPr/>
          </p:nvPicPr>
          <p:blipFill rotWithShape="1">
            <a:blip r:embed="rId7">
              <a:alphaModFix/>
            </a:blip>
            <a:srcRect/>
            <a:stretch/>
          </p:blipFill>
          <p:spPr>
            <a:xfrm>
              <a:off x="739006" y="1507141"/>
              <a:ext cx="826036" cy="826036"/>
            </a:xfrm>
            <a:prstGeom prst="rect">
              <a:avLst/>
            </a:prstGeom>
            <a:noFill/>
            <a:ln>
              <a:noFill/>
            </a:ln>
          </p:spPr>
        </p:pic>
      </p:grpSp>
      <p:grpSp>
        <p:nvGrpSpPr>
          <p:cNvPr id="187" name="Google Shape;187;p7"/>
          <p:cNvGrpSpPr/>
          <p:nvPr/>
        </p:nvGrpSpPr>
        <p:grpSpPr>
          <a:xfrm>
            <a:off x="740544" y="4430528"/>
            <a:ext cx="822960" cy="822960"/>
            <a:chOff x="740544" y="4430528"/>
            <a:chExt cx="822960" cy="822960"/>
          </a:xfrm>
        </p:grpSpPr>
        <p:sp>
          <p:nvSpPr>
            <p:cNvPr id="188" name="Google Shape;188;p7"/>
            <p:cNvSpPr/>
            <p:nvPr/>
          </p:nvSpPr>
          <p:spPr>
            <a:xfrm>
              <a:off x="746766" y="4499741"/>
              <a:ext cx="795927" cy="6845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9" name="Google Shape;189;p7" descr="A black and white printer&#10;&#10;Description automatically generated"/>
            <p:cNvPicPr preferRelativeResize="0"/>
            <p:nvPr/>
          </p:nvPicPr>
          <p:blipFill rotWithShape="1">
            <a:blip r:embed="rId8">
              <a:alphaModFix/>
            </a:blip>
            <a:srcRect/>
            <a:stretch/>
          </p:blipFill>
          <p:spPr>
            <a:xfrm>
              <a:off x="740544" y="4430528"/>
              <a:ext cx="822960" cy="822960"/>
            </a:xfrm>
            <a:prstGeom prst="rect">
              <a:avLst/>
            </a:prstGeom>
            <a:noFill/>
            <a:ln>
              <a:noFill/>
            </a:ln>
          </p:spPr>
        </p:pic>
      </p:grpSp>
      <p:grpSp>
        <p:nvGrpSpPr>
          <p:cNvPr id="190" name="Google Shape;190;p7"/>
          <p:cNvGrpSpPr/>
          <p:nvPr/>
        </p:nvGrpSpPr>
        <p:grpSpPr>
          <a:xfrm>
            <a:off x="740544" y="5447244"/>
            <a:ext cx="822960" cy="822960"/>
            <a:chOff x="740544" y="5335484"/>
            <a:chExt cx="822960" cy="822960"/>
          </a:xfrm>
        </p:grpSpPr>
        <p:sp>
          <p:nvSpPr>
            <p:cNvPr id="191" name="Google Shape;191;p7"/>
            <p:cNvSpPr/>
            <p:nvPr/>
          </p:nvSpPr>
          <p:spPr>
            <a:xfrm>
              <a:off x="754168" y="5371547"/>
              <a:ext cx="795927" cy="6701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7" descr="A black and white icon with check marks and a magnifying glass&#10;&#10;Description automatically generated"/>
            <p:cNvPicPr preferRelativeResize="0"/>
            <p:nvPr/>
          </p:nvPicPr>
          <p:blipFill rotWithShape="1">
            <a:blip r:embed="rId9">
              <a:alphaModFix/>
            </a:blip>
            <a:srcRect/>
            <a:stretch/>
          </p:blipFill>
          <p:spPr>
            <a:xfrm>
              <a:off x="740544" y="5335484"/>
              <a:ext cx="822960" cy="822960"/>
            </a:xfrm>
            <a:prstGeom prst="rect">
              <a:avLst/>
            </a:prstGeom>
            <a:noFill/>
            <a:ln>
              <a:noFill/>
            </a:ln>
          </p:spPr>
        </p:pic>
      </p:grpSp>
      <p:grpSp>
        <p:nvGrpSpPr>
          <p:cNvPr id="193" name="Google Shape;193;p7"/>
          <p:cNvGrpSpPr/>
          <p:nvPr/>
        </p:nvGrpSpPr>
        <p:grpSpPr>
          <a:xfrm>
            <a:off x="664292" y="2468928"/>
            <a:ext cx="905256" cy="905256"/>
            <a:chOff x="664292" y="2468928"/>
            <a:chExt cx="905256" cy="905256"/>
          </a:xfrm>
        </p:grpSpPr>
        <p:sp>
          <p:nvSpPr>
            <p:cNvPr id="194" name="Google Shape;194;p7"/>
            <p:cNvSpPr/>
            <p:nvPr/>
          </p:nvSpPr>
          <p:spPr>
            <a:xfrm>
              <a:off x="701761" y="2546903"/>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 name="Google Shape;195;p7" descr="A black and white icon of a stack of papers&#10;&#10;Description automatically generated"/>
            <p:cNvPicPr preferRelativeResize="0"/>
            <p:nvPr/>
          </p:nvPicPr>
          <p:blipFill rotWithShape="1">
            <a:blip r:embed="rId10">
              <a:alphaModFix/>
            </a:blip>
            <a:srcRect/>
            <a:stretch/>
          </p:blipFill>
          <p:spPr>
            <a:xfrm>
              <a:off x="664292" y="2468928"/>
              <a:ext cx="905256" cy="90525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body" idx="4294967295"/>
          </p:nvPr>
        </p:nvSpPr>
        <p:spPr>
          <a:xfrm>
            <a:off x="449762" y="1062500"/>
            <a:ext cx="6858000" cy="169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400" b="1" i="1" dirty="0">
                <a:solidFill>
                  <a:srgbClr val="E24E39"/>
                </a:solidFill>
                <a:latin typeface="Cambria"/>
                <a:ea typeface="Cambria"/>
                <a:cs typeface="Cambria"/>
                <a:sym typeface="Cambria"/>
              </a:rPr>
              <a:t>What, Where and When</a:t>
            </a:r>
            <a:endParaRPr sz="2400" b="1" i="1" dirty="0">
              <a:solidFill>
                <a:srgbClr val="E24E39"/>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mbria"/>
                <a:ea typeface="Cambria"/>
                <a:cs typeface="Cambria"/>
                <a:sym typeface="Cambria"/>
              </a:rPr>
              <a:t>In this section, provide the basics of what took place, where it happened and when, plus any context that may help readers understand these basics, such as whether the audit was open for public observation and conducted by trained bipartisan teams. This is also the section to state who led the audit team or organized the audit.</a:t>
            </a:r>
            <a:endParaRPr sz="1300" dirty="0">
              <a:solidFill>
                <a:schemeClr val="dk1"/>
              </a:solidFill>
              <a:latin typeface="Cambria"/>
              <a:ea typeface="Cambria"/>
              <a:cs typeface="Cambria"/>
              <a:sym typeface="Cambria"/>
            </a:endParaRPr>
          </a:p>
          <a:p>
            <a:pPr marL="0" lvl="0" indent="0" algn="l" rtl="0">
              <a:lnSpc>
                <a:spcPct val="100000"/>
              </a:lnSpc>
              <a:spcBef>
                <a:spcPts val="1200"/>
              </a:spcBef>
              <a:spcAft>
                <a:spcPts val="0"/>
              </a:spcAft>
              <a:buClr>
                <a:schemeClr val="dk1"/>
              </a:buClr>
              <a:buSzPts val="1100"/>
              <a:buFont typeface="Arial"/>
              <a:buNone/>
            </a:pPr>
            <a:endParaRPr sz="1400" dirty="0">
              <a:solidFill>
                <a:schemeClr val="dk1"/>
              </a:solidFill>
              <a:latin typeface="Cambria" panose="02040503050406030204" pitchFamily="18" charset="0"/>
              <a:ea typeface="Cambria" panose="02040503050406030204" pitchFamily="18" charset="0"/>
              <a:cs typeface="Bitter Medium"/>
              <a:sym typeface="Bitter Medium"/>
            </a:endParaRPr>
          </a:p>
          <a:p>
            <a:pPr marL="0" lvl="0" indent="0" algn="l" rtl="0">
              <a:lnSpc>
                <a:spcPct val="115000"/>
              </a:lnSpc>
              <a:spcBef>
                <a:spcPts val="1200"/>
              </a:spcBef>
              <a:spcAft>
                <a:spcPts val="1200"/>
              </a:spcAft>
              <a:buClr>
                <a:schemeClr val="dk1"/>
              </a:buClr>
              <a:buSzPts val="1100"/>
              <a:buFont typeface="Arial"/>
              <a:buNone/>
            </a:pPr>
            <a:endParaRPr sz="1400" dirty="0">
              <a:solidFill>
                <a:schemeClr val="dk1"/>
              </a:solidFill>
              <a:latin typeface="Cambria" panose="02040503050406030204" pitchFamily="18" charset="0"/>
              <a:ea typeface="Cambria" panose="02040503050406030204" pitchFamily="18" charset="0"/>
              <a:cs typeface="Bitter Medium"/>
              <a:sym typeface="Bitter Medium"/>
            </a:endParaRPr>
          </a:p>
        </p:txBody>
      </p:sp>
      <p:sp>
        <p:nvSpPr>
          <p:cNvPr id="201" name="Google Shape;201;p8"/>
          <p:cNvSpPr txBox="1"/>
          <p:nvPr/>
        </p:nvSpPr>
        <p:spPr>
          <a:xfrm>
            <a:off x="449762" y="2594644"/>
            <a:ext cx="4402221" cy="2604243"/>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0" i="0" u="none" strike="noStrike" cap="none">
                <a:solidFill>
                  <a:schemeClr val="dk1"/>
                </a:solidFill>
                <a:latin typeface="Cambria"/>
                <a:ea typeface="Cambria"/>
                <a:cs typeface="Cambria"/>
                <a:sym typeface="Cambria"/>
              </a:rPr>
              <a:t>Lorem ipsum dolor sit amet, consectetur adipiscing elit. Donec pulvinar gravida diam, et accumsan purus convallis a. Nunc id lorem diam. Ut eu tortor vitae risus scelerisque congue. Lorem ipsum dolor sit amet, consectetur adipiscing elit. Lorem ipsum dolor sit amet, consectetur adipiscing elit. </a:t>
            </a:r>
            <a:endParaRPr/>
          </a:p>
          <a:p>
            <a:pPr marL="0" marR="0" lvl="0" indent="0" algn="l" rtl="0">
              <a:lnSpc>
                <a:spcPct val="115000"/>
              </a:lnSpc>
              <a:spcBef>
                <a:spcPts val="0"/>
              </a:spcBef>
              <a:spcAft>
                <a:spcPts val="0"/>
              </a:spcAft>
              <a:buNone/>
            </a:pPr>
            <a:endParaRPr sz="140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r>
              <a:rPr lang="en-US" sz="1400" b="0" i="0" u="none" strike="noStrike" cap="none">
                <a:solidFill>
                  <a:schemeClr val="dk1"/>
                </a:solidFill>
                <a:latin typeface="Cambria"/>
                <a:ea typeface="Cambria"/>
                <a:cs typeface="Cambria"/>
                <a:sym typeface="Cambria"/>
              </a:rPr>
              <a:t>Lorem ipsum dolor sit amet, consectetur adipiscing elit. Donec pulvinar gravida diam, et accumsan purus convallis a. </a:t>
            </a:r>
            <a:endParaRPr/>
          </a:p>
        </p:txBody>
      </p:sp>
      <p:sp>
        <p:nvSpPr>
          <p:cNvPr id="202" name="Google Shape;202;p8"/>
          <p:cNvSpPr txBox="1"/>
          <p:nvPr/>
        </p:nvSpPr>
        <p:spPr>
          <a:xfrm>
            <a:off x="449762" y="8209850"/>
            <a:ext cx="6897520" cy="163734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E24E39"/>
                </a:solidFill>
                <a:latin typeface="Cambria"/>
                <a:ea typeface="Cambria"/>
                <a:cs typeface="Cambria"/>
                <a:sym typeface="Cambria"/>
              </a:rPr>
              <a:t>Results</a:t>
            </a:r>
            <a:endParaRPr/>
          </a:p>
          <a:p>
            <a:pPr marL="0" marR="0" lvl="0" indent="0" algn="l" rtl="0">
              <a:lnSpc>
                <a:spcPct val="115000"/>
              </a:lnSpc>
              <a:spcBef>
                <a:spcPts val="0"/>
              </a:spcBef>
              <a:spcAft>
                <a:spcPts val="1200"/>
              </a:spcAft>
              <a:buClr>
                <a:srgbClr val="000000"/>
              </a:buClr>
              <a:buSzPts val="1400"/>
              <a:buFont typeface="Arial"/>
              <a:buNone/>
            </a:pPr>
            <a:r>
              <a:rPr lang="en-US" sz="1400" b="0" i="0" u="none" strike="noStrike" cap="none">
                <a:solidFill>
                  <a:schemeClr val="dk1"/>
                </a:solidFill>
                <a:latin typeface="Cambria"/>
                <a:ea typeface="Cambria"/>
                <a:cs typeface="Cambria"/>
                <a:sym typeface="Cambria"/>
              </a:rPr>
              <a:t>One or two general sentences about the audit results. Consider including the percentage of ballots examined, a statement about voters being confident that the election results are correct and a note that the audit confirmed that the winners received the most votes.</a:t>
            </a:r>
            <a:endParaRPr sz="1400" b="0" i="0" u="none" strike="noStrike" cap="none">
              <a:solidFill>
                <a:schemeClr val="dk1"/>
              </a:solidFill>
              <a:latin typeface="Cambria"/>
              <a:ea typeface="Cambria"/>
              <a:cs typeface="Cambria"/>
              <a:sym typeface="Cambria"/>
            </a:endParaRPr>
          </a:p>
        </p:txBody>
      </p:sp>
      <p:sp>
        <p:nvSpPr>
          <p:cNvPr id="203" name="Google Shape;203;p8"/>
          <p:cNvSpPr txBox="1">
            <a:spLocks noGrp="1"/>
          </p:cNvSpPr>
          <p:nvPr>
            <p:ph type="title"/>
          </p:nvPr>
        </p:nvSpPr>
        <p:spPr>
          <a:xfrm>
            <a:off x="457200" y="457200"/>
            <a:ext cx="6858000" cy="60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400" b="1" dirty="0">
                <a:solidFill>
                  <a:srgbClr val="445E8A"/>
                </a:solidFill>
                <a:latin typeface="Tw Cen MT" panose="020B0602020104020603" pitchFamily="34" charset="0"/>
                <a:ea typeface="Twentieth Century"/>
                <a:cs typeface="Twentieth Century"/>
                <a:sym typeface="Twentieth Century"/>
              </a:rPr>
              <a:t>EXECUTIVE SUMMARY</a:t>
            </a:r>
            <a:endParaRPr sz="3400" dirty="0">
              <a:latin typeface="Tw Cen MT" panose="020B0602020104020603" pitchFamily="34" charset="0"/>
              <a:ea typeface="Twentieth Century"/>
              <a:cs typeface="Twentieth Century"/>
              <a:sym typeface="Twentieth Century"/>
            </a:endParaRPr>
          </a:p>
        </p:txBody>
      </p:sp>
      <p:sp>
        <p:nvSpPr>
          <p:cNvPr id="204" name="Google Shape;204;p8"/>
          <p:cNvSpPr/>
          <p:nvPr/>
        </p:nvSpPr>
        <p:spPr>
          <a:xfrm>
            <a:off x="5028773" y="3076698"/>
            <a:ext cx="2272963" cy="2301538"/>
          </a:xfrm>
          <a:prstGeom prst="roundRect">
            <a:avLst>
              <a:gd name="adj" fmla="val 0"/>
            </a:avLst>
          </a:prstGeom>
          <a:solidFill>
            <a:srgbClr val="E24E39"/>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Tw Cen MT" panose="020B0602020104020603" pitchFamily="34" charset="0"/>
                <a:ea typeface="Twentieth Century"/>
                <a:cs typeface="Twentieth Century"/>
                <a:sym typeface="Twentieth Century"/>
              </a:rPr>
              <a:t>Interesting fact about election security in [Jurisdiction]</a:t>
            </a:r>
            <a:endParaRPr dirty="0"/>
          </a:p>
        </p:txBody>
      </p:sp>
      <p:sp>
        <p:nvSpPr>
          <p:cNvPr id="205" name="Google Shape;205;p8"/>
          <p:cNvSpPr txBox="1"/>
          <p:nvPr/>
        </p:nvSpPr>
        <p:spPr>
          <a:xfrm>
            <a:off x="3284"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3</a:t>
            </a:r>
            <a:endParaRPr sz="1800" b="1" i="1" u="none" strike="noStrike" cap="none">
              <a:solidFill>
                <a:srgbClr val="E24E39"/>
              </a:solidFill>
              <a:latin typeface="Cambria"/>
              <a:ea typeface="Cambria"/>
              <a:cs typeface="Cambria"/>
              <a:sym typeface="Cambria"/>
            </a:endParaRPr>
          </a:p>
        </p:txBody>
      </p:sp>
      <p:sp>
        <p:nvSpPr>
          <p:cNvPr id="206" name="Google Shape;206;p8"/>
          <p:cNvSpPr txBox="1"/>
          <p:nvPr/>
        </p:nvSpPr>
        <p:spPr>
          <a:xfrm>
            <a:off x="449762" y="5302011"/>
            <a:ext cx="6897521"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a:solidFill>
                  <a:srgbClr val="E24E39"/>
                </a:solidFill>
                <a:latin typeface="Cambria"/>
                <a:ea typeface="Cambria"/>
                <a:cs typeface="Cambria"/>
                <a:sym typeface="Cambria"/>
              </a:rPr>
              <a:t>Audit Team</a:t>
            </a:r>
            <a:br>
              <a:rPr lang="en-US" sz="1400" b="1" i="1" u="none" strike="noStrike" cap="none">
                <a:solidFill>
                  <a:schemeClr val="dk1"/>
                </a:solidFill>
                <a:latin typeface="Cambria"/>
                <a:ea typeface="Cambria"/>
                <a:cs typeface="Cambria"/>
                <a:sym typeface="Cambria"/>
              </a:rPr>
            </a:br>
            <a:r>
              <a:rPr lang="en-US" sz="1400" b="0" i="0" u="none" strike="noStrike" cap="none">
                <a:solidFill>
                  <a:schemeClr val="dk1"/>
                </a:solidFill>
                <a:latin typeface="Cambria"/>
                <a:ea typeface="Cambria"/>
                <a:cs typeface="Cambria"/>
                <a:sym typeface="Cambria"/>
              </a:rPr>
              <a:t>If you cannot list the full audit team here, consider including information about the individuals who organized the audit.</a:t>
            </a:r>
            <a:endParaRPr sz="2000" b="1" i="1"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207" name="Google Shape;207;p8"/>
          <p:cNvGraphicFramePr/>
          <p:nvPr/>
        </p:nvGraphicFramePr>
        <p:xfrm>
          <a:off x="528805" y="6106976"/>
          <a:ext cx="6522725" cy="2130750"/>
        </p:xfrm>
        <a:graphic>
          <a:graphicData uri="http://schemas.openxmlformats.org/drawingml/2006/table">
            <a:tbl>
              <a:tblPr>
                <a:noFill/>
                <a:tableStyleId>{E3ADC69A-7444-48E0-B2D3-53A6CA36AFEF}</a:tableStyleId>
              </a:tblPr>
              <a:tblGrid>
                <a:gridCol w="2123450">
                  <a:extLst>
                    <a:ext uri="{9D8B030D-6E8A-4147-A177-3AD203B41FA5}">
                      <a16:colId xmlns:a16="http://schemas.microsoft.com/office/drawing/2014/main" val="20000"/>
                    </a:ext>
                  </a:extLst>
                </a:gridCol>
                <a:gridCol w="2228525">
                  <a:extLst>
                    <a:ext uri="{9D8B030D-6E8A-4147-A177-3AD203B41FA5}">
                      <a16:colId xmlns:a16="http://schemas.microsoft.com/office/drawing/2014/main" val="20001"/>
                    </a:ext>
                  </a:extLst>
                </a:gridCol>
                <a:gridCol w="2170750">
                  <a:extLst>
                    <a:ext uri="{9D8B030D-6E8A-4147-A177-3AD203B41FA5}">
                      <a16:colId xmlns:a16="http://schemas.microsoft.com/office/drawing/2014/main" val="20002"/>
                    </a:ext>
                  </a:extLst>
                </a:gridCol>
              </a:tblGrid>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a:t>
                      </a:r>
                      <a:br>
                        <a:rPr lang="en-US" sz="1100" b="0" i="0" u="none" strike="noStrike" cap="none">
                          <a:solidFill>
                            <a:srgbClr val="2E4355"/>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a:t>
                      </a:r>
                      <a:br>
                        <a:rPr lang="en-US" sz="1100" b="0" i="0" u="none" strike="noStrike" cap="none">
                          <a:solidFill>
                            <a:srgbClr val="2E4355"/>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a:t>
                      </a:r>
                      <a:br>
                        <a:rPr lang="en-US" sz="1100" b="0" i="0" u="none" strike="noStrike" cap="none">
                          <a:solidFill>
                            <a:srgbClr val="2E4355"/>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dirty="0" err="1">
                          <a:solidFill>
                            <a:srgbClr val="445E8A"/>
                          </a:solidFill>
                          <a:latin typeface="Cambria"/>
                          <a:ea typeface="Cambria"/>
                          <a:cs typeface="Cambria"/>
                          <a:sym typeface="Cambria"/>
                        </a:rPr>
                        <a:t>Firstname</a:t>
                      </a:r>
                      <a:r>
                        <a:rPr lang="en-US" sz="1300" b="1" i="0" u="none" strike="noStrike" cap="none" dirty="0">
                          <a:solidFill>
                            <a:srgbClr val="445E8A"/>
                          </a:solidFill>
                          <a:latin typeface="Cambria"/>
                          <a:ea typeface="Cambria"/>
                          <a:cs typeface="Cambria"/>
                          <a:sym typeface="Cambria"/>
                        </a:rPr>
                        <a:t> </a:t>
                      </a:r>
                      <a:r>
                        <a:rPr lang="en-US" sz="1300" b="1" i="0" u="none" strike="noStrike" cap="none" dirty="0" err="1">
                          <a:solidFill>
                            <a:srgbClr val="445E8A"/>
                          </a:solidFill>
                          <a:latin typeface="Cambria"/>
                          <a:ea typeface="Cambria"/>
                          <a:cs typeface="Cambria"/>
                          <a:sym typeface="Cambria"/>
                        </a:rPr>
                        <a:t>Lastname</a:t>
                      </a:r>
                      <a:br>
                        <a:rPr lang="en-US" sz="1300" b="0" i="0" u="none" strike="noStrike" cap="none" dirty="0">
                          <a:solidFill>
                            <a:srgbClr val="000000"/>
                          </a:solidFill>
                          <a:latin typeface="Cambria"/>
                          <a:ea typeface="Cambria"/>
                          <a:cs typeface="Cambria"/>
                          <a:sym typeface="Cambria"/>
                        </a:rPr>
                      </a:br>
                      <a:r>
                        <a:rPr lang="en-US" sz="1100" b="0" i="0" u="none" strike="noStrike" cap="none" dirty="0">
                          <a:solidFill>
                            <a:srgbClr val="2E4355"/>
                          </a:solidFill>
                          <a:latin typeface="Cambria"/>
                          <a:ea typeface="Cambria"/>
                          <a:cs typeface="Cambria"/>
                          <a:sym typeface="Cambria"/>
                        </a:rPr>
                        <a:t>Official Title at Location Department of Responsibility</a:t>
                      </a:r>
                      <a:endParaRPr sz="1400" b="0" i="0" u="none" strike="noStrike" cap="none" dirty="0">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457200" y="457200"/>
            <a:ext cx="6858000" cy="101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sz="3400" b="1" dirty="0">
                <a:solidFill>
                  <a:srgbClr val="445E8A"/>
                </a:solidFill>
                <a:latin typeface="Tw Cen MT" panose="020B0602020104020603" pitchFamily="34" charset="0"/>
                <a:ea typeface="Twentieth Century"/>
                <a:cs typeface="Twentieth Century"/>
                <a:sym typeface="Twentieth Century"/>
              </a:rPr>
              <a:t>TIMELINE</a:t>
            </a:r>
            <a:endParaRPr sz="3400" dirty="0">
              <a:latin typeface="Tw Cen MT" panose="020B0602020104020603" pitchFamily="34" charset="0"/>
              <a:ea typeface="Twentieth Century"/>
              <a:cs typeface="Twentieth Century"/>
              <a:sym typeface="Twentieth Century"/>
            </a:endParaRPr>
          </a:p>
        </p:txBody>
      </p:sp>
      <p:cxnSp>
        <p:nvCxnSpPr>
          <p:cNvPr id="213" name="Google Shape;213;p9"/>
          <p:cNvCxnSpPr/>
          <p:nvPr/>
        </p:nvCxnSpPr>
        <p:spPr>
          <a:xfrm flipH="1">
            <a:off x="3863803" y="2823477"/>
            <a:ext cx="28146" cy="6627901"/>
          </a:xfrm>
          <a:prstGeom prst="straightConnector1">
            <a:avLst/>
          </a:prstGeom>
          <a:noFill/>
          <a:ln w="38100" cap="flat" cmpd="sng">
            <a:solidFill>
              <a:srgbClr val="E24E39"/>
            </a:solidFill>
            <a:prstDash val="solid"/>
            <a:round/>
            <a:headEnd type="none" w="sm" len="sm"/>
            <a:tailEnd type="triangle" w="med" len="med"/>
          </a:ln>
        </p:spPr>
      </p:cxnSp>
      <p:sp>
        <p:nvSpPr>
          <p:cNvPr id="214" name="Google Shape;214;p9"/>
          <p:cNvSpPr/>
          <p:nvPr/>
        </p:nvSpPr>
        <p:spPr>
          <a:xfrm>
            <a:off x="4177223" y="1196225"/>
            <a:ext cx="2081327" cy="423000"/>
          </a:xfrm>
          <a:prstGeom prst="roundRect">
            <a:avLst>
              <a:gd name="adj" fmla="val 0"/>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15" name="Google Shape;215;p9"/>
          <p:cNvCxnSpPr/>
          <p:nvPr/>
        </p:nvCxnSpPr>
        <p:spPr>
          <a:xfrm>
            <a:off x="3882175" y="1000125"/>
            <a:ext cx="9774" cy="1824500"/>
          </a:xfrm>
          <a:prstGeom prst="straightConnector1">
            <a:avLst/>
          </a:prstGeom>
          <a:noFill/>
          <a:ln w="38100" cap="flat" cmpd="sng">
            <a:solidFill>
              <a:srgbClr val="445E8A"/>
            </a:solidFill>
            <a:prstDash val="solid"/>
            <a:round/>
            <a:headEnd type="oval" w="med" len="med"/>
            <a:tailEnd type="none" w="sm" len="sm"/>
          </a:ln>
        </p:spPr>
      </p:cxnSp>
      <p:sp>
        <p:nvSpPr>
          <p:cNvPr id="216" name="Google Shape;216;p9"/>
          <p:cNvSpPr/>
          <p:nvPr/>
        </p:nvSpPr>
        <p:spPr>
          <a:xfrm>
            <a:off x="1505058" y="1445586"/>
            <a:ext cx="2084832" cy="423000"/>
          </a:xfrm>
          <a:prstGeom prst="roundRect">
            <a:avLst>
              <a:gd name="adj" fmla="val 0"/>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dirty="0"/>
          </a:p>
        </p:txBody>
      </p:sp>
      <p:cxnSp>
        <p:nvCxnSpPr>
          <p:cNvPr id="217" name="Google Shape;217;p9"/>
          <p:cNvCxnSpPr>
            <a:stCxn id="216" idx="3"/>
          </p:cNvCxnSpPr>
          <p:nvPr/>
        </p:nvCxnSpPr>
        <p:spPr>
          <a:xfrm>
            <a:off x="3589890" y="1657086"/>
            <a:ext cx="292200" cy="0"/>
          </a:xfrm>
          <a:prstGeom prst="straightConnector1">
            <a:avLst/>
          </a:prstGeom>
          <a:noFill/>
          <a:ln w="38100" cap="flat" cmpd="sng">
            <a:solidFill>
              <a:srgbClr val="445E8A"/>
            </a:solidFill>
            <a:prstDash val="solid"/>
            <a:round/>
            <a:headEnd type="none" w="sm" len="sm"/>
            <a:tailEnd type="none" w="sm" len="sm"/>
          </a:ln>
        </p:spPr>
      </p:cxnSp>
      <p:cxnSp>
        <p:nvCxnSpPr>
          <p:cNvPr id="218" name="Google Shape;218;p9"/>
          <p:cNvCxnSpPr/>
          <p:nvPr/>
        </p:nvCxnSpPr>
        <p:spPr>
          <a:xfrm>
            <a:off x="3892525" y="1407725"/>
            <a:ext cx="284700" cy="0"/>
          </a:xfrm>
          <a:prstGeom prst="straightConnector1">
            <a:avLst/>
          </a:prstGeom>
          <a:noFill/>
          <a:ln w="38100" cap="flat" cmpd="sng">
            <a:solidFill>
              <a:srgbClr val="445E8A"/>
            </a:solidFill>
            <a:prstDash val="solid"/>
            <a:round/>
            <a:headEnd type="none" w="sm" len="sm"/>
            <a:tailEnd type="none" w="sm" len="sm"/>
          </a:ln>
        </p:spPr>
      </p:cxnSp>
      <p:sp>
        <p:nvSpPr>
          <p:cNvPr id="219" name="Google Shape;219;p9"/>
          <p:cNvSpPr txBox="1"/>
          <p:nvPr/>
        </p:nvSpPr>
        <p:spPr>
          <a:xfrm>
            <a:off x="4184234" y="1637343"/>
            <a:ext cx="2943066" cy="97916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a:ea typeface="Cambria"/>
                <a:cs typeface="Cambria"/>
                <a:sym typeface="Cambria"/>
              </a:rPr>
              <a:t>[Manufacturer’s] tabulation system approved for use in independent automated audits by the</a:t>
            </a:r>
            <a:r>
              <a:rPr lang="en-US" dirty="0">
                <a:solidFill>
                  <a:schemeClr val="dk1"/>
                </a:solidFill>
                <a:latin typeface="Cambria"/>
                <a:ea typeface="Cambria"/>
                <a:cs typeface="Cambria"/>
                <a:sym typeface="Cambria"/>
              </a:rPr>
              <a:t> s</a:t>
            </a:r>
            <a:r>
              <a:rPr lang="en-US" sz="1400" b="0" i="0" u="none" strike="noStrike" cap="none" dirty="0">
                <a:solidFill>
                  <a:schemeClr val="dk1"/>
                </a:solidFill>
                <a:latin typeface="Cambria"/>
                <a:ea typeface="Cambria"/>
                <a:cs typeface="Cambria"/>
                <a:sym typeface="Cambria"/>
              </a:rPr>
              <a:t>tate of [</a:t>
            </a:r>
            <a:r>
              <a:rPr lang="en-US" sz="1400" b="0" i="0" u="none" strike="noStrike" cap="none" dirty="0" err="1">
                <a:solidFill>
                  <a:schemeClr val="dk1"/>
                </a:solidFill>
                <a:latin typeface="Cambria"/>
                <a:ea typeface="Cambria"/>
                <a:cs typeface="Cambria"/>
                <a:sym typeface="Cambria"/>
              </a:rPr>
              <a:t>YourState</a:t>
            </a:r>
            <a:r>
              <a:rPr lang="en-US" sz="1400" b="0" i="0" u="none" strike="noStrike" cap="none" dirty="0">
                <a:solidFill>
                  <a:schemeClr val="dk1"/>
                </a:solidFill>
                <a:latin typeface="Cambria"/>
                <a:ea typeface="Cambria"/>
                <a:cs typeface="Cambria"/>
                <a:sym typeface="Cambria"/>
              </a:rPr>
              <a:t>]</a:t>
            </a:r>
            <a:endParaRPr dirty="0"/>
          </a:p>
        </p:txBody>
      </p:sp>
      <p:sp>
        <p:nvSpPr>
          <p:cNvPr id="220" name="Google Shape;220;p9"/>
          <p:cNvSpPr txBox="1"/>
          <p:nvPr/>
        </p:nvSpPr>
        <p:spPr>
          <a:xfrm>
            <a:off x="1183200" y="1885223"/>
            <a:ext cx="2394365" cy="104785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a:ea typeface="Cambria"/>
                <a:cs typeface="Cambria"/>
                <a:sym typeface="Cambria"/>
              </a:rPr>
              <a:t>[Manufacturer] voting equipment and software certified by the </a:t>
            </a:r>
            <a:r>
              <a:rPr lang="en-US" dirty="0">
                <a:solidFill>
                  <a:schemeClr val="dk1"/>
                </a:solidFill>
                <a:latin typeface="Cambria"/>
                <a:ea typeface="Cambria"/>
                <a:cs typeface="Cambria"/>
                <a:sym typeface="Cambria"/>
              </a:rPr>
              <a:t>s</a:t>
            </a:r>
            <a:r>
              <a:rPr lang="en-US" sz="1400" b="0" i="0" u="none" strike="noStrike" cap="none" dirty="0">
                <a:solidFill>
                  <a:schemeClr val="dk1"/>
                </a:solidFill>
                <a:latin typeface="Cambria"/>
                <a:ea typeface="Cambria"/>
                <a:cs typeface="Cambria"/>
                <a:sym typeface="Cambria"/>
              </a:rPr>
              <a:t>tate of [</a:t>
            </a:r>
            <a:r>
              <a:rPr lang="en-US" sz="1400" b="0" i="0" u="none" strike="noStrike" cap="none" dirty="0" err="1">
                <a:solidFill>
                  <a:schemeClr val="dk1"/>
                </a:solidFill>
                <a:latin typeface="Cambria"/>
                <a:ea typeface="Cambria"/>
                <a:cs typeface="Cambria"/>
                <a:sym typeface="Cambria"/>
              </a:rPr>
              <a:t>YourState</a:t>
            </a:r>
            <a:r>
              <a:rPr lang="en-US" sz="1400" b="0" i="0" u="none" strike="noStrike" cap="none" dirty="0">
                <a:solidFill>
                  <a:schemeClr val="dk1"/>
                </a:solidFill>
                <a:latin typeface="Cambria"/>
                <a:ea typeface="Cambria"/>
                <a:cs typeface="Cambria"/>
                <a:sym typeface="Cambria"/>
              </a:rPr>
              <a:t>]</a:t>
            </a:r>
            <a:endParaRPr dirty="0"/>
          </a:p>
        </p:txBody>
      </p:sp>
      <p:sp>
        <p:nvSpPr>
          <p:cNvPr id="221" name="Google Shape;221;p9"/>
          <p:cNvSpPr txBox="1"/>
          <p:nvPr/>
        </p:nvSpPr>
        <p:spPr>
          <a:xfrm rot="-5400000">
            <a:off x="65612" y="8273921"/>
            <a:ext cx="12591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2024</a:t>
            </a:r>
            <a:endParaRPr sz="2400" b="1" i="0" u="none" strike="noStrike" cap="none" dirty="0">
              <a:solidFill>
                <a:srgbClr val="E24E39"/>
              </a:solidFill>
              <a:latin typeface="Tw Cen MT" panose="020B0602020104020603" pitchFamily="34" charset="0"/>
              <a:ea typeface="Twentieth Century"/>
              <a:cs typeface="Twentieth Century"/>
              <a:sym typeface="Twentieth Century"/>
            </a:endParaRPr>
          </a:p>
        </p:txBody>
      </p:sp>
      <p:sp>
        <p:nvSpPr>
          <p:cNvPr id="222" name="Google Shape;222;p9"/>
          <p:cNvSpPr/>
          <p:nvPr/>
        </p:nvSpPr>
        <p:spPr>
          <a:xfrm>
            <a:off x="4177224" y="2824625"/>
            <a:ext cx="2081336" cy="422989"/>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dirty="0"/>
          </a:p>
        </p:txBody>
      </p:sp>
      <p:cxnSp>
        <p:nvCxnSpPr>
          <p:cNvPr id="223" name="Google Shape;223;p9"/>
          <p:cNvCxnSpPr/>
          <p:nvPr/>
        </p:nvCxnSpPr>
        <p:spPr>
          <a:xfrm>
            <a:off x="3892525" y="3036125"/>
            <a:ext cx="284700" cy="0"/>
          </a:xfrm>
          <a:prstGeom prst="straightConnector1">
            <a:avLst/>
          </a:prstGeom>
          <a:noFill/>
          <a:ln w="38100" cap="flat" cmpd="sng">
            <a:solidFill>
              <a:srgbClr val="E24E39"/>
            </a:solidFill>
            <a:prstDash val="solid"/>
            <a:round/>
            <a:headEnd type="none" w="sm" len="sm"/>
            <a:tailEnd type="none" w="sm" len="sm"/>
          </a:ln>
        </p:spPr>
      </p:cxnSp>
      <p:sp>
        <p:nvSpPr>
          <p:cNvPr id="224" name="Google Shape;224;p9"/>
          <p:cNvSpPr txBox="1"/>
          <p:nvPr/>
        </p:nvSpPr>
        <p:spPr>
          <a:xfrm>
            <a:off x="4160687" y="4895905"/>
            <a:ext cx="2973037" cy="4206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[First day of early voting]</a:t>
            </a:r>
            <a:endParaRPr sz="1400" b="0" i="0" u="none" strike="noStrike" cap="none" dirty="0">
              <a:solidFill>
                <a:schemeClr val="dk1"/>
              </a:solidFill>
              <a:latin typeface="Cambria"/>
              <a:ea typeface="Cambria"/>
              <a:cs typeface="Cambria"/>
              <a:sym typeface="Cambria"/>
            </a:endParaRPr>
          </a:p>
          <a:p>
            <a:pPr marL="0" marR="0" lvl="0" indent="0" algn="l" rtl="0">
              <a:lnSpc>
                <a:spcPct val="100000"/>
              </a:lnSpc>
              <a:spcBef>
                <a:spcPts val="1000"/>
              </a:spcBef>
              <a:spcAft>
                <a:spcPts val="1000"/>
              </a:spcAft>
              <a:buClr>
                <a:srgbClr val="000000"/>
              </a:buClr>
              <a:buSzPts val="14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p:txBody>
      </p:sp>
      <p:sp>
        <p:nvSpPr>
          <p:cNvPr id="225" name="Google Shape;225;p9"/>
          <p:cNvSpPr/>
          <p:nvPr/>
        </p:nvSpPr>
        <p:spPr>
          <a:xfrm>
            <a:off x="1494736" y="3242000"/>
            <a:ext cx="2084832" cy="420624"/>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dirty="0"/>
          </a:p>
        </p:txBody>
      </p:sp>
      <p:sp>
        <p:nvSpPr>
          <p:cNvPr id="226" name="Google Shape;226;p9"/>
          <p:cNvSpPr txBox="1"/>
          <p:nvPr/>
        </p:nvSpPr>
        <p:spPr>
          <a:xfrm>
            <a:off x="1239492" y="3673549"/>
            <a:ext cx="2322252" cy="705903"/>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[Public demonstration of pre-election voting equipment testing]</a:t>
            </a:r>
            <a:endParaRPr sz="1400" b="0" i="0" u="none" strike="noStrike" cap="none" dirty="0">
              <a:solidFill>
                <a:schemeClr val="dk1"/>
              </a:solidFill>
              <a:latin typeface="Cambria"/>
              <a:ea typeface="Cambria"/>
              <a:cs typeface="Cambria"/>
              <a:sym typeface="Cambria"/>
            </a:endParaRPr>
          </a:p>
        </p:txBody>
      </p:sp>
      <p:cxnSp>
        <p:nvCxnSpPr>
          <p:cNvPr id="227" name="Google Shape;227;p9"/>
          <p:cNvCxnSpPr/>
          <p:nvPr/>
        </p:nvCxnSpPr>
        <p:spPr>
          <a:xfrm>
            <a:off x="3892525" y="4695399"/>
            <a:ext cx="284700" cy="0"/>
          </a:xfrm>
          <a:prstGeom prst="straightConnector1">
            <a:avLst/>
          </a:prstGeom>
          <a:noFill/>
          <a:ln w="38100" cap="flat" cmpd="sng">
            <a:solidFill>
              <a:srgbClr val="E24E39"/>
            </a:solidFill>
            <a:prstDash val="solid"/>
            <a:round/>
            <a:headEnd type="none" w="sm" len="sm"/>
            <a:tailEnd type="none" w="sm" len="sm"/>
          </a:ln>
        </p:spPr>
      </p:cxnSp>
      <p:sp>
        <p:nvSpPr>
          <p:cNvPr id="228" name="Google Shape;228;p9"/>
          <p:cNvSpPr/>
          <p:nvPr/>
        </p:nvSpPr>
        <p:spPr>
          <a:xfrm>
            <a:off x="4177224" y="5949425"/>
            <a:ext cx="2081325" cy="422124"/>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29" name="Google Shape;229;p9"/>
          <p:cNvCxnSpPr/>
          <p:nvPr/>
        </p:nvCxnSpPr>
        <p:spPr>
          <a:xfrm>
            <a:off x="3892525" y="6160925"/>
            <a:ext cx="284700" cy="0"/>
          </a:xfrm>
          <a:prstGeom prst="straightConnector1">
            <a:avLst/>
          </a:prstGeom>
          <a:noFill/>
          <a:ln w="38100" cap="flat" cmpd="sng">
            <a:solidFill>
              <a:srgbClr val="E24E39"/>
            </a:solidFill>
            <a:prstDash val="solid"/>
            <a:round/>
            <a:headEnd type="none" w="sm" len="sm"/>
            <a:tailEnd type="none" w="sm" len="sm"/>
          </a:ln>
        </p:spPr>
      </p:cxnSp>
      <p:sp>
        <p:nvSpPr>
          <p:cNvPr id="230" name="Google Shape;230;p9"/>
          <p:cNvSpPr txBox="1"/>
          <p:nvPr/>
        </p:nvSpPr>
        <p:spPr>
          <a:xfrm>
            <a:off x="4177225" y="6371550"/>
            <a:ext cx="2688978"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sng" strike="noStrike" cap="none" dirty="0">
                <a:solidFill>
                  <a:srgbClr val="445E8A"/>
                </a:solidFill>
                <a:latin typeface="Cambria" panose="02040503050406030204" pitchFamily="18" charset="0"/>
                <a:ea typeface="Cambria" panose="02040503050406030204" pitchFamily="18" charset="0"/>
                <a:cs typeface="Bitter Medium"/>
                <a:sym typeface="Bitter Medium"/>
                <a:hlinkClick r:id="rId3" action="ppaction://hlinksldjump">
                  <a:extLst>
                    <a:ext uri="{A12FA001-AC4F-418D-AE19-62706E023703}">
                      <ahyp:hlinkClr xmlns:ahyp="http://schemas.microsoft.com/office/drawing/2018/hyperlinkcolor" val="tx"/>
                    </a:ext>
                  </a:extLst>
                </a:hlinkClick>
              </a:rPr>
              <a:t>Certification</a:t>
            </a:r>
            <a:r>
              <a:rPr lang="en-US"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 of general election results</a:t>
            </a: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p:txBody>
      </p:sp>
      <p:sp>
        <p:nvSpPr>
          <p:cNvPr id="231" name="Google Shape;231;p9"/>
          <p:cNvSpPr/>
          <p:nvPr/>
        </p:nvSpPr>
        <p:spPr>
          <a:xfrm>
            <a:off x="1494736" y="5087950"/>
            <a:ext cx="2084832" cy="841248"/>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NOVEMBER 8</a:t>
            </a:r>
            <a:endParaRPr dirty="0"/>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GENERAL ELECTION</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32" name="Google Shape;232;p9"/>
          <p:cNvCxnSpPr/>
          <p:nvPr/>
        </p:nvCxnSpPr>
        <p:spPr>
          <a:xfrm>
            <a:off x="3304903" y="5456206"/>
            <a:ext cx="581297" cy="0"/>
          </a:xfrm>
          <a:prstGeom prst="straightConnector1">
            <a:avLst/>
          </a:prstGeom>
          <a:noFill/>
          <a:ln w="38100" cap="flat" cmpd="sng">
            <a:solidFill>
              <a:srgbClr val="E24E39"/>
            </a:solidFill>
            <a:prstDash val="solid"/>
            <a:round/>
            <a:headEnd type="none" w="sm" len="sm"/>
            <a:tailEnd type="none" w="sm" len="sm"/>
          </a:ln>
        </p:spPr>
      </p:cxnSp>
      <p:sp>
        <p:nvSpPr>
          <p:cNvPr id="233" name="Google Shape;233;p9"/>
          <p:cNvSpPr/>
          <p:nvPr/>
        </p:nvSpPr>
        <p:spPr>
          <a:xfrm>
            <a:off x="1494736" y="6840265"/>
            <a:ext cx="2116768" cy="422987"/>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34" name="Google Shape;234;p9"/>
          <p:cNvCxnSpPr/>
          <p:nvPr/>
        </p:nvCxnSpPr>
        <p:spPr>
          <a:xfrm>
            <a:off x="3506156" y="7062656"/>
            <a:ext cx="380044" cy="0"/>
          </a:xfrm>
          <a:prstGeom prst="straightConnector1">
            <a:avLst/>
          </a:prstGeom>
          <a:noFill/>
          <a:ln w="38100" cap="flat" cmpd="sng">
            <a:solidFill>
              <a:srgbClr val="E24E39"/>
            </a:solidFill>
            <a:prstDash val="solid"/>
            <a:round/>
            <a:headEnd type="none" w="sm" len="sm"/>
            <a:tailEnd type="none" w="sm" len="sm"/>
          </a:ln>
        </p:spPr>
      </p:cxnSp>
      <p:sp>
        <p:nvSpPr>
          <p:cNvPr id="235" name="Google Shape;235;p9"/>
          <p:cNvSpPr txBox="1"/>
          <p:nvPr/>
        </p:nvSpPr>
        <p:spPr>
          <a:xfrm>
            <a:off x="1064114" y="7289390"/>
            <a:ext cx="2530950" cy="1075367"/>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[Post-election independent automated audit conducted and open for public observation]</a:t>
            </a:r>
            <a:endParaRPr dirty="0"/>
          </a:p>
        </p:txBody>
      </p:sp>
      <p:sp>
        <p:nvSpPr>
          <p:cNvPr id="236" name="Google Shape;236;p9"/>
          <p:cNvSpPr/>
          <p:nvPr/>
        </p:nvSpPr>
        <p:spPr>
          <a:xfrm>
            <a:off x="4177225" y="7323167"/>
            <a:ext cx="2081324"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37" name="Google Shape;237;p9"/>
          <p:cNvCxnSpPr/>
          <p:nvPr/>
        </p:nvCxnSpPr>
        <p:spPr>
          <a:xfrm>
            <a:off x="3892525" y="7534667"/>
            <a:ext cx="284700" cy="0"/>
          </a:xfrm>
          <a:prstGeom prst="straightConnector1">
            <a:avLst/>
          </a:prstGeom>
          <a:noFill/>
          <a:ln w="38100" cap="flat" cmpd="sng">
            <a:solidFill>
              <a:srgbClr val="E24E39"/>
            </a:solidFill>
            <a:prstDash val="solid"/>
            <a:round/>
            <a:headEnd type="none" w="sm" len="sm"/>
            <a:tailEnd type="none" w="sm" len="sm"/>
          </a:ln>
        </p:spPr>
      </p:cxnSp>
      <p:sp>
        <p:nvSpPr>
          <p:cNvPr id="238" name="Google Shape;238;p9"/>
          <p:cNvSpPr txBox="1"/>
          <p:nvPr/>
        </p:nvSpPr>
        <p:spPr>
          <a:xfrm>
            <a:off x="4177225" y="7744417"/>
            <a:ext cx="3149958"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a:t>
            </a:r>
            <a:r>
              <a:rPr lang="en-US" sz="1400" b="0" i="0" u="sng" strike="noStrike" cap="none"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Canvassing Board</a:t>
            </a:r>
            <a:r>
              <a:rPr lang="en-US" sz="1400" b="0" i="0" strike="noStrike" cap="none" dirty="0">
                <a:solidFill>
                  <a:srgbClr val="445E8A"/>
                </a:solidFill>
                <a:latin typeface="Cambria"/>
                <a:ea typeface="Cambria"/>
                <a:cs typeface="Cambria"/>
                <a:sym typeface="Cambria"/>
              </a:rPr>
              <a:t> </a:t>
            </a:r>
            <a:r>
              <a:rPr lang="en-US" sz="1400" b="0" i="0" u="none" strike="noStrike" cap="none" dirty="0">
                <a:solidFill>
                  <a:schemeClr val="dk1"/>
                </a:solidFill>
                <a:latin typeface="Cambria"/>
                <a:ea typeface="Cambria"/>
                <a:cs typeface="Cambria"/>
                <a:sym typeface="Cambria"/>
              </a:rPr>
              <a:t>releases audit results]</a:t>
            </a:r>
            <a:endParaRPr dirty="0"/>
          </a:p>
        </p:txBody>
      </p:sp>
      <p:sp>
        <p:nvSpPr>
          <p:cNvPr id="239" name="Google Shape;239;p9"/>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E24E39"/>
                </a:solidFill>
                <a:latin typeface="Cambria"/>
                <a:ea typeface="Cambria"/>
                <a:cs typeface="Cambria"/>
                <a:sym typeface="Cambria"/>
              </a:rPr>
              <a:t>4</a:t>
            </a:r>
            <a:endParaRPr sz="1800" b="1" i="1" u="none" strike="noStrike" cap="none">
              <a:solidFill>
                <a:srgbClr val="E24E39"/>
              </a:solidFill>
              <a:latin typeface="Cambria"/>
              <a:ea typeface="Cambria"/>
              <a:cs typeface="Cambria"/>
              <a:sym typeface="Cambria"/>
            </a:endParaRPr>
          </a:p>
        </p:txBody>
      </p:sp>
      <p:cxnSp>
        <p:nvCxnSpPr>
          <p:cNvPr id="240" name="Google Shape;240;p9"/>
          <p:cNvCxnSpPr/>
          <p:nvPr/>
        </p:nvCxnSpPr>
        <p:spPr>
          <a:xfrm>
            <a:off x="3577565" y="3452685"/>
            <a:ext cx="284700" cy="0"/>
          </a:xfrm>
          <a:prstGeom prst="straightConnector1">
            <a:avLst/>
          </a:prstGeom>
          <a:noFill/>
          <a:ln w="38100" cap="flat" cmpd="sng">
            <a:solidFill>
              <a:srgbClr val="E24E39"/>
            </a:solidFill>
            <a:prstDash val="solid"/>
            <a:round/>
            <a:headEnd type="none" w="sm" len="sm"/>
            <a:tailEnd type="none" w="sm" len="sm"/>
          </a:ln>
        </p:spPr>
      </p:cxnSp>
      <p:sp>
        <p:nvSpPr>
          <p:cNvPr id="241" name="Google Shape;241;p9"/>
          <p:cNvSpPr txBox="1"/>
          <p:nvPr/>
        </p:nvSpPr>
        <p:spPr>
          <a:xfrm>
            <a:off x="4160688" y="3234037"/>
            <a:ext cx="2980875" cy="8457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[Pre-election voting equipment testing begins]</a:t>
            </a:r>
            <a:endParaRPr sz="1400" b="0" i="0" u="none" strike="noStrike" cap="none" dirty="0">
              <a:solidFill>
                <a:schemeClr val="dk1"/>
              </a:solidFill>
              <a:latin typeface="Cambria"/>
              <a:ea typeface="Cambria"/>
              <a:cs typeface="Cambria"/>
              <a:sym typeface="Cambria"/>
            </a:endParaRPr>
          </a:p>
          <a:p>
            <a:pPr marL="0" marR="0" lvl="0" indent="0" algn="l" rtl="0">
              <a:lnSpc>
                <a:spcPct val="100000"/>
              </a:lnSpc>
              <a:spcBef>
                <a:spcPts val="1000"/>
              </a:spcBef>
              <a:spcAft>
                <a:spcPts val="0"/>
              </a:spcAft>
              <a:buClr>
                <a:schemeClr val="dk1"/>
              </a:buClr>
              <a:buSzPts val="11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1000"/>
              </a:spcBef>
              <a:spcAft>
                <a:spcPts val="1000"/>
              </a:spcAft>
              <a:buClr>
                <a:srgbClr val="000000"/>
              </a:buClr>
              <a:buSzPts val="1400"/>
              <a:buFont typeface="Arial"/>
              <a:buNone/>
            </a:pPr>
            <a:endParaRPr sz="1400" b="0" i="0" u="none" strike="noStrike" cap="none" dirty="0">
              <a:solidFill>
                <a:schemeClr val="dk1"/>
              </a:solidFill>
              <a:latin typeface="Cambria"/>
              <a:ea typeface="Cambria"/>
              <a:cs typeface="Cambria"/>
              <a:sym typeface="Cambria"/>
            </a:endParaRPr>
          </a:p>
        </p:txBody>
      </p:sp>
      <p:sp>
        <p:nvSpPr>
          <p:cNvPr id="242" name="Google Shape;242;p9"/>
          <p:cNvSpPr/>
          <p:nvPr/>
        </p:nvSpPr>
        <p:spPr>
          <a:xfrm>
            <a:off x="1494732" y="8473122"/>
            <a:ext cx="2116768" cy="422987"/>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3" name="Google Shape;243;p9"/>
          <p:cNvCxnSpPr/>
          <p:nvPr/>
        </p:nvCxnSpPr>
        <p:spPr>
          <a:xfrm>
            <a:off x="3506152" y="8695513"/>
            <a:ext cx="380044" cy="0"/>
          </a:xfrm>
          <a:prstGeom prst="straightConnector1">
            <a:avLst/>
          </a:prstGeom>
          <a:noFill/>
          <a:ln w="38100" cap="flat" cmpd="sng">
            <a:solidFill>
              <a:srgbClr val="E24E39"/>
            </a:solidFill>
            <a:prstDash val="solid"/>
            <a:round/>
            <a:headEnd type="none" w="sm" len="sm"/>
            <a:tailEnd type="none" w="sm" len="sm"/>
          </a:ln>
        </p:spPr>
      </p:cxnSp>
      <p:sp>
        <p:nvSpPr>
          <p:cNvPr id="244" name="Google Shape;244;p9"/>
          <p:cNvSpPr txBox="1"/>
          <p:nvPr/>
        </p:nvSpPr>
        <p:spPr>
          <a:xfrm>
            <a:off x="1064110" y="8922248"/>
            <a:ext cx="2530950" cy="769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[Canvassing </a:t>
            </a:r>
            <a:r>
              <a:rPr lang="en-US" dirty="0">
                <a:solidFill>
                  <a:schemeClr val="dk1"/>
                </a:solidFill>
                <a:latin typeface="Cambria"/>
                <a:ea typeface="Cambria"/>
                <a:cs typeface="Cambria"/>
                <a:sym typeface="Cambria"/>
              </a:rPr>
              <a:t>B</a:t>
            </a:r>
            <a:r>
              <a:rPr lang="en-US" sz="1400" b="0" i="0" u="none" strike="noStrike" cap="none" dirty="0">
                <a:solidFill>
                  <a:schemeClr val="dk1"/>
                </a:solidFill>
                <a:latin typeface="Cambria"/>
                <a:ea typeface="Cambria"/>
                <a:cs typeface="Cambria"/>
                <a:sym typeface="Cambria"/>
              </a:rPr>
              <a:t>oard’s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audit report due to the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state of </a:t>
            </a:r>
            <a:r>
              <a:rPr lang="en-US" sz="1400" b="0" i="0" u="none" strike="noStrike" cap="none" dirty="0" err="1">
                <a:solidFill>
                  <a:schemeClr val="dk1"/>
                </a:solidFill>
                <a:latin typeface="Cambria"/>
                <a:ea typeface="Cambria"/>
                <a:cs typeface="Cambria"/>
                <a:sym typeface="Cambria"/>
              </a:rPr>
              <a:t>YourState</a:t>
            </a:r>
            <a:r>
              <a:rPr lang="en-US" sz="1400" b="0" i="0" u="none" strike="noStrike" cap="none" dirty="0">
                <a:solidFill>
                  <a:schemeClr val="dk1"/>
                </a:solidFill>
                <a:latin typeface="Cambria"/>
                <a:ea typeface="Cambria"/>
                <a:cs typeface="Cambria"/>
                <a:sym typeface="Cambria"/>
              </a:rPr>
              <a:t>]</a:t>
            </a:r>
            <a:endParaRPr dirty="0"/>
          </a:p>
        </p:txBody>
      </p:sp>
      <p:sp>
        <p:nvSpPr>
          <p:cNvPr id="245" name="Google Shape;245;p9"/>
          <p:cNvSpPr txBox="1"/>
          <p:nvPr/>
        </p:nvSpPr>
        <p:spPr>
          <a:xfrm rot="-5400000">
            <a:off x="65612" y="1721851"/>
            <a:ext cx="12591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2023</a:t>
            </a:r>
            <a:endParaRPr sz="2400" b="1"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246" name="Google Shape;246;p9"/>
          <p:cNvSpPr/>
          <p:nvPr/>
        </p:nvSpPr>
        <p:spPr>
          <a:xfrm>
            <a:off x="4177225" y="4464295"/>
            <a:ext cx="2084832" cy="420624"/>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3181</Words>
  <Application>Microsoft Office PowerPoint</Application>
  <PresentationFormat>Custom</PresentationFormat>
  <Paragraphs>195</Paragraphs>
  <Slides>14</Slides>
  <Notes>14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Bitter Medium</vt:lpstr>
      <vt:lpstr>Cambria</vt:lpstr>
      <vt:lpstr>Montserrat</vt:lpstr>
      <vt:lpstr>Arial</vt:lpstr>
      <vt:lpstr>Tw Cen MT</vt:lpstr>
      <vt:lpstr>Simple Light</vt:lpstr>
      <vt:lpstr>PowerPoint Presentation</vt:lpstr>
      <vt:lpstr>Customizable Icon Library</vt:lpstr>
      <vt:lpstr>PowerPoint Presentation</vt:lpstr>
      <vt:lpstr>PowerPoint Presentation</vt:lpstr>
      <vt:lpstr>TABLE OF CONTENTS</vt:lpstr>
      <vt:lpstr>[JURISDICTION’S] POST-ELECTION AUDIT BY THE NUMBERS  [YEAR] [TYPE] Election</vt:lpstr>
      <vt:lpstr>PowerPoint Presentation</vt:lpstr>
      <vt:lpstr>EXECUTIVE SUMMARY</vt:lpstr>
      <vt:lpstr>TIMELINE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2024-09-03T15:04:25Z</dcterms:modified>
</cp:coreProperties>
</file>