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Bitter" pitchFamily="2" charset="0"/>
      <p:regular r:id="rId5"/>
      <p:bold r:id="rId6"/>
      <p:italic r:id="rId7"/>
      <p:boldItalic r:id="rId8"/>
    </p:embeddedFont>
    <p:embeddedFont>
      <p:font typeface="Bitter Medium" pitchFamily="2" charset="0"/>
      <p:regular r:id="rId9"/>
      <p:bold r:id="rId10"/>
      <p:italic r:id="rId11"/>
      <p:boldItalic r:id="rId12"/>
    </p:embeddedFont>
    <p:embeddedFont>
      <p:font typeface="Cambria" panose="02040503050406030204" pitchFamily="18" charset="0"/>
      <p:regular r:id="rId13"/>
      <p:bold r:id="rId14"/>
      <p:italic r:id="rId15"/>
      <p:boldItalic r:id="rId16"/>
    </p:embeddedFont>
    <p:embeddedFont>
      <p:font typeface="DM Sans Black" panose="020B0604020202020204" charset="0"/>
      <p:bold r:id="rId17"/>
      <p:boldItalic r:id="rId18"/>
    </p:embeddedFont>
    <p:embeddedFont>
      <p:font typeface="Montserrat" panose="00000500000000000000" pitchFamily="50" charset="0"/>
      <p:regular r:id="rId19"/>
      <p:bold r:id="rId20"/>
      <p:italic r:id="rId21"/>
      <p:boldItalic r:id="rId22"/>
    </p:embeddedFont>
    <p:embeddedFont>
      <p:font typeface="Tw Cen MT" panose="020B06020201040206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XdUDneTHoL2sZ61KM/E0xGwXM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A78D5C-5CF5-44CC-8D7E-DBB1B211A184}">
  <a:tblStyle styleId="{76A78D5C-5CF5-44CC-8D7E-DBB1B211A18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2168" y="4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31"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4"/>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5"/>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5"/>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ectionsgroup.com/commsdes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
          <p:cNvSpPr txBox="1">
            <a:spLocks noGrp="1"/>
          </p:cNvSpPr>
          <p:nvPr>
            <p:ph type="title"/>
          </p:nvPr>
        </p:nvSpPr>
        <p:spPr>
          <a:xfrm>
            <a:off x="264945" y="211056"/>
            <a:ext cx="7242600" cy="11199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b="1" dirty="0">
                <a:solidFill>
                  <a:srgbClr val="E24E39"/>
                </a:solidFill>
                <a:latin typeface="Tw Cen MT" panose="020B0602020104020603" pitchFamily="34" charset="0"/>
                <a:ea typeface="DM Sans Black"/>
                <a:cs typeface="DM Sans Black"/>
                <a:sym typeface="DM Sans Black"/>
              </a:rPr>
              <a:t>Instructions</a:t>
            </a:r>
            <a:endParaRPr b="1" dirty="0">
              <a:latin typeface="Tw Cen MT" panose="020B0602020104020603" pitchFamily="34" charset="0"/>
            </a:endParaRPr>
          </a:p>
        </p:txBody>
      </p:sp>
      <p:sp>
        <p:nvSpPr>
          <p:cNvPr id="55" name="Google Shape;55;p1"/>
          <p:cNvSpPr txBox="1">
            <a:spLocks noGrp="1"/>
          </p:cNvSpPr>
          <p:nvPr>
            <p:ph type="body" idx="1"/>
          </p:nvPr>
        </p:nvSpPr>
        <p:spPr>
          <a:xfrm>
            <a:off x="169241" y="707682"/>
            <a:ext cx="7539364" cy="9139662"/>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 sz="1600" dirty="0">
                <a:solidFill>
                  <a:schemeClr val="dk1"/>
                </a:solidFill>
                <a:latin typeface="Cambria" panose="02040503050406030204" pitchFamily="18" charset="0"/>
                <a:ea typeface="Cambria" panose="02040503050406030204" pitchFamily="18" charset="0"/>
                <a:cs typeface="Bitter"/>
                <a:sym typeface="Bitter"/>
              </a:rPr>
              <a:t>Add text and counts to the template on the next page to create a handout or PDF for your website summarizing the results of your post-election audit. </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endParaRPr sz="1600" dirty="0">
              <a:solidFill>
                <a:schemeClr val="dk1"/>
              </a:solidFill>
              <a:latin typeface="Cambria" panose="02040503050406030204" pitchFamily="18" charset="0"/>
              <a:ea typeface="Cambria" panose="02040503050406030204" pitchFamily="18" charset="0"/>
              <a:cs typeface="Bitter"/>
              <a:sym typeface="Bitter"/>
            </a:endParaRPr>
          </a:p>
          <a:p>
            <a:pPr marL="114300" lvl="0" indent="0" algn="l" rtl="0">
              <a:lnSpc>
                <a:spcPct val="100000"/>
              </a:lnSpc>
              <a:spcBef>
                <a:spcPts val="0"/>
              </a:spcBef>
              <a:spcAft>
                <a:spcPts val="0"/>
              </a:spcAft>
              <a:buSzPts val="1800"/>
              <a:buNone/>
            </a:pPr>
            <a:r>
              <a:rPr lang="en" sz="1600" b="1" i="1" dirty="0">
                <a:solidFill>
                  <a:srgbClr val="445E8A"/>
                </a:solidFill>
                <a:latin typeface="Cambria" panose="02040503050406030204" pitchFamily="18" charset="0"/>
                <a:ea typeface="Cambria" panose="02040503050406030204" pitchFamily="18" charset="0"/>
                <a:cs typeface="Bitter"/>
                <a:sym typeface="Bitter"/>
              </a:rPr>
              <a:t>Bracketed text</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r>
              <a:rPr lang="en" sz="1600" dirty="0">
                <a:solidFill>
                  <a:schemeClr val="dk1"/>
                </a:solidFill>
                <a:latin typeface="Cambria" panose="02040503050406030204" pitchFamily="18" charset="0"/>
                <a:ea typeface="Cambria" panose="02040503050406030204" pitchFamily="18" charset="0"/>
                <a:cs typeface="Bitter"/>
                <a:sym typeface="Bitter"/>
              </a:rPr>
              <a:t>There is bracketed text that needs updating. For example, if you’re preparing a 2024 general election audit results handout for Jones County, you would replace the bracketed text with your text:</a:t>
            </a:r>
            <a:br>
              <a:rPr lang="en" sz="1600" dirty="0">
                <a:solidFill>
                  <a:schemeClr val="dk1"/>
                </a:solidFill>
                <a:latin typeface="Bitter"/>
                <a:ea typeface="Bitter"/>
                <a:cs typeface="Bitter"/>
                <a:sym typeface="Bitter"/>
              </a:rPr>
            </a:br>
            <a:br>
              <a:rPr lang="en" sz="1600" dirty="0">
                <a:latin typeface="Bitter"/>
                <a:ea typeface="Bitter"/>
                <a:cs typeface="Bitter"/>
                <a:sym typeface="Bitter"/>
              </a:rPr>
            </a:br>
            <a:r>
              <a:rPr lang="en" sz="1600" b="1" dirty="0">
                <a:solidFill>
                  <a:srgbClr val="445E8A"/>
                </a:solidFill>
                <a:latin typeface="Tw Cen MT" panose="020B0602020104020603" pitchFamily="34" charset="0"/>
                <a:ea typeface="DM Sans Black"/>
                <a:cs typeface="DM Sans Black"/>
                <a:sym typeface="DM Sans Black"/>
              </a:rPr>
              <a:t>[JURISDICTION’S] AUDIT RESULTS </a:t>
            </a:r>
            <a:br>
              <a:rPr lang="en" sz="1600" dirty="0">
                <a:solidFill>
                  <a:srgbClr val="445E8A"/>
                </a:solidFill>
                <a:latin typeface="DM Sans Black"/>
                <a:ea typeface="DM Sans Black"/>
                <a:cs typeface="DM Sans Black"/>
                <a:sym typeface="DM Sans Black"/>
              </a:rPr>
            </a:br>
            <a:r>
              <a:rPr lang="en" sz="1600" b="1" i="1" dirty="0">
                <a:solidFill>
                  <a:srgbClr val="E24E39"/>
                </a:solidFill>
                <a:latin typeface="Cambria" panose="02040503050406030204" pitchFamily="18" charset="0"/>
                <a:ea typeface="Cambria" panose="02040503050406030204" pitchFamily="18" charset="0"/>
                <a:cs typeface="Bitter"/>
                <a:sym typeface="Bitter"/>
              </a:rPr>
              <a:t>[YEAR] [TYPE] Election	</a:t>
            </a:r>
            <a:r>
              <a:rPr lang="en" sz="1600" b="1" i="1" dirty="0">
                <a:solidFill>
                  <a:srgbClr val="E24E39"/>
                </a:solidFill>
                <a:latin typeface="Bitter"/>
                <a:ea typeface="Bitter"/>
                <a:cs typeface="Bitter"/>
                <a:sym typeface="Bitter"/>
              </a:rPr>
              <a:t>	</a:t>
            </a:r>
            <a:br>
              <a:rPr lang="en" sz="1600" b="1" i="1" dirty="0">
                <a:solidFill>
                  <a:srgbClr val="E24E39"/>
                </a:solidFill>
                <a:latin typeface="Bitter"/>
                <a:ea typeface="Bitter"/>
                <a:cs typeface="Bitter"/>
                <a:sym typeface="Bitter"/>
              </a:rPr>
            </a:br>
            <a:br>
              <a:rPr lang="en" sz="1600" dirty="0">
                <a:latin typeface="Bitter"/>
                <a:ea typeface="Bitter"/>
                <a:cs typeface="Bitter"/>
                <a:sym typeface="Bitter"/>
              </a:rPr>
            </a:br>
            <a:r>
              <a:rPr lang="en" sz="1600" b="1" dirty="0">
                <a:solidFill>
                  <a:srgbClr val="445E8A"/>
                </a:solidFill>
                <a:latin typeface="Tw Cen MT" panose="020B0602020104020603" pitchFamily="34" charset="0"/>
                <a:ea typeface="DM Sans Black"/>
                <a:cs typeface="DM Sans Black"/>
                <a:sym typeface="DM Sans Black"/>
              </a:rPr>
              <a:t>JONES COUNTY’S AUDIT RESULTS</a:t>
            </a:r>
            <a:br>
              <a:rPr lang="en" sz="1600" dirty="0">
                <a:solidFill>
                  <a:srgbClr val="445E8A"/>
                </a:solidFill>
                <a:latin typeface="DM Sans Black"/>
                <a:ea typeface="DM Sans Black"/>
                <a:cs typeface="DM Sans Black"/>
                <a:sym typeface="DM Sans Black"/>
              </a:rPr>
            </a:br>
            <a:r>
              <a:rPr lang="en" sz="1600" b="1" i="1" dirty="0">
                <a:solidFill>
                  <a:srgbClr val="E24E39"/>
                </a:solidFill>
                <a:latin typeface="Cambria" panose="02040503050406030204" pitchFamily="18" charset="0"/>
                <a:ea typeface="Cambria" panose="02040503050406030204" pitchFamily="18" charset="0"/>
                <a:cs typeface="Bitter"/>
                <a:sym typeface="Bitter"/>
              </a:rPr>
              <a:t>2024 General Election</a:t>
            </a:r>
            <a:br>
              <a:rPr lang="en" sz="1600" dirty="0">
                <a:latin typeface="Bitter"/>
                <a:ea typeface="Bitter"/>
                <a:cs typeface="Bitter"/>
                <a:sym typeface="Bitter"/>
              </a:rPr>
            </a:br>
            <a:endParaRPr sz="1600" dirty="0">
              <a:latin typeface="Bitter"/>
              <a:ea typeface="Bitter"/>
              <a:cs typeface="Bitter"/>
              <a:sym typeface="Bitter"/>
            </a:endParaRPr>
          </a:p>
          <a:p>
            <a:pPr marL="114300" lvl="0" indent="0" algn="l" rtl="0">
              <a:lnSpc>
                <a:spcPct val="100000"/>
              </a:lnSpc>
              <a:spcBef>
                <a:spcPts val="0"/>
              </a:spcBef>
              <a:spcAft>
                <a:spcPts val="0"/>
              </a:spcAft>
              <a:buSzPts val="1800"/>
              <a:buNone/>
            </a:pPr>
            <a:r>
              <a:rPr lang="en" sz="1600" b="1" i="1" dirty="0">
                <a:solidFill>
                  <a:srgbClr val="445E8A"/>
                </a:solidFill>
                <a:latin typeface="Cambria" panose="02040503050406030204" pitchFamily="18" charset="0"/>
                <a:ea typeface="Cambria" panose="02040503050406030204" pitchFamily="18" charset="0"/>
                <a:cs typeface="Bitter"/>
                <a:sym typeface="Bitter"/>
              </a:rPr>
              <a:t>Audit numbers</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r>
              <a:rPr lang="en" sz="1600" dirty="0">
                <a:solidFill>
                  <a:schemeClr val="dk1"/>
                </a:solidFill>
                <a:latin typeface="Cambria" panose="02040503050406030204" pitchFamily="18" charset="0"/>
                <a:ea typeface="Cambria" panose="02040503050406030204" pitchFamily="18" charset="0"/>
                <a:cs typeface="Bitter"/>
                <a:sym typeface="Bitter"/>
              </a:rPr>
              <a:t>There are also number signs (###) on the template that need to be replaced with counts from your audit. </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endParaRPr sz="1600" dirty="0">
              <a:solidFill>
                <a:schemeClr val="dk1"/>
              </a:solidFill>
              <a:latin typeface="Cambria" panose="02040503050406030204" pitchFamily="18" charset="0"/>
              <a:ea typeface="Cambria" panose="02040503050406030204" pitchFamily="18" charset="0"/>
              <a:cs typeface="Bitter"/>
              <a:sym typeface="Bitter"/>
            </a:endParaRPr>
          </a:p>
          <a:p>
            <a:pPr marL="114300" lvl="0" indent="0" algn="l" rtl="0">
              <a:lnSpc>
                <a:spcPct val="100000"/>
              </a:lnSpc>
              <a:spcBef>
                <a:spcPts val="0"/>
              </a:spcBef>
              <a:spcAft>
                <a:spcPts val="0"/>
              </a:spcAft>
              <a:buSzPts val="1800"/>
              <a:buNone/>
            </a:pPr>
            <a:r>
              <a:rPr lang="en" sz="1600" b="1" i="1" dirty="0">
                <a:solidFill>
                  <a:srgbClr val="445E8A"/>
                </a:solidFill>
                <a:latin typeface="Cambria" panose="02040503050406030204" pitchFamily="18" charset="0"/>
                <a:ea typeface="Cambria" panose="02040503050406030204" pitchFamily="18" charset="0"/>
                <a:cs typeface="Bitter"/>
                <a:sym typeface="Bitter"/>
              </a:rPr>
              <a:t>Discrepancies</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Clr>
                <a:schemeClr val="dk1"/>
              </a:buClr>
              <a:buFont typeface="Arial"/>
              <a:buNone/>
            </a:pPr>
            <a:r>
              <a:rPr lang="en" sz="1400" dirty="0">
                <a:solidFill>
                  <a:schemeClr val="dk1"/>
                </a:solidFill>
                <a:latin typeface="Cambria" panose="02040503050406030204" pitchFamily="18" charset="0"/>
                <a:ea typeface="Cambria" panose="02040503050406030204" pitchFamily="18" charset="0"/>
                <a:cs typeface="Bitter"/>
                <a:sym typeface="Bitter"/>
              </a:rPr>
              <a:t>This section of the template has bracketed placeholder text identifying a certain number of discrepancies [#] and explaining them. Replace the number signs and edit or replace the explanations to fit your audit. </a:t>
            </a:r>
            <a:br>
              <a:rPr lang="en" sz="1400" dirty="0">
                <a:solidFill>
                  <a:schemeClr val="dk1"/>
                </a:solidFill>
                <a:latin typeface="Cambria" panose="02040503050406030204" pitchFamily="18" charset="0"/>
                <a:ea typeface="Cambria" panose="02040503050406030204" pitchFamily="18" charset="0"/>
                <a:cs typeface="Bitter"/>
                <a:sym typeface="Bitter"/>
              </a:rPr>
            </a:br>
            <a:br>
              <a:rPr lang="en" sz="1100" dirty="0">
                <a:solidFill>
                  <a:schemeClr val="dk1"/>
                </a:solidFill>
                <a:latin typeface="Cambria" panose="02040503050406030204" pitchFamily="18" charset="0"/>
                <a:ea typeface="Cambria" panose="02040503050406030204" pitchFamily="18" charset="0"/>
                <a:cs typeface="Bitter"/>
                <a:sym typeface="Bitter"/>
              </a:rPr>
            </a:br>
            <a:r>
              <a:rPr lang="en" sz="1400" dirty="0">
                <a:solidFill>
                  <a:schemeClr val="dk1"/>
                </a:solidFill>
                <a:latin typeface="Cambria" panose="02040503050406030204" pitchFamily="18" charset="0"/>
                <a:ea typeface="Cambria" panose="02040503050406030204" pitchFamily="18" charset="0"/>
                <a:cs typeface="Bitter"/>
                <a:sym typeface="Bitter"/>
              </a:rPr>
              <a:t>If your audit found no discrepancies between the official vote tabulation and the audit tabulation, consider changing the name of that section from “Explanation of Discrepancies” to “Examples of Discrepancies” and using that space to describe the most common discrepancies. This will help increase readers’ understanding of the process.</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endParaRPr sz="1600" dirty="0">
              <a:solidFill>
                <a:schemeClr val="dk1"/>
              </a:solidFill>
              <a:latin typeface="Cambria" panose="02040503050406030204" pitchFamily="18" charset="0"/>
              <a:ea typeface="Cambria" panose="02040503050406030204" pitchFamily="18" charset="0"/>
              <a:cs typeface="Bitter"/>
              <a:sym typeface="Bitter"/>
            </a:endParaRPr>
          </a:p>
          <a:p>
            <a:pPr marL="114300" lvl="0" indent="0" algn="l" rtl="0">
              <a:lnSpc>
                <a:spcPct val="100000"/>
              </a:lnSpc>
              <a:spcBef>
                <a:spcPts val="0"/>
              </a:spcBef>
              <a:spcAft>
                <a:spcPts val="0"/>
              </a:spcAft>
              <a:buSzPts val="1800"/>
              <a:buNone/>
            </a:pPr>
            <a:r>
              <a:rPr lang="en" sz="1600" b="1" i="1" dirty="0">
                <a:solidFill>
                  <a:srgbClr val="445E8A"/>
                </a:solidFill>
                <a:latin typeface="Cambria" panose="02040503050406030204" pitchFamily="18" charset="0"/>
                <a:ea typeface="Cambria" panose="02040503050406030204" pitchFamily="18" charset="0"/>
                <a:cs typeface="Bitter"/>
                <a:sym typeface="Bitter"/>
              </a:rPr>
              <a:t>Results</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r>
              <a:rPr lang="en" sz="1600" dirty="0">
                <a:solidFill>
                  <a:schemeClr val="dk1"/>
                </a:solidFill>
                <a:latin typeface="Cambria" panose="02040503050406030204" pitchFamily="18" charset="0"/>
                <a:ea typeface="Cambria" panose="02040503050406030204" pitchFamily="18" charset="0"/>
                <a:cs typeface="Bitter"/>
                <a:sym typeface="Bitter"/>
              </a:rPr>
              <a:t>The table at the bottom of the template is set up to show counts for a typical audit, where two contests – one statewide and one local – are audited. To add or delete rows or columns, right click inside the table. The pop-up has table</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r>
              <a:rPr lang="en" sz="1600" dirty="0">
                <a:solidFill>
                  <a:schemeClr val="dk1"/>
                </a:solidFill>
                <a:latin typeface="Cambria" panose="02040503050406030204" pitchFamily="18" charset="0"/>
                <a:ea typeface="Cambria" panose="02040503050406030204" pitchFamily="18" charset="0"/>
                <a:cs typeface="Bitter"/>
                <a:sym typeface="Bitter"/>
              </a:rPr>
              <a:t>formatting options.</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endParaRPr sz="1600" dirty="0">
              <a:solidFill>
                <a:schemeClr val="dk1"/>
              </a:solidFill>
              <a:latin typeface="Cambria" panose="02040503050406030204" pitchFamily="18" charset="0"/>
              <a:ea typeface="Cambria" panose="02040503050406030204" pitchFamily="18" charset="0"/>
              <a:cs typeface="Bitter"/>
              <a:sym typeface="Bitter"/>
            </a:endParaRPr>
          </a:p>
          <a:p>
            <a:pPr marL="114300" lvl="0" indent="0" algn="l" rtl="0">
              <a:lnSpc>
                <a:spcPct val="100000"/>
              </a:lnSpc>
              <a:spcBef>
                <a:spcPts val="0"/>
              </a:spcBef>
              <a:spcAft>
                <a:spcPts val="0"/>
              </a:spcAft>
              <a:buSzPts val="1800"/>
              <a:buNone/>
            </a:pPr>
            <a:r>
              <a:rPr lang="en" sz="1600" b="1" i="1" dirty="0">
                <a:solidFill>
                  <a:srgbClr val="E24E39"/>
                </a:solidFill>
                <a:latin typeface="Cambria" panose="02040503050406030204" pitchFamily="18" charset="0"/>
                <a:ea typeface="Cambria" panose="02040503050406030204" pitchFamily="18" charset="0"/>
                <a:cs typeface="Bitter"/>
                <a:sym typeface="Bitter"/>
              </a:rPr>
              <a:t>How can we help?</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r>
              <a:rPr lang="en" sz="1600" dirty="0">
                <a:solidFill>
                  <a:schemeClr val="dk1"/>
                </a:solidFill>
                <a:latin typeface="Cambria" panose="02040503050406030204" pitchFamily="18" charset="0"/>
                <a:ea typeface="Cambria" panose="02040503050406030204" pitchFamily="18" charset="0"/>
                <a:cs typeface="Bitter"/>
                <a:sym typeface="Bitter"/>
              </a:rPr>
              <a:t>If you run into trouble using this template or simply want help entering your audit information, reach out to The Elections Group’s </a:t>
            </a:r>
            <a:r>
              <a:rPr lang="en" sz="1600" u="sng" dirty="0">
                <a:solidFill>
                  <a:srgbClr val="445E8A"/>
                </a:solidFill>
                <a:latin typeface="Cambria" panose="02040503050406030204" pitchFamily="18" charset="0"/>
                <a:ea typeface="Cambria" panose="02040503050406030204" pitchFamily="18" charset="0"/>
                <a:cs typeface="Bitter"/>
                <a:sym typeface="Bitter"/>
                <a:hlinkClick r:id="rId3">
                  <a:extLst>
                    <a:ext uri="{A12FA001-AC4F-418D-AE19-62706E023703}">
                      <ahyp:hlinkClr xmlns:ahyp="http://schemas.microsoft.com/office/drawing/2018/hyperlinkcolor" val="tx"/>
                    </a:ext>
                  </a:extLst>
                </a:hlinkClick>
              </a:rPr>
              <a:t>Communications Resource Desk</a:t>
            </a:r>
            <a:r>
              <a:rPr lang="en" sz="1600" dirty="0">
                <a:solidFill>
                  <a:schemeClr val="dk1"/>
                </a:solidFill>
                <a:latin typeface="Cambria" panose="02040503050406030204" pitchFamily="18" charset="0"/>
                <a:ea typeface="Cambria" panose="02040503050406030204" pitchFamily="18" charset="0"/>
                <a:cs typeface="Bitter"/>
                <a:sym typeface="Bitter"/>
              </a:rPr>
              <a:t>. We’re here to help!</a:t>
            </a:r>
            <a:endParaRPr dirty="0">
              <a:latin typeface="Cambria" panose="02040503050406030204" pitchFamily="18" charset="0"/>
              <a:ea typeface="Cambria" panose="02040503050406030204" pitchFamily="18" charset="0"/>
            </a:endParaRPr>
          </a:p>
          <a:p>
            <a:pPr marL="114300" lvl="0" indent="0" algn="l" rtl="0">
              <a:lnSpc>
                <a:spcPct val="100000"/>
              </a:lnSpc>
              <a:spcBef>
                <a:spcPts val="0"/>
              </a:spcBef>
              <a:spcAft>
                <a:spcPts val="0"/>
              </a:spcAft>
              <a:buSzPts val="1800"/>
              <a:buNone/>
            </a:pPr>
            <a:endParaRPr sz="1600" dirty="0">
              <a:solidFill>
                <a:schemeClr val="dk1"/>
              </a:solidFill>
              <a:latin typeface="Bitter"/>
              <a:ea typeface="Bitter"/>
              <a:cs typeface="Bitter"/>
              <a:sym typeface="Bitter"/>
            </a:endParaRPr>
          </a:p>
        </p:txBody>
      </p:sp>
      <p:sp>
        <p:nvSpPr>
          <p:cNvPr id="56" name="Google Shape;56;p1"/>
          <p:cNvSpPr txBox="1"/>
          <p:nvPr/>
        </p:nvSpPr>
        <p:spPr>
          <a:xfrm>
            <a:off x="2792400" y="58650"/>
            <a:ext cx="4980000" cy="59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595959"/>
                </a:solidFill>
                <a:highlight>
                  <a:srgbClr val="EEFF41"/>
                </a:highlight>
              </a:rPr>
              <a:t>DELETE THIS PAGE </a:t>
            </a:r>
            <a:br>
              <a:rPr lang="en" sz="1800" b="1" dirty="0">
                <a:solidFill>
                  <a:srgbClr val="595959"/>
                </a:solidFill>
                <a:highlight>
                  <a:srgbClr val="EEFF41"/>
                </a:highlight>
              </a:rPr>
            </a:br>
            <a:r>
              <a:rPr lang="en" sz="1800" b="1" dirty="0">
                <a:solidFill>
                  <a:srgbClr val="595959"/>
                </a:solidFill>
                <a:highlight>
                  <a:srgbClr val="EEFF41"/>
                </a:highlight>
              </a:rPr>
              <a:t>BEFORE DISTRIBUTION</a:t>
            </a:r>
            <a:endParaRPr sz="1800" b="1" dirty="0">
              <a:solidFill>
                <a:srgbClr val="595959"/>
              </a:solidFill>
              <a:highlight>
                <a:srgbClr val="EEFF4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p:nvPr/>
        </p:nvSpPr>
        <p:spPr>
          <a:xfrm>
            <a:off x="381000" y="3069475"/>
            <a:ext cx="7029600" cy="195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200" b="1" i="1" u="none" strike="noStrike" cap="none" dirty="0">
                <a:solidFill>
                  <a:srgbClr val="E24E39"/>
                </a:solidFill>
                <a:latin typeface="Cambria" panose="02040503050406030204" pitchFamily="18" charset="0"/>
                <a:ea typeface="Cambria" panose="02040503050406030204" pitchFamily="18" charset="0"/>
                <a:cs typeface="Bitter"/>
                <a:sym typeface="Bitter"/>
              </a:rPr>
              <a:t>###,### Ballots Cast: # Discrepancies Found</a:t>
            </a:r>
            <a:endParaRPr sz="2200" b="1" i="1" u="none" strike="noStrike" cap="none" dirty="0">
              <a:solidFill>
                <a:srgbClr val="E24E39"/>
              </a:solidFill>
              <a:latin typeface="Cambria" panose="02040503050406030204" pitchFamily="18" charset="0"/>
              <a:ea typeface="Cambria" panose="02040503050406030204" pitchFamily="18" charset="0"/>
              <a:cs typeface="Bitter"/>
              <a:sym typeface="Bitter"/>
            </a:endParaRPr>
          </a:p>
          <a:p>
            <a:pPr marL="0" marR="0" lvl="0" indent="0" algn="l" rtl="0">
              <a:lnSpc>
                <a:spcPct val="115000"/>
              </a:lnSpc>
              <a:spcBef>
                <a:spcPts val="0"/>
              </a:spcBef>
              <a:spcAft>
                <a:spcPts val="0"/>
              </a:spcAft>
              <a:buClr>
                <a:srgbClr val="000000"/>
              </a:buClr>
              <a:buSzPts val="1350"/>
              <a:buFont typeface="Arial"/>
              <a:buNone/>
            </a:pPr>
            <a:r>
              <a:rPr lang="en"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A discrepancy is the difference between what the voting machines reported for a ballot and what the audit team found when they checked it.  The bipartisan team audited the [CONTEST1] and [CONTEST2] contests on ##### ballots, and found # instances where the vote recorded on the cast vote record (CVR), or digital record of choices made on each ballot, did not match what the audit team found when reviewing the paper ballots or what the team entered in the audit software.</a:t>
            </a:r>
            <a:endParaRPr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baseline="30000" dirty="0">
              <a:solidFill>
                <a:schemeClr val="dk1"/>
              </a:solidFill>
              <a:latin typeface="Bitter Medium"/>
              <a:ea typeface="Bitter Medium"/>
              <a:cs typeface="Bitter Medium"/>
              <a:sym typeface="Bitter Medium"/>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baseline="30000" dirty="0">
              <a:solidFill>
                <a:schemeClr val="dk1"/>
              </a:solidFill>
              <a:latin typeface="Bitter Medium"/>
              <a:ea typeface="Bitter Medium"/>
              <a:cs typeface="Bitter Medium"/>
              <a:sym typeface="Bitter Medium"/>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baseline="30000" dirty="0">
              <a:solidFill>
                <a:schemeClr val="dk1"/>
              </a:solidFill>
              <a:latin typeface="Bitter Medium"/>
              <a:ea typeface="Bitter Medium"/>
              <a:cs typeface="Bitter Medium"/>
              <a:sym typeface="Bitter Medium"/>
            </a:endParaRPr>
          </a:p>
        </p:txBody>
      </p:sp>
      <p:sp>
        <p:nvSpPr>
          <p:cNvPr id="62" name="Google Shape;62;p2"/>
          <p:cNvSpPr txBox="1"/>
          <p:nvPr/>
        </p:nvSpPr>
        <p:spPr>
          <a:xfrm>
            <a:off x="355375" y="7285325"/>
            <a:ext cx="7294800" cy="115490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200" b="1" i="1" u="none" strike="noStrike" cap="none" dirty="0">
                <a:solidFill>
                  <a:srgbClr val="E24E39"/>
                </a:solidFill>
                <a:latin typeface="Cambria" panose="02040503050406030204" pitchFamily="18" charset="0"/>
                <a:ea typeface="Cambria" panose="02040503050406030204" pitchFamily="18" charset="0"/>
                <a:cs typeface="Bitter"/>
                <a:sym typeface="Bitter"/>
              </a:rPr>
              <a:t>Results</a:t>
            </a:r>
            <a:endParaRPr sz="2200" b="1" i="1" u="none" strike="noStrike" cap="none" dirty="0">
              <a:solidFill>
                <a:srgbClr val="E24E39"/>
              </a:solidFill>
              <a:latin typeface="Cambria" panose="02040503050406030204" pitchFamily="18" charset="0"/>
              <a:ea typeface="Cambria" panose="02040503050406030204" pitchFamily="18" charset="0"/>
              <a:cs typeface="Bitter"/>
              <a:sym typeface="Bitter"/>
            </a:endParaRPr>
          </a:p>
          <a:p>
            <a:pPr marL="0" marR="0" lvl="0" indent="0" algn="l" rtl="0">
              <a:lnSpc>
                <a:spcPct val="115000"/>
              </a:lnSpc>
              <a:spcBef>
                <a:spcPts val="0"/>
              </a:spcBef>
              <a:spcAft>
                <a:spcPts val="1200"/>
              </a:spcAft>
              <a:buClr>
                <a:srgbClr val="000000"/>
              </a:buClr>
              <a:buSzPts val="1350"/>
              <a:buFont typeface="Arial"/>
              <a:buNone/>
            </a:pPr>
            <a:r>
              <a:rPr lang="en"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Voters can be confident that the [YEAR] [TYPE] Election results are correct. The audit found strong evidence the winners in the audited contests received the most votes. </a:t>
            </a:r>
            <a:endParaRPr sz="1350"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63" name="Google Shape;63;p2"/>
          <p:cNvSpPr txBox="1"/>
          <p:nvPr/>
        </p:nvSpPr>
        <p:spPr>
          <a:xfrm>
            <a:off x="402336" y="304800"/>
            <a:ext cx="7084500" cy="7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3200" b="1" i="0" u="none" strike="noStrike" cap="none" dirty="0">
                <a:solidFill>
                  <a:srgbClr val="445E8A"/>
                </a:solidFill>
                <a:latin typeface="Tw Cen MT" panose="020B0602020104020603" pitchFamily="34" charset="0"/>
                <a:ea typeface="DM Sans Black"/>
                <a:cs typeface="DM Sans Black"/>
                <a:sym typeface="DM Sans Black"/>
              </a:rPr>
              <a:t>[JURISDICTION’S] AUDIT RESULTS</a:t>
            </a:r>
            <a:endParaRPr sz="3200" b="1" i="0" u="none" strike="noStrike" cap="none" dirty="0">
              <a:solidFill>
                <a:srgbClr val="445E8A"/>
              </a:solidFill>
              <a:latin typeface="Tw Cen MT" panose="020B0602020104020603" pitchFamily="34" charset="0"/>
              <a:ea typeface="DM Sans Black"/>
              <a:cs typeface="DM Sans Black"/>
              <a:sym typeface="DM Sans Black"/>
            </a:endParaRPr>
          </a:p>
        </p:txBody>
      </p:sp>
      <p:sp>
        <p:nvSpPr>
          <p:cNvPr id="64" name="Google Shape;64;p2"/>
          <p:cNvSpPr txBox="1"/>
          <p:nvPr/>
        </p:nvSpPr>
        <p:spPr>
          <a:xfrm>
            <a:off x="411262" y="711000"/>
            <a:ext cx="5972400" cy="5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1" u="none" strike="noStrike" cap="none" dirty="0">
                <a:solidFill>
                  <a:srgbClr val="E24E39"/>
                </a:solidFill>
                <a:latin typeface="Cambria" panose="02040503050406030204" pitchFamily="18" charset="0"/>
                <a:ea typeface="Cambria" panose="02040503050406030204" pitchFamily="18" charset="0"/>
                <a:cs typeface="Bitter"/>
                <a:sym typeface="Bitter"/>
              </a:rPr>
              <a:t>[YEAR] [TYPE] Election</a:t>
            </a:r>
            <a:endParaRPr sz="2400" b="1" i="1" u="none" strike="noStrike" cap="none" dirty="0">
              <a:solidFill>
                <a:srgbClr val="E24E39"/>
              </a:solidFill>
              <a:latin typeface="Cambria" panose="02040503050406030204" pitchFamily="18" charset="0"/>
              <a:ea typeface="Cambria" panose="02040503050406030204" pitchFamily="18" charset="0"/>
              <a:cs typeface="Bitter"/>
              <a:sym typeface="Bitter"/>
            </a:endParaRPr>
          </a:p>
        </p:txBody>
      </p:sp>
      <p:sp>
        <p:nvSpPr>
          <p:cNvPr id="65" name="Google Shape;65;p2"/>
          <p:cNvSpPr txBox="1"/>
          <p:nvPr/>
        </p:nvSpPr>
        <p:spPr>
          <a:xfrm>
            <a:off x="381000" y="1151625"/>
            <a:ext cx="7029600" cy="89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35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On [AUDIT DATE], a bipartisan team </a:t>
            </a:r>
            <a:r>
              <a:rPr lang="en"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 </a:t>
            </a:r>
            <a:r>
              <a:rPr lang="en" sz="135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not involved in the election </a:t>
            </a:r>
            <a:r>
              <a:rPr lang="en"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 </a:t>
            </a:r>
            <a:r>
              <a:rPr lang="en" sz="135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conducted an audit to confirm that our voting equipment counted voters’ ballots accurately and that [JURISDICTION’S] election results are correct.</a:t>
            </a:r>
            <a:b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br>
            <a:endParaRPr sz="1400" b="1" i="0" u="none" strike="noStrike" cap="none" dirty="0">
              <a:solidFill>
                <a:srgbClr val="000000"/>
              </a:solidFill>
              <a:latin typeface="Cambria" panose="02040503050406030204" pitchFamily="18" charset="0"/>
              <a:ea typeface="Cambria" panose="02040503050406030204" pitchFamily="18" charset="0"/>
              <a:cs typeface="Bitter"/>
              <a:sym typeface="Bitter"/>
            </a:endParaRPr>
          </a:p>
        </p:txBody>
      </p:sp>
      <p:sp>
        <p:nvSpPr>
          <p:cNvPr id="66" name="Google Shape;66;p2"/>
          <p:cNvSpPr txBox="1"/>
          <p:nvPr/>
        </p:nvSpPr>
        <p:spPr>
          <a:xfrm>
            <a:off x="355375" y="4938625"/>
            <a:ext cx="7178400" cy="241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200" b="1" i="1" u="none" strike="noStrike" cap="none" dirty="0">
                <a:solidFill>
                  <a:srgbClr val="E24E39"/>
                </a:solidFill>
                <a:latin typeface="Cambria" panose="02040503050406030204" pitchFamily="18" charset="0"/>
                <a:ea typeface="Cambria" panose="02040503050406030204" pitchFamily="18" charset="0"/>
                <a:cs typeface="Bitter"/>
                <a:sym typeface="Bitter"/>
              </a:rPr>
              <a:t>Explanation of Discrepancies</a:t>
            </a:r>
            <a:endParaRPr sz="2200" b="1" i="1" u="none" strike="noStrike" cap="none" dirty="0">
              <a:solidFill>
                <a:srgbClr val="E24E39"/>
              </a:solidFill>
              <a:latin typeface="Cambria" panose="02040503050406030204" pitchFamily="18" charset="0"/>
              <a:ea typeface="Cambria" panose="02040503050406030204" pitchFamily="18" charset="0"/>
              <a:cs typeface="Bitter"/>
              <a:sym typeface="Bitter"/>
            </a:endParaRPr>
          </a:p>
          <a:p>
            <a:pPr marL="0" marR="0" lvl="0" indent="0" algn="l" rtl="0">
              <a:lnSpc>
                <a:spcPct val="115000"/>
              </a:lnSpc>
              <a:spcBef>
                <a:spcPts val="0"/>
              </a:spcBef>
              <a:spcAft>
                <a:spcPts val="0"/>
              </a:spcAft>
              <a:buClr>
                <a:schemeClr val="dk1"/>
              </a:buClr>
              <a:buSzPts val="1100"/>
              <a:buFont typeface="Arial"/>
              <a:buNone/>
            </a:pPr>
            <a:r>
              <a:rPr lang="en"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 discrepan[cies] in the contest for [CONTEST1] were due to [the audit board entering incorrect information, which did not accurately represent the voter markings]. </a:t>
            </a:r>
            <a:endParaRPr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15000"/>
              </a:lnSpc>
              <a:spcBef>
                <a:spcPts val="1000"/>
              </a:spcBef>
              <a:spcAft>
                <a:spcPts val="0"/>
              </a:spcAft>
              <a:buClr>
                <a:schemeClr val="dk1"/>
              </a:buClr>
              <a:buSzPts val="1100"/>
              <a:buFont typeface="Arial"/>
              <a:buNone/>
            </a:pPr>
            <a:r>
              <a:rPr lang="en"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 discrepan[cies] in the contest for [CONTEST1] were due to [a disagreement between the way election workers adjudicated unclear marks made by the voter and the interpretation by the audit team of the unclear marks]. </a:t>
            </a:r>
            <a:endParaRPr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15000"/>
              </a:lnSpc>
              <a:spcBef>
                <a:spcPts val="1000"/>
              </a:spcBef>
              <a:spcAft>
                <a:spcPts val="1000"/>
              </a:spcAft>
              <a:buClr>
                <a:schemeClr val="dk1"/>
              </a:buClr>
              <a:buSzPts val="1100"/>
              <a:buFont typeface="Arial"/>
              <a:buNone/>
            </a:pPr>
            <a:r>
              <a:rPr lang="en" sz="135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 discrepan[cy] in the [CONTEST2] contest was due to [the the wrong ballot being selected (ballot did not match the CVR being audited)].</a:t>
            </a:r>
            <a:endParaRPr sz="1350" b="0" i="0" u="none" strike="noStrike" cap="none" dirty="0">
              <a:solidFill>
                <a:schemeClr val="dk2"/>
              </a:solidFill>
              <a:latin typeface="Cambria" panose="02040503050406030204" pitchFamily="18" charset="0"/>
              <a:ea typeface="Cambria" panose="02040503050406030204" pitchFamily="18" charset="0"/>
              <a:sym typeface="Arial"/>
            </a:endParaRPr>
          </a:p>
        </p:txBody>
      </p:sp>
      <p:graphicFrame>
        <p:nvGraphicFramePr>
          <p:cNvPr id="67" name="Google Shape;67;p2"/>
          <p:cNvGraphicFramePr/>
          <p:nvPr>
            <p:extLst>
              <p:ext uri="{D42A27DB-BD31-4B8C-83A1-F6EECF244321}">
                <p14:modId xmlns:p14="http://schemas.microsoft.com/office/powerpoint/2010/main" val="2300057212"/>
              </p:ext>
            </p:extLst>
          </p:nvPr>
        </p:nvGraphicFramePr>
        <p:xfrm>
          <a:off x="439312" y="8250419"/>
          <a:ext cx="6872075" cy="1588170"/>
        </p:xfrm>
        <a:graphic>
          <a:graphicData uri="http://schemas.openxmlformats.org/drawingml/2006/table">
            <a:tbl>
              <a:tblPr>
                <a:noFill/>
                <a:tableStyleId>{76A78D5C-5CF5-44CC-8D7E-DBB1B211A184}</a:tableStyleId>
              </a:tblPr>
              <a:tblGrid>
                <a:gridCol w="1118550">
                  <a:extLst>
                    <a:ext uri="{9D8B030D-6E8A-4147-A177-3AD203B41FA5}">
                      <a16:colId xmlns:a16="http://schemas.microsoft.com/office/drawing/2014/main" val="20000"/>
                    </a:ext>
                  </a:extLst>
                </a:gridCol>
                <a:gridCol w="977275">
                  <a:extLst>
                    <a:ext uri="{9D8B030D-6E8A-4147-A177-3AD203B41FA5}">
                      <a16:colId xmlns:a16="http://schemas.microsoft.com/office/drawing/2014/main" val="20001"/>
                    </a:ext>
                  </a:extLst>
                </a:gridCol>
                <a:gridCol w="950775">
                  <a:extLst>
                    <a:ext uri="{9D8B030D-6E8A-4147-A177-3AD203B41FA5}">
                      <a16:colId xmlns:a16="http://schemas.microsoft.com/office/drawing/2014/main" val="20002"/>
                    </a:ext>
                  </a:extLst>
                </a:gridCol>
                <a:gridCol w="1033925">
                  <a:extLst>
                    <a:ext uri="{9D8B030D-6E8A-4147-A177-3AD203B41FA5}">
                      <a16:colId xmlns:a16="http://schemas.microsoft.com/office/drawing/2014/main" val="20003"/>
                    </a:ext>
                  </a:extLst>
                </a:gridCol>
                <a:gridCol w="1080150">
                  <a:extLst>
                    <a:ext uri="{9D8B030D-6E8A-4147-A177-3AD203B41FA5}">
                      <a16:colId xmlns:a16="http://schemas.microsoft.com/office/drawing/2014/main" val="20004"/>
                    </a:ext>
                  </a:extLst>
                </a:gridCol>
                <a:gridCol w="1711400">
                  <a:extLst>
                    <a:ext uri="{9D8B030D-6E8A-4147-A177-3AD203B41FA5}">
                      <a16:colId xmlns:a16="http://schemas.microsoft.com/office/drawing/2014/main" val="20005"/>
                    </a:ext>
                  </a:extLst>
                </a:gridCol>
              </a:tblGrid>
              <a:tr h="613700">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dirty="0">
                          <a:solidFill>
                            <a:srgbClr val="FFFFFF"/>
                          </a:solidFill>
                          <a:latin typeface="Tw Cen MT" panose="020B0602020104020603" pitchFamily="34" charset="0"/>
                          <a:ea typeface="DM Sans Black"/>
                          <a:cs typeface="DM Sans Black"/>
                          <a:sym typeface="DM Sans Black"/>
                        </a:rPr>
                        <a:t>CONTEST</a:t>
                      </a:r>
                      <a:endParaRPr sz="1200" b="1" u="none" strike="noStrike" cap="none" dirty="0">
                        <a:solidFill>
                          <a:srgbClr val="FFFFFF"/>
                        </a:solidFill>
                        <a:latin typeface="Tw Cen MT" panose="020B0602020104020603" pitchFamily="34" charset="0"/>
                        <a:ea typeface="DM Sans Black"/>
                        <a:cs typeface="DM Sans Black"/>
                        <a:sym typeface="DM Sans Black"/>
                      </a:endParaRPr>
                    </a:p>
                  </a:txBody>
                  <a:tcPr marL="91425" marR="91425" marT="91425" marB="91425" anchor="ctr">
                    <a:lnL w="12700" cap="flat" cmpd="sng">
                      <a:solidFill>
                        <a:srgbClr val="445E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24E3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a:solidFill>
                            <a:srgbClr val="FFFFFF"/>
                          </a:solidFill>
                          <a:latin typeface="Tw Cen MT" panose="020B0602020104020603" pitchFamily="34" charset="0"/>
                          <a:ea typeface="DM Sans Black"/>
                          <a:cs typeface="DM Sans Black"/>
                          <a:sym typeface="DM Sans Black"/>
                        </a:rPr>
                        <a:t>WINNER TOTALS</a:t>
                      </a:r>
                      <a:endParaRPr sz="1200" b="1" u="none" strike="noStrike" cap="none">
                        <a:solidFill>
                          <a:srgbClr val="FFFFFF"/>
                        </a:solidFill>
                        <a:latin typeface="Tw Cen MT" panose="020B0602020104020603" pitchFamily="34" charset="0"/>
                        <a:ea typeface="DM Sans Black"/>
                        <a:cs typeface="DM Sans Black"/>
                        <a:sym typeface="DM Sans Black"/>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5E8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a:solidFill>
                            <a:srgbClr val="FFFFFF"/>
                          </a:solidFill>
                          <a:latin typeface="Tw Cen MT" panose="020B0602020104020603" pitchFamily="34" charset="0"/>
                          <a:ea typeface="DM Sans Black"/>
                          <a:cs typeface="DM Sans Black"/>
                          <a:sym typeface="DM Sans Black"/>
                        </a:rPr>
                        <a:t>LOSER TOTALS</a:t>
                      </a:r>
                      <a:endParaRPr sz="1200" b="1" u="none" strike="noStrike" cap="none">
                        <a:solidFill>
                          <a:srgbClr val="FFFFFF"/>
                        </a:solidFill>
                        <a:latin typeface="Tw Cen MT" panose="020B0602020104020603" pitchFamily="34" charset="0"/>
                        <a:ea typeface="DM Sans Black"/>
                        <a:cs typeface="DM Sans Black"/>
                        <a:sym typeface="DM Sans Black"/>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5E8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a:solidFill>
                            <a:srgbClr val="FFFFFF"/>
                          </a:solidFill>
                          <a:latin typeface="Tw Cen MT" panose="020B0602020104020603" pitchFamily="34" charset="0"/>
                          <a:ea typeface="DM Sans Black"/>
                          <a:cs typeface="DM Sans Black"/>
                          <a:sym typeface="DM Sans Black"/>
                        </a:rPr>
                        <a:t>CONTEST MARGIN</a:t>
                      </a:r>
                      <a:endParaRPr sz="1200" b="1" u="none" strike="noStrike" cap="none">
                        <a:solidFill>
                          <a:srgbClr val="FFFFFF"/>
                        </a:solidFill>
                        <a:latin typeface="Tw Cen MT" panose="020B0602020104020603" pitchFamily="34" charset="0"/>
                        <a:ea typeface="DM Sans Black"/>
                        <a:cs typeface="DM Sans Black"/>
                        <a:sym typeface="DM Sans Black"/>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5E8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a:solidFill>
                            <a:srgbClr val="FFFFFF"/>
                          </a:solidFill>
                          <a:latin typeface="Tw Cen MT" panose="020B0602020104020603" pitchFamily="34" charset="0"/>
                          <a:ea typeface="DM Sans Black"/>
                          <a:cs typeface="DM Sans Black"/>
                          <a:sym typeface="DM Sans Black"/>
                        </a:rPr>
                        <a:t>NUMBER OF BALLOTS AUDITED</a:t>
                      </a:r>
                      <a:endParaRPr sz="1200" b="1" u="none" strike="noStrike" cap="none">
                        <a:solidFill>
                          <a:srgbClr val="FFFFFF"/>
                        </a:solidFill>
                        <a:latin typeface="Tw Cen MT" panose="020B0602020104020603" pitchFamily="34" charset="0"/>
                        <a:ea typeface="DM Sans Black"/>
                        <a:cs typeface="DM Sans Black"/>
                        <a:sym typeface="DM Sans Black"/>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5E8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200" b="1" u="none" strike="noStrike" cap="none" dirty="0">
                          <a:solidFill>
                            <a:srgbClr val="FFFFFF"/>
                          </a:solidFill>
                          <a:latin typeface="Tw Cen MT" panose="020B0602020104020603" pitchFamily="34" charset="0"/>
                          <a:ea typeface="DM Sans Black"/>
                          <a:cs typeface="DM Sans Black"/>
                          <a:sym typeface="DM Sans Black"/>
                        </a:rPr>
                        <a:t>DISCREPANCIES</a:t>
                      </a:r>
                      <a:endParaRPr sz="1200" b="1" u="none" strike="noStrike" cap="none" dirty="0">
                        <a:solidFill>
                          <a:srgbClr val="FFFFFF"/>
                        </a:solidFill>
                        <a:latin typeface="Tw Cen MT" panose="020B0602020104020603" pitchFamily="34" charset="0"/>
                        <a:ea typeface="DM Sans Black"/>
                        <a:cs typeface="DM Sans Black"/>
                        <a:sym typeface="DM Sans Black"/>
                      </a:endParaRPr>
                    </a:p>
                  </a:txBody>
                  <a:tcPr marL="91425" marR="91425" marT="91425" marB="91425" anchor="ctr">
                    <a:lnL w="9525" cap="flat" cmpd="sng">
                      <a:solidFill>
                        <a:srgbClr val="000000">
                          <a:alpha val="0"/>
                        </a:srgbClr>
                      </a:solidFill>
                      <a:prstDash val="solid"/>
                      <a:round/>
                      <a:headEnd type="none" w="sm" len="sm"/>
                      <a:tailEnd type="none" w="sm" len="sm"/>
                    </a:lnL>
                    <a:lnR w="12700" cap="flat" cmpd="sng">
                      <a:solidFill>
                        <a:srgbClr val="445E8A"/>
                      </a:solidFill>
                      <a:prstDash val="solid"/>
                      <a:round/>
                      <a:headEnd type="none" w="sm" len="sm"/>
                      <a:tailEnd type="none" w="sm" len="sm"/>
                    </a:lnR>
                    <a:lnT w="12700" cap="flat" cmpd="sng">
                      <a:solidFill>
                        <a:srgbClr val="445E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5E8A"/>
                    </a:solidFill>
                  </a:tcPr>
                </a:tc>
                <a:extLst>
                  <a:ext uri="{0D108BD9-81ED-4DB2-BD59-A6C34878D82A}">
                    <a16:rowId xmlns:a16="http://schemas.microsoft.com/office/drawing/2014/main" val="10000"/>
                  </a:ext>
                </a:extLst>
              </a:tr>
              <a:tr h="327300">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dirty="0">
                          <a:latin typeface="Tw Cen MT" panose="020B0602020104020603" pitchFamily="34" charset="0"/>
                          <a:ea typeface="DM Sans Black"/>
                          <a:cs typeface="DM Sans Black"/>
                          <a:sym typeface="DM Sans Black"/>
                        </a:rPr>
                        <a:t>CONTEST1</a:t>
                      </a:r>
                      <a:endParaRPr sz="1200" b="1" u="none" strike="noStrike" cap="none" dirty="0">
                        <a:latin typeface="Tw Cen MT" panose="020B0602020104020603" pitchFamily="34" charset="0"/>
                        <a:ea typeface="DM Sans Black"/>
                        <a:cs typeface="DM Sans Black"/>
                        <a:sym typeface="DM Sans Black"/>
                      </a:endParaRPr>
                    </a:p>
                  </a:txBody>
                  <a:tcPr marL="91425" marR="91425" marT="91425" marB="91425" anchor="ctr">
                    <a:lnL w="12700" cap="flat" cmpd="sng">
                      <a:solidFill>
                        <a:srgbClr val="445E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dirty="0">
                          <a:latin typeface="Cambria" panose="02040503050406030204" pitchFamily="18" charset="0"/>
                          <a:ea typeface="Cambria" panose="02040503050406030204" pitchFamily="18" charset="0"/>
                          <a:cs typeface="Bitter"/>
                          <a:sym typeface="Bitter"/>
                        </a:rPr>
                        <a:t>#####</a:t>
                      </a:r>
                      <a:endParaRPr sz="1200" u="none" strike="noStrike" cap="none" dirty="0">
                        <a:latin typeface="Cambria" panose="02040503050406030204" pitchFamily="18" charset="0"/>
                        <a:ea typeface="Cambria" panose="02040503050406030204" pitchFamily="18" charset="0"/>
                        <a:cs typeface="Bitter"/>
                        <a:sym typeface="Bitter"/>
                      </a:endParaRPr>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b">
                    <a:lnL w="9525" cap="flat" cmpd="sng">
                      <a:solidFill>
                        <a:srgbClr val="000000">
                          <a:alpha val="0"/>
                        </a:srgbClr>
                      </a:solidFill>
                      <a:prstDash val="solid"/>
                      <a:round/>
                      <a:headEnd type="none" w="sm" len="sm"/>
                      <a:tailEnd type="none" w="sm" len="sm"/>
                    </a:lnL>
                    <a:lnR w="12700" cap="flat" cmpd="sng">
                      <a:solidFill>
                        <a:srgbClr val="445E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45E8A"/>
                      </a:solidFill>
                      <a:prstDash val="solid"/>
                      <a:round/>
                      <a:headEnd type="none" w="sm" len="sm"/>
                      <a:tailEnd type="none" w="sm" len="sm"/>
                    </a:lnB>
                  </a:tcPr>
                </a:tc>
                <a:extLst>
                  <a:ext uri="{0D108BD9-81ED-4DB2-BD59-A6C34878D82A}">
                    <a16:rowId xmlns:a16="http://schemas.microsoft.com/office/drawing/2014/main" val="10001"/>
                  </a:ext>
                </a:extLst>
              </a:tr>
              <a:tr h="490950">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dirty="0">
                          <a:latin typeface="Tw Cen MT" panose="020B0602020104020603" pitchFamily="34" charset="0"/>
                          <a:ea typeface="DM Sans Black"/>
                          <a:cs typeface="DM Sans Black"/>
                          <a:sym typeface="DM Sans Black"/>
                        </a:rPr>
                        <a:t>CONTEST2</a:t>
                      </a:r>
                      <a:endParaRPr sz="1200" b="1" u="none" strike="noStrike" cap="none" dirty="0">
                        <a:latin typeface="Tw Cen MT" panose="020B0602020104020603" pitchFamily="34" charset="0"/>
                        <a:ea typeface="DM Sans Black"/>
                        <a:cs typeface="DM Sans Black"/>
                        <a:sym typeface="DM Sans Black"/>
                      </a:endParaRPr>
                    </a:p>
                  </a:txBody>
                  <a:tcPr marL="91425" marR="91425" marT="91425" marB="91425" anchor="ctr">
                    <a:lnL w="12700" cap="flat" cmpd="sng">
                      <a:solidFill>
                        <a:srgbClr val="445E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Cambria" panose="02040503050406030204" pitchFamily="18" charset="0"/>
                          <a:ea typeface="Cambria" panose="02040503050406030204" pitchFamily="18" charset="0"/>
                          <a:cs typeface="Bitter"/>
                          <a:sym typeface="Bitter"/>
                        </a:rPr>
                        <a:t>#####</a:t>
                      </a:r>
                      <a:endParaRPr sz="1200" u="none" strike="noStrike" cap="none">
                        <a:latin typeface="Cambria" panose="02040503050406030204" pitchFamily="18" charset="0"/>
                        <a:ea typeface="Cambria" panose="02040503050406030204" pitchFamily="18" charset="0"/>
                        <a:cs typeface="Bitter"/>
                        <a:sym typeface="Bitter"/>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45E8A"/>
                      </a:solidFill>
                      <a:prstDash val="solid"/>
                      <a:round/>
                      <a:headEnd type="none" w="sm" len="sm"/>
                      <a:tailEnd type="none" w="sm" len="sm"/>
                    </a:lnT>
                    <a:lnB w="12700" cap="flat" cmpd="sng">
                      <a:solidFill>
                        <a:srgbClr val="445E8A"/>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dirty="0">
                          <a:latin typeface="Cambria" panose="02040503050406030204" pitchFamily="18" charset="0"/>
                          <a:ea typeface="Cambria" panose="02040503050406030204" pitchFamily="18" charset="0"/>
                          <a:cs typeface="Bitter"/>
                          <a:sym typeface="Bitter"/>
                        </a:rPr>
                        <a:t>#</a:t>
                      </a:r>
                      <a:endParaRPr sz="1200" u="none" strike="noStrike" cap="none" dirty="0">
                        <a:latin typeface="Cambria" panose="02040503050406030204" pitchFamily="18" charset="0"/>
                        <a:ea typeface="Cambria" panose="02040503050406030204" pitchFamily="18" charset="0"/>
                        <a:cs typeface="Bitter"/>
                        <a:sym typeface="Bitter"/>
                      </a:endParaRPr>
                    </a:p>
                  </a:txBody>
                  <a:tcPr marL="91425" marR="91425" marT="91425" marB="91425" anchor="ctr">
                    <a:lnL w="9525" cap="flat" cmpd="sng">
                      <a:solidFill>
                        <a:srgbClr val="000000">
                          <a:alpha val="0"/>
                        </a:srgbClr>
                      </a:solidFill>
                      <a:prstDash val="solid"/>
                      <a:round/>
                      <a:headEnd type="none" w="sm" len="sm"/>
                      <a:tailEnd type="none" w="sm" len="sm"/>
                    </a:lnL>
                    <a:lnR w="12700" cap="flat" cmpd="sng">
                      <a:solidFill>
                        <a:srgbClr val="445E8A"/>
                      </a:solidFill>
                      <a:prstDash val="solid"/>
                      <a:round/>
                      <a:headEnd type="none" w="sm" len="sm"/>
                      <a:tailEnd type="none" w="sm" len="sm"/>
                    </a:lnR>
                    <a:lnT w="12700" cap="flat" cmpd="sng">
                      <a:solidFill>
                        <a:srgbClr val="445E8A"/>
                      </a:solidFill>
                      <a:prstDash val="solid"/>
                      <a:round/>
                      <a:headEnd type="none" w="sm" len="sm"/>
                      <a:tailEnd type="none" w="sm" len="sm"/>
                    </a:lnT>
                    <a:lnB w="12700" cap="flat" cmpd="sng">
                      <a:solidFill>
                        <a:srgbClr val="445E8A"/>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8" name="Google Shape;68;p2"/>
          <p:cNvSpPr txBox="1"/>
          <p:nvPr/>
        </p:nvSpPr>
        <p:spPr>
          <a:xfrm>
            <a:off x="4930675" y="2029043"/>
            <a:ext cx="2286000" cy="95767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400" b="1" i="0" u="none" strike="noStrike" cap="none" dirty="0">
                <a:solidFill>
                  <a:srgbClr val="445E8A"/>
                </a:solidFill>
                <a:latin typeface="Tw Cen MT" panose="020B0602020104020603" pitchFamily="34" charset="0"/>
                <a:ea typeface="Montserrat"/>
                <a:cs typeface="Montserrat"/>
                <a:sym typeface="Montserrat"/>
              </a:rPr>
              <a:t># discrepancies</a:t>
            </a:r>
            <a:endParaRPr sz="2400" b="1" i="0" u="none" strike="noStrike" cap="none" dirty="0">
              <a:solidFill>
                <a:srgbClr val="445E8A"/>
              </a:solidFill>
              <a:latin typeface="Tw Cen MT" panose="020B0602020104020603"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identified, investigated </a:t>
            </a:r>
            <a:b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b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and explained</a:t>
            </a:r>
            <a:endParaRPr sz="1800" b="1" i="0" u="none" strike="noStrike" cap="none" dirty="0">
              <a:solidFill>
                <a:srgbClr val="E69424"/>
              </a:solidFill>
              <a:latin typeface="Cambria" panose="02040503050406030204" pitchFamily="18" charset="0"/>
              <a:ea typeface="Cambria" panose="02040503050406030204" pitchFamily="18" charset="0"/>
              <a:cs typeface="Montserrat"/>
              <a:sym typeface="Montserrat"/>
            </a:endParaRPr>
          </a:p>
        </p:txBody>
      </p:sp>
      <p:sp>
        <p:nvSpPr>
          <p:cNvPr id="69" name="Google Shape;69;p2"/>
          <p:cNvSpPr txBox="1"/>
          <p:nvPr/>
        </p:nvSpPr>
        <p:spPr>
          <a:xfrm>
            <a:off x="527625" y="2029043"/>
            <a:ext cx="2127900" cy="82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400" b="1" i="0" u="none" strike="noStrike" cap="none" dirty="0">
                <a:solidFill>
                  <a:srgbClr val="445E8A"/>
                </a:solidFill>
                <a:latin typeface="Tw Cen MT" panose="020B0602020104020603" pitchFamily="34" charset="0"/>
                <a:ea typeface="Montserrat"/>
                <a:cs typeface="Montserrat"/>
                <a:sym typeface="Montserrat"/>
              </a:rPr>
              <a:t>##,###</a:t>
            </a:r>
            <a:endParaRPr sz="2100" b="1" i="0" u="none" strike="noStrike" cap="none" dirty="0">
              <a:solidFill>
                <a:srgbClr val="445E8A"/>
              </a:solidFill>
              <a:latin typeface="Tw Cen MT" panose="020B0602020104020603"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mail ballots </a:t>
            </a:r>
            <a:b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b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audite</a:t>
            </a:r>
            <a:r>
              <a:rPr lang="en" sz="1400" b="0" i="0" u="none" strike="noStrike" cap="none" dirty="0">
                <a:solidFill>
                  <a:srgbClr val="000000"/>
                </a:solidFill>
                <a:latin typeface="Bitter Medium"/>
                <a:ea typeface="Bitter Medium"/>
                <a:cs typeface="Bitter Medium"/>
                <a:sym typeface="Bitter Medium"/>
              </a:rPr>
              <a:t>d</a:t>
            </a: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p:txBody>
      </p:sp>
      <p:sp>
        <p:nvSpPr>
          <p:cNvPr id="70" name="Google Shape;70;p2"/>
          <p:cNvSpPr txBox="1"/>
          <p:nvPr/>
        </p:nvSpPr>
        <p:spPr>
          <a:xfrm>
            <a:off x="2799775" y="2029043"/>
            <a:ext cx="1775100" cy="9383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b="1" i="0" u="none" strike="noStrike" cap="none" dirty="0">
                <a:solidFill>
                  <a:srgbClr val="445E8A"/>
                </a:solidFill>
                <a:latin typeface="Tw Cen MT" panose="020B0602020104020603" pitchFamily="34" charset="0"/>
                <a:ea typeface="Montserrat"/>
                <a:cs typeface="Montserrat"/>
                <a:sym typeface="Montserrat"/>
              </a:rPr>
              <a:t>##,###</a:t>
            </a:r>
            <a:r>
              <a:rPr lang="en" sz="2100" b="1" i="0" u="none" strike="noStrike" cap="none" dirty="0">
                <a:solidFill>
                  <a:srgbClr val="445E8A"/>
                </a:solidFill>
                <a:latin typeface="Montserrat"/>
                <a:ea typeface="Montserrat"/>
                <a:cs typeface="Montserrat"/>
                <a:sym typeface="Montserrat"/>
              </a:rPr>
              <a:t> </a:t>
            </a:r>
            <a:br>
              <a:rPr lang="en" sz="2100" b="1" i="0" u="none" strike="noStrike" cap="none" dirty="0">
                <a:solidFill>
                  <a:srgbClr val="445E8A"/>
                </a:solidFill>
                <a:latin typeface="Montserrat"/>
                <a:ea typeface="Montserrat"/>
                <a:cs typeface="Montserrat"/>
                <a:sym typeface="Montserrat"/>
              </a:rPr>
            </a:br>
            <a:r>
              <a:rPr lang="en"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in-person ballots </a:t>
            </a:r>
            <a:br>
              <a:rPr lang="en"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br>
            <a:r>
              <a:rPr lang="en"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audited</a:t>
            </a:r>
            <a:endParaRPr sz="1800" b="0" i="0" u="none" strike="noStrike" cap="none" dirty="0">
              <a:solidFill>
                <a:schemeClr val="dk2"/>
              </a:solidFill>
              <a:latin typeface="Cambria" panose="02040503050406030204" pitchFamily="18" charset="0"/>
              <a:ea typeface="Cambria" panose="02040503050406030204" pitchFamily="18" charset="0"/>
              <a:sym typeface="Arial"/>
            </a:endParaRPr>
          </a:p>
        </p:txBody>
      </p:sp>
      <p:cxnSp>
        <p:nvCxnSpPr>
          <p:cNvPr id="71" name="Google Shape;71;p2"/>
          <p:cNvCxnSpPr/>
          <p:nvPr/>
        </p:nvCxnSpPr>
        <p:spPr>
          <a:xfrm>
            <a:off x="457200" y="2029043"/>
            <a:ext cx="6872100" cy="0"/>
          </a:xfrm>
          <a:prstGeom prst="straightConnector1">
            <a:avLst/>
          </a:prstGeom>
          <a:noFill/>
          <a:ln w="38100" cap="flat" cmpd="sng">
            <a:solidFill>
              <a:srgbClr val="445E8A"/>
            </a:solidFill>
            <a:prstDash val="solid"/>
            <a:round/>
            <a:headEnd type="none" w="sm" len="sm"/>
            <a:tailEnd type="none" w="sm" len="sm"/>
          </a:ln>
        </p:spPr>
      </p:cxnSp>
      <p:cxnSp>
        <p:nvCxnSpPr>
          <p:cNvPr id="72" name="Google Shape;72;p2"/>
          <p:cNvCxnSpPr/>
          <p:nvPr/>
        </p:nvCxnSpPr>
        <p:spPr>
          <a:xfrm>
            <a:off x="457200" y="2986713"/>
            <a:ext cx="6872100" cy="0"/>
          </a:xfrm>
          <a:prstGeom prst="straightConnector1">
            <a:avLst/>
          </a:prstGeom>
          <a:noFill/>
          <a:ln w="38100" cap="flat" cmpd="sng">
            <a:solidFill>
              <a:srgbClr val="445E8A"/>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643</Words>
  <Application>Microsoft Office PowerPoint</Application>
  <PresentationFormat>Custom</PresentationFormat>
  <Paragraphs>55</Paragraphs>
  <Slides>2</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Montserrat</vt:lpstr>
      <vt:lpstr>Cambria</vt:lpstr>
      <vt:lpstr>Bitter Medium</vt:lpstr>
      <vt:lpstr>Arial</vt:lpstr>
      <vt:lpstr>DM Sans Black</vt:lpstr>
      <vt:lpstr>Tw Cen MT</vt:lpstr>
      <vt:lpstr>Bitter</vt:lpstr>
      <vt:lpstr>Simple Light</vt:lpstr>
      <vt:lpstr>Instructions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2024-09-20T14:43:26Z</dcterms:modified>
</cp:coreProperties>
</file>