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5"/>
  </p:notesMasterIdLst>
  <p:sldIdLst>
    <p:sldId id="256" r:id="rId2"/>
    <p:sldId id="258" r:id="rId3"/>
    <p:sldId id="257" r:id="rId4"/>
  </p:sldIdLst>
  <p:sldSz cx="7772400" cy="10058400"/>
  <p:notesSz cx="6858000" cy="9144000"/>
  <p:embeddedFontLst>
    <p:embeddedFont>
      <p:font typeface="Bitter" pitchFamily="2" charset="0"/>
      <p:regular r:id="rId6"/>
      <p:bold r:id="rId7"/>
      <p:italic r:id="rId8"/>
      <p:boldItalic r:id="rId9"/>
    </p:embeddedFont>
    <p:embeddedFont>
      <p:font typeface="Cambria" panose="02040503050406030204" pitchFamily="18" charset="0"/>
      <p:regular r:id="rId10"/>
      <p:bold r:id="rId11"/>
      <p:italic r:id="rId12"/>
      <p:boldItalic r:id="rId13"/>
    </p:embeddedFont>
    <p:embeddedFont>
      <p:font typeface="DM Sans" pitchFamily="2" charset="0"/>
      <p:regular r:id="rId14"/>
      <p:bold r:id="rId15"/>
      <p:italic r:id="rId16"/>
      <p:boldItalic r:id="rId17"/>
    </p:embeddedFont>
    <p:embeddedFont>
      <p:font typeface="Tw Cen MT" panose="020B06020201040206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9agvL9Oy8xArZa+hYLfUGM546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2168" y="4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5"/>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5"/>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6"/>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electionsgroup.com/commsdes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hyperlink" Target="https://electionsgroup.com/commsdesk/"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
          <p:cNvSpPr txBox="1"/>
          <p:nvPr/>
        </p:nvSpPr>
        <p:spPr>
          <a:xfrm>
            <a:off x="0" y="825811"/>
            <a:ext cx="7772400" cy="7825179"/>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a:ea typeface="Cambria"/>
                <a:cs typeface="Cambria"/>
                <a:sym typeface="Cambria"/>
              </a:rPr>
              <a:t>Add text and counts to the template on the next page to create a handout or PDF for your website summarizing the process you used to conduct your post-election audit. </a:t>
            </a:r>
            <a:endParaRPr sz="1400" b="0" i="0" u="none" strike="noStrike" cap="none" dirty="0">
              <a:solidFill>
                <a:srgbClr val="000000"/>
              </a:solidFill>
              <a:latin typeface="Cambria"/>
              <a:ea typeface="Cambria"/>
              <a:cs typeface="Cambria"/>
              <a:sym typeface="Cambria"/>
            </a:endParaRPr>
          </a:p>
          <a:p>
            <a:pPr marL="114300" marR="0" lvl="0" indent="0" algn="l" rtl="0">
              <a:lnSpc>
                <a:spcPct val="100000"/>
              </a:lnSpc>
              <a:spcBef>
                <a:spcPts val="0"/>
              </a:spcBef>
              <a:spcAft>
                <a:spcPts val="0"/>
              </a:spcAft>
              <a:buClr>
                <a:srgbClr val="000000"/>
              </a:buClr>
              <a:buSzPts val="1100"/>
              <a:buFont typeface="Arial"/>
              <a:buNone/>
            </a:pPr>
            <a:br>
              <a:rPr lang="en" sz="1100" b="0" i="0" u="none" strike="noStrike" cap="none" dirty="0">
                <a:solidFill>
                  <a:srgbClr val="000000"/>
                </a:solidFill>
                <a:latin typeface="Cambria"/>
                <a:ea typeface="Cambria"/>
                <a:cs typeface="Cambria"/>
                <a:sym typeface="Cambria"/>
              </a:rPr>
            </a:br>
            <a:r>
              <a:rPr lang="en" sz="1600" b="1" i="1" u="none" strike="noStrike" cap="none" dirty="0">
                <a:solidFill>
                  <a:srgbClr val="445E8A"/>
                </a:solidFill>
                <a:latin typeface="Cambria"/>
                <a:ea typeface="Cambria"/>
                <a:cs typeface="Cambria"/>
                <a:sym typeface="Cambria"/>
              </a:rPr>
              <a:t>Bracketed text</a:t>
            </a:r>
            <a:endParaRPr sz="1600" b="0" i="0" u="none" strike="noStrike" cap="none" dirty="0">
              <a:solidFill>
                <a:srgbClr val="000000"/>
              </a:solidFill>
              <a:latin typeface="Cambria"/>
              <a:ea typeface="Cambria"/>
              <a:cs typeface="Cambria"/>
              <a:sym typeface="Cambria"/>
            </a:endParaRPr>
          </a:p>
          <a:p>
            <a:pPr marL="1143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a:ea typeface="Cambria"/>
                <a:cs typeface="Cambria"/>
                <a:sym typeface="Cambria"/>
              </a:rPr>
              <a:t>There is bracketed text that needs updating. For example, if you’re preparing a 2024 general election audit process handout for Jones County, you would replace the bracketed text with your text:</a:t>
            </a:r>
            <a:br>
              <a:rPr lang="en" sz="1400" b="0" i="0" u="none" strike="noStrike" cap="none" dirty="0">
                <a:solidFill>
                  <a:srgbClr val="000000"/>
                </a:solidFill>
                <a:latin typeface="Bitter"/>
                <a:ea typeface="Bitter"/>
                <a:cs typeface="Bitter"/>
                <a:sym typeface="Bitter"/>
              </a:rPr>
            </a:br>
            <a:br>
              <a:rPr lang="en" sz="1100" b="0" i="0" u="none" strike="noStrike" cap="none" dirty="0">
                <a:solidFill>
                  <a:srgbClr val="595959"/>
                </a:solidFill>
                <a:latin typeface="Bitter"/>
                <a:ea typeface="Bitter"/>
                <a:cs typeface="Bitter"/>
                <a:sym typeface="Bitter"/>
              </a:rPr>
            </a:br>
            <a:r>
              <a:rPr lang="en" sz="1400" b="1" i="0" u="none" strike="noStrike" cap="none" dirty="0">
                <a:solidFill>
                  <a:srgbClr val="445E8A"/>
                </a:solidFill>
                <a:latin typeface="Tw Cen MT" panose="020B0602020104020603" pitchFamily="34" charset="0"/>
                <a:ea typeface="Twentieth Century"/>
                <a:cs typeface="Twentieth Century"/>
                <a:sym typeface="Twentieth Century"/>
              </a:rPr>
              <a:t>[JURISDICTION’S] AUDIT PROCESS</a:t>
            </a:r>
            <a:br>
              <a:rPr lang="en" sz="1400" b="1" i="0" u="none" strike="noStrike" cap="none" dirty="0">
                <a:solidFill>
                  <a:srgbClr val="445E8A"/>
                </a:solidFill>
                <a:latin typeface="DM Sans"/>
                <a:ea typeface="DM Sans"/>
                <a:cs typeface="DM Sans"/>
                <a:sym typeface="DM Sans"/>
              </a:rPr>
            </a:br>
            <a:r>
              <a:rPr lang="en" sz="1400" b="1" i="1" u="none" strike="noStrike" cap="none" dirty="0">
                <a:solidFill>
                  <a:srgbClr val="E24E39"/>
                </a:solidFill>
                <a:latin typeface="Cambria"/>
                <a:ea typeface="Cambria"/>
                <a:cs typeface="Cambria"/>
                <a:sym typeface="Cambria"/>
              </a:rPr>
              <a:t>[YEAR] [TYPE] Election </a:t>
            </a:r>
            <a:br>
              <a:rPr lang="en" sz="1400" b="1" i="1" u="none" strike="noStrike" cap="none" dirty="0">
                <a:solidFill>
                  <a:srgbClr val="E24E39"/>
                </a:solidFill>
                <a:latin typeface="Bitter"/>
                <a:ea typeface="Bitter"/>
                <a:cs typeface="Bitter"/>
                <a:sym typeface="Bitter"/>
              </a:rPr>
            </a:br>
            <a:br>
              <a:rPr lang="en" sz="1050" b="0" i="0" u="none" strike="noStrike" cap="none" dirty="0">
                <a:solidFill>
                  <a:srgbClr val="595959"/>
                </a:solidFill>
                <a:latin typeface="Bitter"/>
                <a:ea typeface="Bitter"/>
                <a:cs typeface="Bitter"/>
                <a:sym typeface="Bitter"/>
              </a:rPr>
            </a:br>
            <a:r>
              <a:rPr lang="en" sz="1400" b="1" i="0" u="none" strike="noStrike" cap="none" dirty="0">
                <a:solidFill>
                  <a:srgbClr val="445E8A"/>
                </a:solidFill>
                <a:latin typeface="Tw Cen MT" panose="020B0602020104020603" pitchFamily="34" charset="0"/>
                <a:ea typeface="Twentieth Century"/>
                <a:cs typeface="Twentieth Century"/>
                <a:sym typeface="Twentieth Century"/>
              </a:rPr>
              <a:t>JONES COUNTY’S AUDIT PROCESS</a:t>
            </a:r>
            <a:br>
              <a:rPr lang="en" sz="1400" b="1" i="0" u="none" strike="noStrike" cap="none" dirty="0">
                <a:solidFill>
                  <a:srgbClr val="445E8A"/>
                </a:solidFill>
                <a:latin typeface="DM Sans"/>
                <a:ea typeface="DM Sans"/>
                <a:cs typeface="DM Sans"/>
                <a:sym typeface="DM Sans"/>
              </a:rPr>
            </a:br>
            <a:r>
              <a:rPr lang="en" sz="1400" b="1" i="1" u="none" strike="noStrike" cap="none" dirty="0">
                <a:solidFill>
                  <a:srgbClr val="E24E39"/>
                </a:solidFill>
                <a:latin typeface="Cambria"/>
                <a:ea typeface="Cambria"/>
                <a:cs typeface="Cambria"/>
                <a:sym typeface="Cambria"/>
              </a:rPr>
              <a:t>2024 General Election</a:t>
            </a:r>
            <a:br>
              <a:rPr lang="en" sz="1400" b="0" i="0" u="none" strike="noStrike" cap="none" dirty="0">
                <a:solidFill>
                  <a:srgbClr val="595959"/>
                </a:solidFill>
                <a:latin typeface="Cambria"/>
                <a:ea typeface="Cambria"/>
                <a:cs typeface="Cambria"/>
                <a:sym typeface="Cambria"/>
              </a:rPr>
            </a:br>
            <a:endParaRPr sz="1100" b="0" i="0" u="none" strike="noStrike" cap="none" dirty="0">
              <a:solidFill>
                <a:srgbClr val="595959"/>
              </a:solidFill>
              <a:latin typeface="Cambria"/>
              <a:ea typeface="Cambria"/>
              <a:cs typeface="Cambria"/>
              <a:sym typeface="Cambria"/>
            </a:endParaRPr>
          </a:p>
          <a:p>
            <a:pPr marL="1143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dk1"/>
                </a:solidFill>
                <a:latin typeface="Cambria"/>
                <a:ea typeface="Cambria"/>
                <a:cs typeface="Cambria"/>
                <a:sym typeface="Cambria"/>
              </a:rPr>
              <a:t>In the first paragraph, replace [DATE] with the month, day and year of your audit.</a:t>
            </a:r>
            <a:br>
              <a:rPr lang="en" sz="1100" b="0" i="0" u="none" strike="noStrike" cap="none" dirty="0">
                <a:solidFill>
                  <a:srgbClr val="000000"/>
                </a:solidFill>
                <a:latin typeface="Cambria"/>
                <a:ea typeface="Cambria"/>
                <a:cs typeface="Cambria"/>
                <a:sym typeface="Cambria"/>
              </a:rPr>
            </a:br>
            <a:br>
              <a:rPr lang="en" sz="1100" b="0" i="0" u="none" strike="noStrike" cap="none" dirty="0">
                <a:solidFill>
                  <a:srgbClr val="000000"/>
                </a:solidFill>
                <a:latin typeface="Cambria"/>
                <a:ea typeface="Cambria"/>
                <a:cs typeface="Cambria"/>
                <a:sym typeface="Cambria"/>
              </a:rPr>
            </a:br>
            <a:r>
              <a:rPr lang="en" sz="1600" b="1" i="1" u="none" strike="noStrike" cap="none" dirty="0">
                <a:solidFill>
                  <a:srgbClr val="445E8A"/>
                </a:solidFill>
                <a:latin typeface="Cambria"/>
                <a:ea typeface="Cambria"/>
                <a:cs typeface="Cambria"/>
                <a:sym typeface="Cambria"/>
              </a:rPr>
              <a:t>Process</a:t>
            </a:r>
            <a:endParaRPr sz="1600" b="0" i="0" u="none" strike="noStrike" cap="none" dirty="0">
              <a:solidFill>
                <a:srgbClr val="000000"/>
              </a:solidFill>
              <a:latin typeface="Cambria"/>
              <a:ea typeface="Cambria"/>
              <a:cs typeface="Cambria"/>
              <a:sym typeface="Cambria"/>
            </a:endParaRPr>
          </a:p>
          <a:p>
            <a:pPr marL="1143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Cambria"/>
                <a:ea typeface="Cambria"/>
                <a:cs typeface="Cambria"/>
                <a:sym typeface="Cambria"/>
              </a:rPr>
              <a:t>This template uses icons and text to show the basic steps taken to complete your audit. </a:t>
            </a:r>
            <a:br>
              <a:rPr lang="en" sz="1400" b="0" i="0" u="none" strike="noStrike" cap="none" dirty="0">
                <a:solidFill>
                  <a:srgbClr val="000000"/>
                </a:solidFill>
                <a:latin typeface="Cambria"/>
                <a:ea typeface="Cambria"/>
                <a:cs typeface="Cambria"/>
                <a:sym typeface="Cambria"/>
              </a:rPr>
            </a:br>
            <a:endParaRPr sz="1100" b="0" i="0" u="none" strike="noStrike" cap="none" dirty="0">
              <a:solidFill>
                <a:srgbClr val="000000"/>
              </a:solidFill>
              <a:latin typeface="Cambria"/>
              <a:ea typeface="Cambria"/>
              <a:cs typeface="Cambria"/>
              <a:sym typeface="Cambria"/>
            </a:endParaRPr>
          </a:p>
          <a:p>
            <a:pPr marL="11430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445E8A"/>
                </a:solidFill>
                <a:latin typeface="Cambria"/>
                <a:ea typeface="Cambria"/>
                <a:cs typeface="Cambria"/>
                <a:sym typeface="Cambria"/>
              </a:rPr>
              <a:t>To change the color of an icon: </a:t>
            </a:r>
            <a:endParaRPr sz="1400" b="1" i="0" u="none" strike="noStrike" cap="none" dirty="0">
              <a:solidFill>
                <a:srgbClr val="000000"/>
              </a:solidFill>
              <a:latin typeface="Cambria"/>
              <a:ea typeface="Cambria"/>
              <a:cs typeface="Cambria"/>
              <a:sym typeface="Cambria"/>
            </a:endParaRPr>
          </a:p>
          <a:p>
            <a:pPr marL="346075" marR="0" lvl="0" indent="-230188" algn="l" rtl="0">
              <a:lnSpc>
                <a:spcPct val="100000"/>
              </a:lnSpc>
              <a:spcBef>
                <a:spcPts val="0"/>
              </a:spcBef>
              <a:spcAft>
                <a:spcPts val="0"/>
              </a:spcAft>
              <a:buClr>
                <a:srgbClr val="000000"/>
              </a:buClr>
              <a:buSzPts val="1400"/>
              <a:buFont typeface="Arial"/>
              <a:buAutoNum type="arabicPeriod"/>
            </a:pPr>
            <a:r>
              <a:rPr lang="en" sz="1400" b="0" i="0" u="none" strike="noStrike" cap="none" dirty="0">
                <a:solidFill>
                  <a:srgbClr val="000000"/>
                </a:solidFill>
                <a:latin typeface="Cambria"/>
                <a:ea typeface="Cambria"/>
                <a:cs typeface="Cambria"/>
                <a:sym typeface="Cambria"/>
              </a:rPr>
              <a:t>Click (hold your mouse button down) and drag a box over an icon. This selects the front white “mask” image and the rectangle of color behind it. </a:t>
            </a:r>
            <a:endParaRPr lang="en" dirty="0">
              <a:latin typeface="Cambria"/>
              <a:ea typeface="Cambria"/>
              <a:cs typeface="Cambria"/>
              <a:sym typeface="Cambria"/>
            </a:endParaRPr>
          </a:p>
          <a:p>
            <a:pPr marL="346075" marR="0" lvl="0" indent="-230188" algn="l" rtl="0">
              <a:lnSpc>
                <a:spcPct val="100000"/>
              </a:lnSpc>
              <a:spcBef>
                <a:spcPts val="0"/>
              </a:spcBef>
              <a:spcAft>
                <a:spcPts val="0"/>
              </a:spcAft>
              <a:buClr>
                <a:srgbClr val="000000"/>
              </a:buClr>
              <a:buSzPts val="1400"/>
              <a:buFont typeface="Arial"/>
              <a:buAutoNum type="arabicPeriod"/>
            </a:pPr>
            <a:r>
              <a:rPr lang="en" sz="1400" b="0" i="0" u="none" strike="noStrike" cap="none" dirty="0">
                <a:solidFill>
                  <a:srgbClr val="000000"/>
                </a:solidFill>
                <a:latin typeface="Cambria"/>
                <a:ea typeface="Cambria"/>
                <a:cs typeface="Cambria"/>
                <a:sym typeface="Cambria"/>
              </a:rPr>
              <a:t>Hold Shift and click the icon to deselect the white mask; this leaves only the rectangle of color behind it selected. </a:t>
            </a:r>
            <a:endParaRPr lang="en" dirty="0">
              <a:latin typeface="Cambria"/>
              <a:ea typeface="Cambria"/>
              <a:cs typeface="Cambria"/>
              <a:sym typeface="Cambria"/>
            </a:endParaRPr>
          </a:p>
          <a:p>
            <a:pPr marL="346075" marR="0" lvl="0" indent="-230188" algn="l" rtl="0">
              <a:lnSpc>
                <a:spcPct val="100000"/>
              </a:lnSpc>
              <a:spcBef>
                <a:spcPts val="0"/>
              </a:spcBef>
              <a:spcAft>
                <a:spcPts val="0"/>
              </a:spcAft>
              <a:buClr>
                <a:srgbClr val="000000"/>
              </a:buClr>
              <a:buSzPts val="1400"/>
              <a:buFont typeface="Arial"/>
              <a:buAutoNum type="arabicPeriod"/>
            </a:pPr>
            <a:r>
              <a:rPr lang="en" sz="1400" b="0" i="0" u="none" strike="noStrike" cap="none" dirty="0">
                <a:solidFill>
                  <a:srgbClr val="000000"/>
                </a:solidFill>
                <a:latin typeface="Cambria"/>
                <a:ea typeface="Cambria"/>
                <a:cs typeface="Cambria"/>
                <a:sym typeface="Cambria"/>
              </a:rPr>
              <a:t>Go to Shape Format&gt;Shape Fill to adjust the fill color. </a:t>
            </a:r>
          </a:p>
          <a:p>
            <a:pPr marL="234950" marR="0" lvl="0" indent="-123825" algn="l" rtl="0">
              <a:lnSpc>
                <a:spcPct val="100000"/>
              </a:lnSpc>
              <a:spcBef>
                <a:spcPts val="0"/>
              </a:spcBef>
              <a:spcAft>
                <a:spcPts val="0"/>
              </a:spcAft>
              <a:buClr>
                <a:srgbClr val="000000"/>
              </a:buClr>
              <a:buSzPts val="1400"/>
              <a:buFont typeface="Arial"/>
              <a:buAutoNum type="arabicPeriod"/>
            </a:pPr>
            <a:endParaRPr lang="en" dirty="0">
              <a:latin typeface="Cambria"/>
              <a:ea typeface="Cambria"/>
              <a:cs typeface="Cambria"/>
              <a:sym typeface="Cambria"/>
            </a:endParaRPr>
          </a:p>
          <a:p>
            <a:pPr marL="112713"/>
            <a:r>
              <a:rPr lang="en-US" sz="1400" b="1" i="0" u="none" strike="noStrike" cap="none" dirty="0">
                <a:solidFill>
                  <a:srgbClr val="445E8A"/>
                </a:solidFill>
                <a:latin typeface="Cambria" panose="02040503050406030204" pitchFamily="18" charset="0"/>
                <a:ea typeface="Cambria" panose="02040503050406030204" pitchFamily="18" charset="0"/>
                <a:cs typeface="Bitter"/>
                <a:sym typeface="Bitter"/>
              </a:rPr>
              <a:t>To change an icon: </a:t>
            </a:r>
            <a:endParaRPr lang="en-US" sz="1400" b="1" dirty="0">
              <a:latin typeface="Cambria" panose="02040503050406030204" pitchFamily="18" charset="0"/>
              <a:ea typeface="Cambria" panose="02040503050406030204" pitchFamily="18" charset="0"/>
            </a:endParaRPr>
          </a:p>
          <a:p>
            <a:pPr marL="341313" marR="0" lvl="0" indent="-228600" algn="l" rtl="0">
              <a:lnSpc>
                <a:spcPct val="100000"/>
              </a:lnSpc>
              <a:spcBef>
                <a:spcPts val="0"/>
              </a:spcBef>
              <a:spcAft>
                <a:spcPts val="0"/>
              </a:spcAft>
              <a:buFont typeface="+mj-lt"/>
              <a:buAutoNum type="arabicPeriod"/>
            </a:pPr>
            <a:r>
              <a:rPr lang="en" sz="1400" b="0" i="0" u="none" strike="noStrike" cap="none" dirty="0">
                <a:solidFill>
                  <a:schemeClr val="dk1"/>
                </a:solidFill>
                <a:latin typeface="Cambria" panose="02040503050406030204" pitchFamily="18" charset="0"/>
                <a:ea typeface="Cambria" panose="02040503050406030204" pitchFamily="18" charset="0"/>
                <a:cs typeface="Bitter"/>
                <a:sym typeface="Bitter"/>
              </a:rPr>
              <a:t>Go to the </a:t>
            </a:r>
            <a:r>
              <a:rPr lang="en" sz="1400" b="0" i="0" u="none" strike="noStrike" cap="none" dirty="0">
                <a:solidFill>
                  <a:schemeClr val="accent1">
                    <a:lumMod val="50000"/>
                  </a:schemeClr>
                </a:solidFill>
                <a:latin typeface="Cambria" panose="02040503050406030204" pitchFamily="18" charset="0"/>
                <a:ea typeface="Cambria" panose="02040503050406030204" pitchFamily="18" charset="0"/>
                <a:cs typeface="Bitter"/>
                <a:sym typeface="Bitter"/>
                <a:hlinkClick r:id="rId3" action="ppaction://hlinksldjump">
                  <a:extLst>
                    <a:ext uri="{A12FA001-AC4F-418D-AE19-62706E023703}">
                      <ahyp:hlinkClr xmlns:ahyp="http://schemas.microsoft.com/office/drawing/2018/hyperlinkcolor" val="tx"/>
                    </a:ext>
                  </a:extLst>
                </a:hlinkClick>
              </a:rPr>
              <a:t>Customizable Icon Library</a:t>
            </a:r>
            <a:r>
              <a:rPr lang="en" sz="1400" b="0" i="0" u="none" strike="noStrike" cap="none" dirty="0">
                <a:solidFill>
                  <a:schemeClr val="dk1"/>
                </a:solidFill>
                <a:latin typeface="Cambria" panose="02040503050406030204" pitchFamily="18" charset="0"/>
                <a:ea typeface="Cambria" panose="02040503050406030204" pitchFamily="18" charset="0"/>
                <a:cs typeface="Bitter"/>
                <a:sym typeface="Bitter"/>
              </a:rPr>
              <a:t>. Click (hold your mouse button down) and drag a box over the icon you would like to use. </a:t>
            </a:r>
          </a:p>
          <a:p>
            <a:pPr marL="341313" marR="0" lvl="0" indent="-228600" algn="l" rtl="0">
              <a:lnSpc>
                <a:spcPct val="100000"/>
              </a:lnSpc>
              <a:spcBef>
                <a:spcPts val="0"/>
              </a:spcBef>
              <a:spcAft>
                <a:spcPts val="0"/>
              </a:spcAft>
              <a:buFont typeface="+mj-lt"/>
              <a:buAutoNum type="arabicPeriod"/>
            </a:pPr>
            <a:r>
              <a:rPr lang="en" sz="1400" dirty="0">
                <a:solidFill>
                  <a:schemeClr val="dk1"/>
                </a:solidFill>
                <a:latin typeface="Cambria" panose="02040503050406030204" pitchFamily="18" charset="0"/>
                <a:ea typeface="Cambria" panose="02040503050406030204" pitchFamily="18" charset="0"/>
                <a:cs typeface="Bitter"/>
                <a:sym typeface="Bitter"/>
              </a:rPr>
              <a:t>Paste it where you would like to use it and then follow the instructions above to change the color. </a:t>
            </a:r>
            <a:endParaRPr sz="1400" b="0" i="0" u="none" strike="noStrike" cap="none" dirty="0">
              <a:solidFill>
                <a:srgbClr val="000000"/>
              </a:solidFill>
              <a:latin typeface="Cambria"/>
              <a:ea typeface="Cambria"/>
              <a:cs typeface="Cambria"/>
              <a:sym typeface="Cambria"/>
            </a:endParaRPr>
          </a:p>
          <a:p>
            <a:pPr marL="112713" marR="0" lvl="0" indent="0" algn="l" rtl="0">
              <a:lnSpc>
                <a:spcPct val="100000"/>
              </a:lnSpc>
              <a:spcBef>
                <a:spcPts val="0"/>
              </a:spcBef>
              <a:spcAft>
                <a:spcPts val="0"/>
              </a:spcAft>
              <a:buClr>
                <a:srgbClr val="000000"/>
              </a:buClr>
              <a:buSzPts val="1100"/>
              <a:buFont typeface="Arial"/>
              <a:buNone/>
            </a:pPr>
            <a:br>
              <a:rPr lang="en" sz="1100" b="1" i="1" u="none" strike="noStrike" cap="none" dirty="0">
                <a:solidFill>
                  <a:srgbClr val="E24E39"/>
                </a:solidFill>
                <a:latin typeface="Cambria"/>
                <a:ea typeface="Cambria"/>
                <a:cs typeface="Cambria"/>
                <a:sym typeface="Cambria"/>
              </a:rPr>
            </a:br>
            <a:r>
              <a:rPr lang="en" sz="1600" b="1" i="1" u="none" strike="noStrike" cap="none" dirty="0">
                <a:solidFill>
                  <a:srgbClr val="E24E39"/>
                </a:solidFill>
                <a:latin typeface="Cambria"/>
                <a:ea typeface="Cambria"/>
                <a:cs typeface="Cambria"/>
                <a:sym typeface="Cambria"/>
              </a:rPr>
              <a:t>How can we help?</a:t>
            </a:r>
            <a:br>
              <a:rPr lang="en" sz="1400" b="0" i="0" u="none" strike="noStrike" cap="none" dirty="0">
                <a:solidFill>
                  <a:srgbClr val="000000"/>
                </a:solidFill>
                <a:latin typeface="Cambria"/>
                <a:ea typeface="Cambria"/>
                <a:cs typeface="Cambria"/>
                <a:sym typeface="Cambria"/>
              </a:rPr>
            </a:br>
            <a:r>
              <a:rPr lang="en" sz="1400" b="0" i="0" u="none" strike="noStrike" cap="none" dirty="0">
                <a:solidFill>
                  <a:srgbClr val="000000"/>
                </a:solidFill>
                <a:latin typeface="Cambria"/>
                <a:ea typeface="Cambria"/>
                <a:cs typeface="Cambria"/>
                <a:sym typeface="Cambria"/>
              </a:rPr>
              <a:t>If you need different icons to represent steps of your process or run into trouble using this template or want help breaking down your audit process into basic steps, don’t hesitate to reach out to The Elections Group’s </a:t>
            </a:r>
            <a:r>
              <a:rPr lang="en" sz="1400" b="0" i="0" u="sng" strike="noStrike" cap="none" dirty="0">
                <a:solidFill>
                  <a:srgbClr val="445E8A"/>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Communications Resource Desk</a:t>
            </a:r>
            <a:r>
              <a:rPr lang="en" sz="1400" b="0" i="0" u="none" strike="noStrike" cap="none" dirty="0">
                <a:solidFill>
                  <a:srgbClr val="000000"/>
                </a:solidFill>
                <a:latin typeface="Cambria"/>
                <a:ea typeface="Cambria"/>
                <a:cs typeface="Cambria"/>
                <a:sym typeface="Cambria"/>
              </a:rPr>
              <a:t>. We’re here to help!</a:t>
            </a:r>
            <a:br>
              <a:rPr lang="en"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55" name="Google Shape;55;p1"/>
          <p:cNvSpPr txBox="1"/>
          <p:nvPr/>
        </p:nvSpPr>
        <p:spPr>
          <a:xfrm>
            <a:off x="111513" y="367991"/>
            <a:ext cx="245326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dirty="0">
                <a:solidFill>
                  <a:srgbClr val="E24E39"/>
                </a:solidFill>
                <a:latin typeface="Tw Cen MT" panose="020B0602020104020603" pitchFamily="34" charset="0"/>
                <a:ea typeface="Twentieth Century"/>
                <a:cs typeface="Twentieth Century"/>
                <a:sym typeface="Twentieth Century"/>
              </a:rPr>
              <a:t>Instructions</a:t>
            </a:r>
            <a:endParaRPr sz="2800" b="0" i="0" u="none" strike="noStrike" cap="none" dirty="0">
              <a:solidFill>
                <a:srgbClr val="000000"/>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 name="Google Shape;56;p1"/>
          <p:cNvSpPr txBox="1"/>
          <p:nvPr/>
        </p:nvSpPr>
        <p:spPr>
          <a:xfrm>
            <a:off x="2792400" y="58650"/>
            <a:ext cx="4980000" cy="59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595959"/>
                </a:solidFill>
                <a:highlight>
                  <a:srgbClr val="EEFF41"/>
                </a:highlight>
                <a:latin typeface="Arial"/>
                <a:ea typeface="Arial"/>
                <a:cs typeface="Arial"/>
                <a:sym typeface="Arial"/>
              </a:rPr>
              <a:t>DELETE THIS PAGE </a:t>
            </a:r>
            <a:br>
              <a:rPr lang="en" sz="1800" b="1" i="0" u="none" strike="noStrike" cap="none">
                <a:solidFill>
                  <a:srgbClr val="595959"/>
                </a:solidFill>
                <a:highlight>
                  <a:srgbClr val="EEFF41"/>
                </a:highlight>
                <a:latin typeface="Arial"/>
                <a:ea typeface="Arial"/>
                <a:cs typeface="Arial"/>
                <a:sym typeface="Arial"/>
              </a:rPr>
            </a:br>
            <a:r>
              <a:rPr lang="en" sz="1800" b="1" i="0" u="none" strike="noStrike" cap="none">
                <a:solidFill>
                  <a:srgbClr val="595959"/>
                </a:solidFill>
                <a:highlight>
                  <a:srgbClr val="EEFF41"/>
                </a:highlight>
                <a:latin typeface="Arial"/>
                <a:ea typeface="Arial"/>
                <a:cs typeface="Arial"/>
                <a:sym typeface="Arial"/>
              </a:rPr>
              <a:t>BEFORE DISTRIBUTION</a:t>
            </a:r>
            <a:endParaRPr sz="1800" b="1" i="0" u="none" strike="noStrike" cap="none">
              <a:solidFill>
                <a:srgbClr val="595959"/>
              </a:solidFill>
              <a:highlight>
                <a:srgbClr val="EEFF41"/>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63;p2">
            <a:extLst>
              <a:ext uri="{FF2B5EF4-FFF2-40B4-BE49-F238E27FC236}">
                <a16:creationId xmlns:a16="http://schemas.microsoft.com/office/drawing/2014/main" id="{5560B505-05F6-2F74-BFB6-75059E6AEE74}"/>
              </a:ext>
            </a:extLst>
          </p:cNvPr>
          <p:cNvSpPr/>
          <p:nvPr/>
        </p:nvSpPr>
        <p:spPr>
          <a:xfrm>
            <a:off x="6061826" y="691839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64;p2">
            <a:extLst>
              <a:ext uri="{FF2B5EF4-FFF2-40B4-BE49-F238E27FC236}">
                <a16:creationId xmlns:a16="http://schemas.microsoft.com/office/drawing/2014/main" id="{B12CC506-C3A6-7E57-46BA-A2246F1205AA}"/>
              </a:ext>
            </a:extLst>
          </p:cNvPr>
          <p:cNvSpPr/>
          <p:nvPr/>
        </p:nvSpPr>
        <p:spPr>
          <a:xfrm>
            <a:off x="6031860" y="570853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65;p2">
            <a:extLst>
              <a:ext uri="{FF2B5EF4-FFF2-40B4-BE49-F238E27FC236}">
                <a16:creationId xmlns:a16="http://schemas.microsoft.com/office/drawing/2014/main" id="{6D488986-F319-54F1-A7C8-32CEAE9010D5}"/>
              </a:ext>
            </a:extLst>
          </p:cNvPr>
          <p:cNvSpPr/>
          <p:nvPr/>
        </p:nvSpPr>
        <p:spPr>
          <a:xfrm>
            <a:off x="6126427" y="450473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66;p2">
            <a:extLst>
              <a:ext uri="{FF2B5EF4-FFF2-40B4-BE49-F238E27FC236}">
                <a16:creationId xmlns:a16="http://schemas.microsoft.com/office/drawing/2014/main" id="{47671FB0-66FA-D766-758C-0CA285142B26}"/>
              </a:ext>
            </a:extLst>
          </p:cNvPr>
          <p:cNvSpPr/>
          <p:nvPr/>
        </p:nvSpPr>
        <p:spPr>
          <a:xfrm>
            <a:off x="6148776" y="328151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67;p2">
            <a:extLst>
              <a:ext uri="{FF2B5EF4-FFF2-40B4-BE49-F238E27FC236}">
                <a16:creationId xmlns:a16="http://schemas.microsoft.com/office/drawing/2014/main" id="{14285FF4-CB1B-8E4A-6887-1C804B7FC89F}"/>
              </a:ext>
            </a:extLst>
          </p:cNvPr>
          <p:cNvSpPr/>
          <p:nvPr/>
        </p:nvSpPr>
        <p:spPr>
          <a:xfrm>
            <a:off x="6126428" y="207452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68;p2">
            <a:extLst>
              <a:ext uri="{FF2B5EF4-FFF2-40B4-BE49-F238E27FC236}">
                <a16:creationId xmlns:a16="http://schemas.microsoft.com/office/drawing/2014/main" id="{CE0016C7-94CF-7D33-C6C3-20C1AC873A38}"/>
              </a:ext>
            </a:extLst>
          </p:cNvPr>
          <p:cNvSpPr/>
          <p:nvPr/>
        </p:nvSpPr>
        <p:spPr>
          <a:xfrm>
            <a:off x="4714701" y="8180236"/>
            <a:ext cx="914073" cy="61899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69;p2">
            <a:extLst>
              <a:ext uri="{FF2B5EF4-FFF2-40B4-BE49-F238E27FC236}">
                <a16:creationId xmlns:a16="http://schemas.microsoft.com/office/drawing/2014/main" id="{AF2FEDA6-0D67-816D-4667-1EFC94D1D239}"/>
              </a:ext>
            </a:extLst>
          </p:cNvPr>
          <p:cNvSpPr/>
          <p:nvPr/>
        </p:nvSpPr>
        <p:spPr>
          <a:xfrm>
            <a:off x="4788109" y="6714951"/>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70;p2">
            <a:extLst>
              <a:ext uri="{FF2B5EF4-FFF2-40B4-BE49-F238E27FC236}">
                <a16:creationId xmlns:a16="http://schemas.microsoft.com/office/drawing/2014/main" id="{0EB8D00C-0311-B22E-44C2-A9B65FEF904B}"/>
              </a:ext>
            </a:extLst>
          </p:cNvPr>
          <p:cNvSpPr/>
          <p:nvPr/>
        </p:nvSpPr>
        <p:spPr>
          <a:xfrm>
            <a:off x="4803981" y="556393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71;p2">
            <a:extLst>
              <a:ext uri="{FF2B5EF4-FFF2-40B4-BE49-F238E27FC236}">
                <a16:creationId xmlns:a16="http://schemas.microsoft.com/office/drawing/2014/main" id="{370CD999-0519-394F-305A-17635593122C}"/>
              </a:ext>
            </a:extLst>
          </p:cNvPr>
          <p:cNvSpPr/>
          <p:nvPr/>
        </p:nvSpPr>
        <p:spPr>
          <a:xfrm>
            <a:off x="4785592" y="454206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72;p2">
            <a:extLst>
              <a:ext uri="{FF2B5EF4-FFF2-40B4-BE49-F238E27FC236}">
                <a16:creationId xmlns:a16="http://schemas.microsoft.com/office/drawing/2014/main" id="{7E96FEC6-7F8E-B5E8-810C-C168C135BFCE}"/>
              </a:ext>
            </a:extLst>
          </p:cNvPr>
          <p:cNvSpPr/>
          <p:nvPr/>
        </p:nvSpPr>
        <p:spPr>
          <a:xfrm>
            <a:off x="4785592" y="3150659"/>
            <a:ext cx="750751" cy="86183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73;p2">
            <a:extLst>
              <a:ext uri="{FF2B5EF4-FFF2-40B4-BE49-F238E27FC236}">
                <a16:creationId xmlns:a16="http://schemas.microsoft.com/office/drawing/2014/main" id="{2A61412E-706A-2C64-0470-EEE21E5AD570}"/>
              </a:ext>
            </a:extLst>
          </p:cNvPr>
          <p:cNvSpPr/>
          <p:nvPr/>
        </p:nvSpPr>
        <p:spPr>
          <a:xfrm>
            <a:off x="4749347" y="2073157"/>
            <a:ext cx="86002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74;p2">
            <a:extLst>
              <a:ext uri="{FF2B5EF4-FFF2-40B4-BE49-F238E27FC236}">
                <a16:creationId xmlns:a16="http://schemas.microsoft.com/office/drawing/2014/main" id="{525C9173-CAC6-8F94-5C7B-61BB091ED3CE}"/>
              </a:ext>
            </a:extLst>
          </p:cNvPr>
          <p:cNvSpPr/>
          <p:nvPr/>
        </p:nvSpPr>
        <p:spPr>
          <a:xfrm>
            <a:off x="3530711" y="817058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75;p2">
            <a:extLst>
              <a:ext uri="{FF2B5EF4-FFF2-40B4-BE49-F238E27FC236}">
                <a16:creationId xmlns:a16="http://schemas.microsoft.com/office/drawing/2014/main" id="{2E4BC1F7-5C86-378A-E849-F7D5C396164B}"/>
              </a:ext>
            </a:extLst>
          </p:cNvPr>
          <p:cNvSpPr/>
          <p:nvPr/>
        </p:nvSpPr>
        <p:spPr>
          <a:xfrm>
            <a:off x="3443252" y="6751716"/>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76;p2">
            <a:extLst>
              <a:ext uri="{FF2B5EF4-FFF2-40B4-BE49-F238E27FC236}">
                <a16:creationId xmlns:a16="http://schemas.microsoft.com/office/drawing/2014/main" id="{C31E84BC-508C-6E57-2A34-2286400ABE20}"/>
              </a:ext>
            </a:extLst>
          </p:cNvPr>
          <p:cNvSpPr/>
          <p:nvPr/>
        </p:nvSpPr>
        <p:spPr>
          <a:xfrm>
            <a:off x="3478444" y="5586322"/>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77;p2">
            <a:extLst>
              <a:ext uri="{FF2B5EF4-FFF2-40B4-BE49-F238E27FC236}">
                <a16:creationId xmlns:a16="http://schemas.microsoft.com/office/drawing/2014/main" id="{26183209-48D5-1D99-D1A4-F00F5E9FFCFC}"/>
              </a:ext>
            </a:extLst>
          </p:cNvPr>
          <p:cNvSpPr/>
          <p:nvPr/>
        </p:nvSpPr>
        <p:spPr>
          <a:xfrm>
            <a:off x="3494293" y="455927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 name="Google Shape;78;p2">
            <a:extLst>
              <a:ext uri="{FF2B5EF4-FFF2-40B4-BE49-F238E27FC236}">
                <a16:creationId xmlns:a16="http://schemas.microsoft.com/office/drawing/2014/main" id="{B51CA6CB-6064-8DCA-D640-24439D8F919A}"/>
              </a:ext>
            </a:extLst>
          </p:cNvPr>
          <p:cNvSpPr/>
          <p:nvPr/>
        </p:nvSpPr>
        <p:spPr>
          <a:xfrm>
            <a:off x="3495638" y="4570330"/>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79;p2">
            <a:extLst>
              <a:ext uri="{FF2B5EF4-FFF2-40B4-BE49-F238E27FC236}">
                <a16:creationId xmlns:a16="http://schemas.microsoft.com/office/drawing/2014/main" id="{CFE8B2E9-FDD5-F7CB-CC37-8EE90B43ACB7}"/>
              </a:ext>
            </a:extLst>
          </p:cNvPr>
          <p:cNvSpPr/>
          <p:nvPr/>
        </p:nvSpPr>
        <p:spPr>
          <a:xfrm>
            <a:off x="3435667" y="3163369"/>
            <a:ext cx="861504"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80;p2">
            <a:extLst>
              <a:ext uri="{FF2B5EF4-FFF2-40B4-BE49-F238E27FC236}">
                <a16:creationId xmlns:a16="http://schemas.microsoft.com/office/drawing/2014/main" id="{C6C9C43F-1101-EAD7-58B4-50ADC46CA446}"/>
              </a:ext>
            </a:extLst>
          </p:cNvPr>
          <p:cNvSpPr/>
          <p:nvPr/>
        </p:nvSpPr>
        <p:spPr>
          <a:xfrm>
            <a:off x="3459475" y="209944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81;p2">
            <a:extLst>
              <a:ext uri="{FF2B5EF4-FFF2-40B4-BE49-F238E27FC236}">
                <a16:creationId xmlns:a16="http://schemas.microsoft.com/office/drawing/2014/main" id="{88EBB3B0-FAA7-6282-D374-15305D539F17}"/>
              </a:ext>
            </a:extLst>
          </p:cNvPr>
          <p:cNvSpPr/>
          <p:nvPr/>
        </p:nvSpPr>
        <p:spPr>
          <a:xfrm>
            <a:off x="2162604" y="809045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82;p2">
            <a:extLst>
              <a:ext uri="{FF2B5EF4-FFF2-40B4-BE49-F238E27FC236}">
                <a16:creationId xmlns:a16="http://schemas.microsoft.com/office/drawing/2014/main" id="{FA62C804-DADE-2041-5772-99596D7FE4FF}"/>
              </a:ext>
            </a:extLst>
          </p:cNvPr>
          <p:cNvSpPr/>
          <p:nvPr/>
        </p:nvSpPr>
        <p:spPr>
          <a:xfrm>
            <a:off x="2168262" y="689569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83;p2">
            <a:extLst>
              <a:ext uri="{FF2B5EF4-FFF2-40B4-BE49-F238E27FC236}">
                <a16:creationId xmlns:a16="http://schemas.microsoft.com/office/drawing/2014/main" id="{E0E08169-AE30-29C0-699F-2A8648DF0158}"/>
              </a:ext>
            </a:extLst>
          </p:cNvPr>
          <p:cNvSpPr/>
          <p:nvPr/>
        </p:nvSpPr>
        <p:spPr>
          <a:xfrm>
            <a:off x="2127803" y="571017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84;p2">
            <a:extLst>
              <a:ext uri="{FF2B5EF4-FFF2-40B4-BE49-F238E27FC236}">
                <a16:creationId xmlns:a16="http://schemas.microsoft.com/office/drawing/2014/main" id="{2A474FB3-CA70-ECA6-A313-1836A3ADF176}"/>
              </a:ext>
            </a:extLst>
          </p:cNvPr>
          <p:cNvSpPr/>
          <p:nvPr/>
        </p:nvSpPr>
        <p:spPr>
          <a:xfrm>
            <a:off x="2196233" y="448663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85;p2">
            <a:extLst>
              <a:ext uri="{FF2B5EF4-FFF2-40B4-BE49-F238E27FC236}">
                <a16:creationId xmlns:a16="http://schemas.microsoft.com/office/drawing/2014/main" id="{46458E1F-FA32-49EE-1D50-899E95FC124E}"/>
              </a:ext>
            </a:extLst>
          </p:cNvPr>
          <p:cNvSpPr/>
          <p:nvPr/>
        </p:nvSpPr>
        <p:spPr>
          <a:xfrm>
            <a:off x="2127803" y="3289206"/>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86;p2">
            <a:extLst>
              <a:ext uri="{FF2B5EF4-FFF2-40B4-BE49-F238E27FC236}">
                <a16:creationId xmlns:a16="http://schemas.microsoft.com/office/drawing/2014/main" id="{EC087E37-5C25-BED9-5BB1-635AA6950A94}"/>
              </a:ext>
            </a:extLst>
          </p:cNvPr>
          <p:cNvSpPr txBox="1">
            <a:spLocks/>
          </p:cNvSpPr>
          <p:nvPr/>
        </p:nvSpPr>
        <p:spPr>
          <a:xfrm>
            <a:off x="228600" y="626496"/>
            <a:ext cx="7311452" cy="459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400" b="1" dirty="0">
                <a:solidFill>
                  <a:schemeClr val="tx1"/>
                </a:solidFill>
                <a:latin typeface="Tw Cen MT" panose="020B0602020104020603" pitchFamily="34" charset="0"/>
              </a:rPr>
              <a:t>Customizable Icon Library</a:t>
            </a:r>
            <a:endParaRPr lang="en-US" dirty="0">
              <a:solidFill>
                <a:schemeClr val="tx1"/>
              </a:solidFill>
              <a:latin typeface="Tw Cen MT" panose="020B0602020104020603" pitchFamily="34" charset="0"/>
            </a:endParaRPr>
          </a:p>
        </p:txBody>
      </p:sp>
      <p:sp>
        <p:nvSpPr>
          <p:cNvPr id="26" name="Google Shape;89;p2">
            <a:extLst>
              <a:ext uri="{FF2B5EF4-FFF2-40B4-BE49-F238E27FC236}">
                <a16:creationId xmlns:a16="http://schemas.microsoft.com/office/drawing/2014/main" id="{25690AD5-4452-6647-89AA-6E1200722993}"/>
              </a:ext>
            </a:extLst>
          </p:cNvPr>
          <p:cNvSpPr/>
          <p:nvPr/>
        </p:nvSpPr>
        <p:spPr>
          <a:xfrm>
            <a:off x="781097" y="2050036"/>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 name="Google Shape;90;p2">
            <a:extLst>
              <a:ext uri="{FF2B5EF4-FFF2-40B4-BE49-F238E27FC236}">
                <a16:creationId xmlns:a16="http://schemas.microsoft.com/office/drawing/2014/main" id="{ACF85CB8-4894-FE28-F40A-11335F889036}"/>
              </a:ext>
            </a:extLst>
          </p:cNvPr>
          <p:cNvPicPr preferRelativeResize="0"/>
          <p:nvPr/>
        </p:nvPicPr>
        <p:blipFill rotWithShape="1">
          <a:blip r:embed="rId2">
            <a:alphaModFix/>
          </a:blip>
          <a:srcRect/>
          <a:stretch/>
        </p:blipFill>
        <p:spPr>
          <a:xfrm>
            <a:off x="692431" y="2008360"/>
            <a:ext cx="920977" cy="920977"/>
          </a:xfrm>
          <a:prstGeom prst="rect">
            <a:avLst/>
          </a:prstGeom>
          <a:noFill/>
          <a:ln>
            <a:noFill/>
          </a:ln>
        </p:spPr>
      </p:pic>
      <p:sp>
        <p:nvSpPr>
          <p:cNvPr id="28" name="Google Shape;91;p2">
            <a:extLst>
              <a:ext uri="{FF2B5EF4-FFF2-40B4-BE49-F238E27FC236}">
                <a16:creationId xmlns:a16="http://schemas.microsoft.com/office/drawing/2014/main" id="{73403622-E271-EEB4-66BB-7186A6F4334F}"/>
              </a:ext>
            </a:extLst>
          </p:cNvPr>
          <p:cNvSpPr/>
          <p:nvPr/>
        </p:nvSpPr>
        <p:spPr>
          <a:xfrm>
            <a:off x="804950" y="3259807"/>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 name="Google Shape;92;p2">
            <a:extLst>
              <a:ext uri="{FF2B5EF4-FFF2-40B4-BE49-F238E27FC236}">
                <a16:creationId xmlns:a16="http://schemas.microsoft.com/office/drawing/2014/main" id="{ABBE9F2C-7647-F98C-7E07-EEC57EB1ED2F}"/>
              </a:ext>
            </a:extLst>
          </p:cNvPr>
          <p:cNvPicPr preferRelativeResize="0"/>
          <p:nvPr/>
        </p:nvPicPr>
        <p:blipFill rotWithShape="1">
          <a:blip r:embed="rId3">
            <a:alphaModFix/>
          </a:blip>
          <a:srcRect/>
          <a:stretch/>
        </p:blipFill>
        <p:spPr>
          <a:xfrm>
            <a:off x="733075" y="3214954"/>
            <a:ext cx="920977" cy="920977"/>
          </a:xfrm>
          <a:prstGeom prst="rect">
            <a:avLst/>
          </a:prstGeom>
          <a:noFill/>
          <a:ln>
            <a:noFill/>
          </a:ln>
        </p:spPr>
      </p:pic>
      <p:sp>
        <p:nvSpPr>
          <p:cNvPr id="30" name="Google Shape;93;p2">
            <a:extLst>
              <a:ext uri="{FF2B5EF4-FFF2-40B4-BE49-F238E27FC236}">
                <a16:creationId xmlns:a16="http://schemas.microsoft.com/office/drawing/2014/main" id="{D2E2F197-EFF4-728B-864A-67A1EBBF6A98}"/>
              </a:ext>
            </a:extLst>
          </p:cNvPr>
          <p:cNvSpPr/>
          <p:nvPr/>
        </p:nvSpPr>
        <p:spPr>
          <a:xfrm>
            <a:off x="788592" y="4461055"/>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 name="Google Shape;94;p2">
            <a:extLst>
              <a:ext uri="{FF2B5EF4-FFF2-40B4-BE49-F238E27FC236}">
                <a16:creationId xmlns:a16="http://schemas.microsoft.com/office/drawing/2014/main" id="{69153C05-B568-A3DD-BFAC-BB90B3F13759}"/>
              </a:ext>
            </a:extLst>
          </p:cNvPr>
          <p:cNvPicPr preferRelativeResize="0"/>
          <p:nvPr/>
        </p:nvPicPr>
        <p:blipFill rotWithShape="1">
          <a:blip r:embed="rId4">
            <a:alphaModFix/>
          </a:blip>
          <a:srcRect/>
          <a:stretch/>
        </p:blipFill>
        <p:spPr>
          <a:xfrm>
            <a:off x="733075" y="4421548"/>
            <a:ext cx="920977" cy="920977"/>
          </a:xfrm>
          <a:prstGeom prst="rect">
            <a:avLst/>
          </a:prstGeom>
          <a:noFill/>
          <a:ln>
            <a:noFill/>
          </a:ln>
        </p:spPr>
      </p:pic>
      <p:sp>
        <p:nvSpPr>
          <p:cNvPr id="32" name="Google Shape;95;p2">
            <a:extLst>
              <a:ext uri="{FF2B5EF4-FFF2-40B4-BE49-F238E27FC236}">
                <a16:creationId xmlns:a16="http://schemas.microsoft.com/office/drawing/2014/main" id="{6FE5652E-DFF9-ABE0-B0ED-C4B636D203C9}"/>
              </a:ext>
            </a:extLst>
          </p:cNvPr>
          <p:cNvSpPr/>
          <p:nvPr/>
        </p:nvSpPr>
        <p:spPr>
          <a:xfrm>
            <a:off x="768185" y="5695467"/>
            <a:ext cx="859230" cy="8592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 name="Google Shape;96;p2">
            <a:extLst>
              <a:ext uri="{FF2B5EF4-FFF2-40B4-BE49-F238E27FC236}">
                <a16:creationId xmlns:a16="http://schemas.microsoft.com/office/drawing/2014/main" id="{EB32A1F8-1C5E-5486-08FE-45DDDB485008}"/>
              </a:ext>
            </a:extLst>
          </p:cNvPr>
          <p:cNvPicPr preferRelativeResize="0"/>
          <p:nvPr/>
        </p:nvPicPr>
        <p:blipFill rotWithShape="1">
          <a:blip r:embed="rId5">
            <a:alphaModFix/>
          </a:blip>
          <a:srcRect/>
          <a:stretch/>
        </p:blipFill>
        <p:spPr>
          <a:xfrm>
            <a:off x="710110" y="5628142"/>
            <a:ext cx="966907" cy="966907"/>
          </a:xfrm>
          <a:prstGeom prst="rect">
            <a:avLst/>
          </a:prstGeom>
          <a:noFill/>
          <a:ln>
            <a:noFill/>
          </a:ln>
        </p:spPr>
      </p:pic>
      <p:sp>
        <p:nvSpPr>
          <p:cNvPr id="34" name="Google Shape;97;p2">
            <a:extLst>
              <a:ext uri="{FF2B5EF4-FFF2-40B4-BE49-F238E27FC236}">
                <a16:creationId xmlns:a16="http://schemas.microsoft.com/office/drawing/2014/main" id="{D892FCF8-59AE-4867-BB15-7556225F93D8}"/>
              </a:ext>
            </a:extLst>
          </p:cNvPr>
          <p:cNvSpPr/>
          <p:nvPr/>
        </p:nvSpPr>
        <p:spPr>
          <a:xfrm>
            <a:off x="781790" y="693996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 name="Google Shape;98;p2">
            <a:extLst>
              <a:ext uri="{FF2B5EF4-FFF2-40B4-BE49-F238E27FC236}">
                <a16:creationId xmlns:a16="http://schemas.microsoft.com/office/drawing/2014/main" id="{38519B35-72DC-E270-64DB-3A62F103149C}"/>
              </a:ext>
            </a:extLst>
          </p:cNvPr>
          <p:cNvPicPr preferRelativeResize="0"/>
          <p:nvPr/>
        </p:nvPicPr>
        <p:blipFill rotWithShape="1">
          <a:blip r:embed="rId6">
            <a:alphaModFix/>
          </a:blip>
          <a:srcRect/>
          <a:stretch/>
        </p:blipFill>
        <p:spPr>
          <a:xfrm>
            <a:off x="733075" y="6880666"/>
            <a:ext cx="920977" cy="920977"/>
          </a:xfrm>
          <a:prstGeom prst="rect">
            <a:avLst/>
          </a:prstGeom>
          <a:noFill/>
          <a:ln>
            <a:noFill/>
          </a:ln>
        </p:spPr>
      </p:pic>
      <p:sp>
        <p:nvSpPr>
          <p:cNvPr id="36" name="Google Shape;99;p2">
            <a:extLst>
              <a:ext uri="{FF2B5EF4-FFF2-40B4-BE49-F238E27FC236}">
                <a16:creationId xmlns:a16="http://schemas.microsoft.com/office/drawing/2014/main" id="{4A5768BF-A2F3-2D3B-936A-0C85CB946332}"/>
              </a:ext>
            </a:extLst>
          </p:cNvPr>
          <p:cNvSpPr/>
          <p:nvPr/>
        </p:nvSpPr>
        <p:spPr>
          <a:xfrm>
            <a:off x="781111" y="808726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 name="Google Shape;100;p2">
            <a:extLst>
              <a:ext uri="{FF2B5EF4-FFF2-40B4-BE49-F238E27FC236}">
                <a16:creationId xmlns:a16="http://schemas.microsoft.com/office/drawing/2014/main" id="{7CC15FEE-4DA4-E576-1D5E-9FFA492E556C}"/>
              </a:ext>
            </a:extLst>
          </p:cNvPr>
          <p:cNvPicPr preferRelativeResize="0"/>
          <p:nvPr/>
        </p:nvPicPr>
        <p:blipFill rotWithShape="1">
          <a:blip r:embed="rId7">
            <a:alphaModFix/>
          </a:blip>
          <a:srcRect/>
          <a:stretch/>
        </p:blipFill>
        <p:spPr>
          <a:xfrm>
            <a:off x="733075" y="8073685"/>
            <a:ext cx="920977" cy="920977"/>
          </a:xfrm>
          <a:prstGeom prst="rect">
            <a:avLst/>
          </a:prstGeom>
          <a:noFill/>
          <a:ln>
            <a:noFill/>
          </a:ln>
        </p:spPr>
      </p:pic>
      <p:sp>
        <p:nvSpPr>
          <p:cNvPr id="38" name="Google Shape;101;p2">
            <a:extLst>
              <a:ext uri="{FF2B5EF4-FFF2-40B4-BE49-F238E27FC236}">
                <a16:creationId xmlns:a16="http://schemas.microsoft.com/office/drawing/2014/main" id="{7F4EA10F-E158-DD53-3FD0-1F2A40969321}"/>
              </a:ext>
            </a:extLst>
          </p:cNvPr>
          <p:cNvSpPr/>
          <p:nvPr/>
        </p:nvSpPr>
        <p:spPr>
          <a:xfrm>
            <a:off x="6086724" y="8128250"/>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 name="Google Shape;102;p2">
            <a:extLst>
              <a:ext uri="{FF2B5EF4-FFF2-40B4-BE49-F238E27FC236}">
                <a16:creationId xmlns:a16="http://schemas.microsoft.com/office/drawing/2014/main" id="{8ABB4632-E4CA-443D-A482-1614FC393FC7}"/>
              </a:ext>
            </a:extLst>
          </p:cNvPr>
          <p:cNvPicPr preferRelativeResize="0"/>
          <p:nvPr/>
        </p:nvPicPr>
        <p:blipFill rotWithShape="1">
          <a:blip r:embed="rId8">
            <a:alphaModFix/>
          </a:blip>
          <a:srcRect/>
          <a:stretch/>
        </p:blipFill>
        <p:spPr>
          <a:xfrm>
            <a:off x="6023627" y="8073685"/>
            <a:ext cx="920977" cy="920977"/>
          </a:xfrm>
          <a:prstGeom prst="rect">
            <a:avLst/>
          </a:prstGeom>
          <a:noFill/>
          <a:ln>
            <a:noFill/>
          </a:ln>
        </p:spPr>
      </p:pic>
      <p:sp>
        <p:nvSpPr>
          <p:cNvPr id="40" name="Google Shape;103;p2">
            <a:extLst>
              <a:ext uri="{FF2B5EF4-FFF2-40B4-BE49-F238E27FC236}">
                <a16:creationId xmlns:a16="http://schemas.microsoft.com/office/drawing/2014/main" id="{8A282A43-B573-6BB7-8BEE-799EDD3194AB}"/>
              </a:ext>
            </a:extLst>
          </p:cNvPr>
          <p:cNvSpPr/>
          <p:nvPr/>
        </p:nvSpPr>
        <p:spPr>
          <a:xfrm>
            <a:off x="2115034" y="206494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 name="Google Shape;104;p2">
            <a:extLst>
              <a:ext uri="{FF2B5EF4-FFF2-40B4-BE49-F238E27FC236}">
                <a16:creationId xmlns:a16="http://schemas.microsoft.com/office/drawing/2014/main" id="{EF9CE562-8D1D-1549-8DD5-CC19F6C4E98A}"/>
              </a:ext>
            </a:extLst>
          </p:cNvPr>
          <p:cNvPicPr preferRelativeResize="0"/>
          <p:nvPr/>
        </p:nvPicPr>
        <p:blipFill rotWithShape="1">
          <a:blip r:embed="rId9">
            <a:alphaModFix/>
          </a:blip>
          <a:srcRect/>
          <a:stretch/>
        </p:blipFill>
        <p:spPr>
          <a:xfrm>
            <a:off x="2055816" y="2008360"/>
            <a:ext cx="920977" cy="920977"/>
          </a:xfrm>
          <a:prstGeom prst="rect">
            <a:avLst/>
          </a:prstGeom>
          <a:noFill/>
          <a:ln>
            <a:noFill/>
          </a:ln>
        </p:spPr>
      </p:pic>
      <p:pic>
        <p:nvPicPr>
          <p:cNvPr id="42" name="Google Shape;105;p2" descr="A black and white image of a diagram&#10;&#10;Description automatically generated">
            <a:extLst>
              <a:ext uri="{FF2B5EF4-FFF2-40B4-BE49-F238E27FC236}">
                <a16:creationId xmlns:a16="http://schemas.microsoft.com/office/drawing/2014/main" id="{9C3A71E7-AB78-03D0-5DC6-5820F55C3CF5}"/>
              </a:ext>
            </a:extLst>
          </p:cNvPr>
          <p:cNvPicPr preferRelativeResize="0"/>
          <p:nvPr/>
        </p:nvPicPr>
        <p:blipFill rotWithShape="1">
          <a:blip r:embed="rId10">
            <a:alphaModFix/>
          </a:blip>
          <a:srcRect/>
          <a:stretch/>
        </p:blipFill>
        <p:spPr>
          <a:xfrm>
            <a:off x="6017771" y="4427986"/>
            <a:ext cx="932688" cy="932688"/>
          </a:xfrm>
          <a:prstGeom prst="rect">
            <a:avLst/>
          </a:prstGeom>
          <a:noFill/>
          <a:ln>
            <a:noFill/>
          </a:ln>
        </p:spPr>
      </p:pic>
      <p:pic>
        <p:nvPicPr>
          <p:cNvPr id="43" name="Google Shape;106;p2" descr="A black and white icon of a mail&#10;&#10;Description automatically generated">
            <a:extLst>
              <a:ext uri="{FF2B5EF4-FFF2-40B4-BE49-F238E27FC236}">
                <a16:creationId xmlns:a16="http://schemas.microsoft.com/office/drawing/2014/main" id="{2B92C480-F126-B32C-AEA8-31F1CE74DE60}"/>
              </a:ext>
            </a:extLst>
          </p:cNvPr>
          <p:cNvPicPr preferRelativeResize="0"/>
          <p:nvPr/>
        </p:nvPicPr>
        <p:blipFill rotWithShape="1">
          <a:blip r:embed="rId11">
            <a:alphaModFix/>
          </a:blip>
          <a:srcRect/>
          <a:stretch/>
        </p:blipFill>
        <p:spPr>
          <a:xfrm>
            <a:off x="6017771" y="2002504"/>
            <a:ext cx="932688" cy="932688"/>
          </a:xfrm>
          <a:prstGeom prst="rect">
            <a:avLst/>
          </a:prstGeom>
          <a:noFill/>
          <a:ln>
            <a:noFill/>
          </a:ln>
        </p:spPr>
      </p:pic>
      <p:pic>
        <p:nvPicPr>
          <p:cNvPr id="44" name="Google Shape;107;p2" descr="A black and white line drawing of a book and a monitor&#10;&#10;Description automatically generated">
            <a:extLst>
              <a:ext uri="{FF2B5EF4-FFF2-40B4-BE49-F238E27FC236}">
                <a16:creationId xmlns:a16="http://schemas.microsoft.com/office/drawing/2014/main" id="{0C6E731D-FC92-12BA-8865-79E3DEFAC57B}"/>
              </a:ext>
            </a:extLst>
          </p:cNvPr>
          <p:cNvPicPr preferRelativeResize="0"/>
          <p:nvPr/>
        </p:nvPicPr>
        <p:blipFill rotWithShape="1">
          <a:blip r:embed="rId12">
            <a:alphaModFix/>
          </a:blip>
          <a:srcRect/>
          <a:stretch/>
        </p:blipFill>
        <p:spPr>
          <a:xfrm>
            <a:off x="4705231" y="8067829"/>
            <a:ext cx="932688" cy="932688"/>
          </a:xfrm>
          <a:prstGeom prst="rect">
            <a:avLst/>
          </a:prstGeom>
          <a:noFill/>
          <a:ln>
            <a:noFill/>
          </a:ln>
        </p:spPr>
      </p:pic>
      <p:pic>
        <p:nvPicPr>
          <p:cNvPr id="45" name="Google Shape;108;p2" descr="A black and white icon of a paper with a medal and a star&#10;&#10;Description automatically generated">
            <a:extLst>
              <a:ext uri="{FF2B5EF4-FFF2-40B4-BE49-F238E27FC236}">
                <a16:creationId xmlns:a16="http://schemas.microsoft.com/office/drawing/2014/main" id="{8F81011A-86D3-E4EF-955A-ED8CAA6DE04F}"/>
              </a:ext>
            </a:extLst>
          </p:cNvPr>
          <p:cNvPicPr preferRelativeResize="0"/>
          <p:nvPr/>
        </p:nvPicPr>
        <p:blipFill rotWithShape="1">
          <a:blip r:embed="rId13">
            <a:alphaModFix/>
          </a:blip>
          <a:srcRect/>
          <a:stretch/>
        </p:blipFill>
        <p:spPr>
          <a:xfrm>
            <a:off x="3372066" y="8067829"/>
            <a:ext cx="932688" cy="932688"/>
          </a:xfrm>
          <a:prstGeom prst="rect">
            <a:avLst/>
          </a:prstGeom>
          <a:noFill/>
          <a:ln>
            <a:noFill/>
          </a:ln>
        </p:spPr>
      </p:pic>
      <p:pic>
        <p:nvPicPr>
          <p:cNvPr id="46" name="Google Shape;109;p2" descr="A black and white image of a diamond&#10;&#10;Description automatically generated">
            <a:extLst>
              <a:ext uri="{FF2B5EF4-FFF2-40B4-BE49-F238E27FC236}">
                <a16:creationId xmlns:a16="http://schemas.microsoft.com/office/drawing/2014/main" id="{9CD83C23-69BB-3C00-046D-03413D6904DD}"/>
              </a:ext>
            </a:extLst>
          </p:cNvPr>
          <p:cNvPicPr preferRelativeResize="0"/>
          <p:nvPr/>
        </p:nvPicPr>
        <p:blipFill rotWithShape="1">
          <a:blip r:embed="rId14">
            <a:alphaModFix/>
          </a:blip>
          <a:srcRect/>
          <a:stretch/>
        </p:blipFill>
        <p:spPr>
          <a:xfrm>
            <a:off x="4705231" y="3129196"/>
            <a:ext cx="932688" cy="932688"/>
          </a:xfrm>
          <a:prstGeom prst="rect">
            <a:avLst/>
          </a:prstGeom>
          <a:noFill/>
          <a:ln>
            <a:noFill/>
          </a:ln>
        </p:spPr>
      </p:pic>
      <p:pic>
        <p:nvPicPr>
          <p:cNvPr id="47" name="Google Shape;110;p2" descr="A black and white drawing of a ballot box&#10;&#10;Description automatically generated">
            <a:extLst>
              <a:ext uri="{FF2B5EF4-FFF2-40B4-BE49-F238E27FC236}">
                <a16:creationId xmlns:a16="http://schemas.microsoft.com/office/drawing/2014/main" id="{7DBC8B6E-1908-1BE1-CB3A-5AE2110AE1EF}"/>
              </a:ext>
            </a:extLst>
          </p:cNvPr>
          <p:cNvPicPr preferRelativeResize="0"/>
          <p:nvPr/>
        </p:nvPicPr>
        <p:blipFill rotWithShape="1">
          <a:blip r:embed="rId15">
            <a:alphaModFix/>
          </a:blip>
          <a:srcRect/>
          <a:stretch/>
        </p:blipFill>
        <p:spPr>
          <a:xfrm>
            <a:off x="4705231" y="2002504"/>
            <a:ext cx="932688" cy="932688"/>
          </a:xfrm>
          <a:prstGeom prst="rect">
            <a:avLst/>
          </a:prstGeom>
          <a:noFill/>
          <a:ln>
            <a:noFill/>
          </a:ln>
        </p:spPr>
      </p:pic>
      <p:pic>
        <p:nvPicPr>
          <p:cNvPr id="48" name="Google Shape;111;p2" descr="A black and white logo&#10;&#10;Description automatically generated">
            <a:extLst>
              <a:ext uri="{FF2B5EF4-FFF2-40B4-BE49-F238E27FC236}">
                <a16:creationId xmlns:a16="http://schemas.microsoft.com/office/drawing/2014/main" id="{2211A284-3428-39B2-4ED7-F9E0B4233FF3}"/>
              </a:ext>
            </a:extLst>
          </p:cNvPr>
          <p:cNvPicPr preferRelativeResize="0"/>
          <p:nvPr/>
        </p:nvPicPr>
        <p:blipFill rotWithShape="1">
          <a:blip r:embed="rId16">
            <a:alphaModFix/>
          </a:blip>
          <a:srcRect/>
          <a:stretch/>
        </p:blipFill>
        <p:spPr>
          <a:xfrm>
            <a:off x="2052102" y="3211742"/>
            <a:ext cx="928404" cy="928404"/>
          </a:xfrm>
          <a:prstGeom prst="rect">
            <a:avLst/>
          </a:prstGeom>
          <a:noFill/>
          <a:ln>
            <a:noFill/>
          </a:ln>
        </p:spPr>
      </p:pic>
      <p:pic>
        <p:nvPicPr>
          <p:cNvPr id="49" name="Google Shape;112;p2" descr="A black and white diagram&#10;&#10;Description automatically generated">
            <a:extLst>
              <a:ext uri="{FF2B5EF4-FFF2-40B4-BE49-F238E27FC236}">
                <a16:creationId xmlns:a16="http://schemas.microsoft.com/office/drawing/2014/main" id="{7448A458-6E37-D65A-653E-023C52AAF439}"/>
              </a:ext>
            </a:extLst>
          </p:cNvPr>
          <p:cNvPicPr preferRelativeResize="0"/>
          <p:nvPr/>
        </p:nvPicPr>
        <p:blipFill rotWithShape="1">
          <a:blip r:embed="rId17">
            <a:alphaModFix/>
          </a:blip>
          <a:srcRect/>
          <a:stretch/>
        </p:blipFill>
        <p:spPr>
          <a:xfrm>
            <a:off x="2049960" y="4422551"/>
            <a:ext cx="932688" cy="932688"/>
          </a:xfrm>
          <a:prstGeom prst="rect">
            <a:avLst/>
          </a:prstGeom>
          <a:noFill/>
          <a:ln>
            <a:noFill/>
          </a:ln>
        </p:spPr>
      </p:pic>
      <p:pic>
        <p:nvPicPr>
          <p:cNvPr id="50" name="Google Shape;113;p2" descr="A black and white icon of a paper&#10;&#10;Description automatically generated">
            <a:extLst>
              <a:ext uri="{FF2B5EF4-FFF2-40B4-BE49-F238E27FC236}">
                <a16:creationId xmlns:a16="http://schemas.microsoft.com/office/drawing/2014/main" id="{9B30AA51-E951-CE77-6D47-6F2BED1D2CB4}"/>
              </a:ext>
            </a:extLst>
          </p:cNvPr>
          <p:cNvPicPr preferRelativeResize="0"/>
          <p:nvPr/>
        </p:nvPicPr>
        <p:blipFill rotWithShape="1">
          <a:blip r:embed="rId18">
            <a:alphaModFix/>
          </a:blip>
          <a:srcRect/>
          <a:stretch/>
        </p:blipFill>
        <p:spPr>
          <a:xfrm>
            <a:off x="4705231" y="4504738"/>
            <a:ext cx="932688" cy="932688"/>
          </a:xfrm>
          <a:prstGeom prst="rect">
            <a:avLst/>
          </a:prstGeom>
          <a:noFill/>
          <a:ln>
            <a:noFill/>
          </a:ln>
        </p:spPr>
      </p:pic>
      <p:pic>
        <p:nvPicPr>
          <p:cNvPr id="51" name="Google Shape;114;p2" descr="A black and white map with a pin on it&#10;&#10;Description automatically generated">
            <a:extLst>
              <a:ext uri="{FF2B5EF4-FFF2-40B4-BE49-F238E27FC236}">
                <a16:creationId xmlns:a16="http://schemas.microsoft.com/office/drawing/2014/main" id="{40A25D27-AB8E-801A-8700-C7530A1A7918}"/>
              </a:ext>
            </a:extLst>
          </p:cNvPr>
          <p:cNvPicPr preferRelativeResize="0"/>
          <p:nvPr/>
        </p:nvPicPr>
        <p:blipFill rotWithShape="1">
          <a:blip r:embed="rId19">
            <a:alphaModFix/>
          </a:blip>
          <a:srcRect/>
          <a:stretch/>
        </p:blipFill>
        <p:spPr>
          <a:xfrm>
            <a:off x="4705231" y="6694170"/>
            <a:ext cx="932688" cy="932688"/>
          </a:xfrm>
          <a:prstGeom prst="rect">
            <a:avLst/>
          </a:prstGeom>
          <a:noFill/>
          <a:ln>
            <a:noFill/>
          </a:ln>
        </p:spPr>
      </p:pic>
      <p:pic>
        <p:nvPicPr>
          <p:cNvPr id="52" name="Google Shape;115;p2" descr="A black and white icon with a magnifying glass and check mark&#10;&#10;Description automatically generated">
            <a:extLst>
              <a:ext uri="{FF2B5EF4-FFF2-40B4-BE49-F238E27FC236}">
                <a16:creationId xmlns:a16="http://schemas.microsoft.com/office/drawing/2014/main" id="{43887DE6-3075-8F38-338D-533E497B289C}"/>
              </a:ext>
            </a:extLst>
          </p:cNvPr>
          <p:cNvPicPr preferRelativeResize="0"/>
          <p:nvPr/>
        </p:nvPicPr>
        <p:blipFill rotWithShape="1">
          <a:blip r:embed="rId20">
            <a:alphaModFix/>
          </a:blip>
          <a:srcRect/>
          <a:stretch/>
        </p:blipFill>
        <p:spPr>
          <a:xfrm>
            <a:off x="4705231" y="5502388"/>
            <a:ext cx="932688" cy="932688"/>
          </a:xfrm>
          <a:prstGeom prst="rect">
            <a:avLst/>
          </a:prstGeom>
          <a:noFill/>
          <a:ln>
            <a:noFill/>
          </a:ln>
        </p:spPr>
      </p:pic>
      <p:pic>
        <p:nvPicPr>
          <p:cNvPr id="53" name="Google Shape;116;p2" descr="A black and white icon of an envelope with a check mark&#10;&#10;Description automatically generated">
            <a:extLst>
              <a:ext uri="{FF2B5EF4-FFF2-40B4-BE49-F238E27FC236}">
                <a16:creationId xmlns:a16="http://schemas.microsoft.com/office/drawing/2014/main" id="{2BED8681-592F-C617-004B-4B0EEBD4BD6A}"/>
              </a:ext>
            </a:extLst>
          </p:cNvPr>
          <p:cNvPicPr preferRelativeResize="0"/>
          <p:nvPr/>
        </p:nvPicPr>
        <p:blipFill rotWithShape="1">
          <a:blip r:embed="rId21">
            <a:alphaModFix/>
          </a:blip>
          <a:srcRect/>
          <a:stretch/>
        </p:blipFill>
        <p:spPr>
          <a:xfrm>
            <a:off x="3372066" y="4504738"/>
            <a:ext cx="932688" cy="932688"/>
          </a:xfrm>
          <a:prstGeom prst="rect">
            <a:avLst/>
          </a:prstGeom>
          <a:noFill/>
          <a:ln>
            <a:noFill/>
          </a:ln>
        </p:spPr>
      </p:pic>
      <p:pic>
        <p:nvPicPr>
          <p:cNvPr id="54" name="Google Shape;117;p2" descr="A black and white picture of a mailbox&#10;&#10;Description automatically generated">
            <a:extLst>
              <a:ext uri="{FF2B5EF4-FFF2-40B4-BE49-F238E27FC236}">
                <a16:creationId xmlns:a16="http://schemas.microsoft.com/office/drawing/2014/main" id="{9EF0126D-13C3-FA34-1C5D-D037A683D991}"/>
              </a:ext>
            </a:extLst>
          </p:cNvPr>
          <p:cNvPicPr preferRelativeResize="0"/>
          <p:nvPr/>
        </p:nvPicPr>
        <p:blipFill rotWithShape="1">
          <a:blip r:embed="rId22">
            <a:alphaModFix/>
          </a:blip>
          <a:srcRect/>
          <a:stretch/>
        </p:blipFill>
        <p:spPr>
          <a:xfrm>
            <a:off x="3372066" y="3129196"/>
            <a:ext cx="932688" cy="932688"/>
          </a:xfrm>
          <a:prstGeom prst="rect">
            <a:avLst/>
          </a:prstGeom>
          <a:noFill/>
          <a:ln>
            <a:noFill/>
          </a:ln>
        </p:spPr>
      </p:pic>
      <p:pic>
        <p:nvPicPr>
          <p:cNvPr id="55" name="Google Shape;118;p2" descr="A computer screen with check marks and check boxes&#10;&#10;Description automatically generated">
            <a:extLst>
              <a:ext uri="{FF2B5EF4-FFF2-40B4-BE49-F238E27FC236}">
                <a16:creationId xmlns:a16="http://schemas.microsoft.com/office/drawing/2014/main" id="{1DF0F4DA-7A15-6874-A670-5D9855F8D12C}"/>
              </a:ext>
            </a:extLst>
          </p:cNvPr>
          <p:cNvPicPr preferRelativeResize="0"/>
          <p:nvPr/>
        </p:nvPicPr>
        <p:blipFill rotWithShape="1">
          <a:blip r:embed="rId23">
            <a:alphaModFix/>
          </a:blip>
          <a:srcRect/>
          <a:stretch/>
        </p:blipFill>
        <p:spPr>
          <a:xfrm>
            <a:off x="3372066" y="5502388"/>
            <a:ext cx="932688" cy="932688"/>
          </a:xfrm>
          <a:prstGeom prst="rect">
            <a:avLst/>
          </a:prstGeom>
          <a:noFill/>
          <a:ln>
            <a:noFill/>
          </a:ln>
        </p:spPr>
      </p:pic>
      <p:pic>
        <p:nvPicPr>
          <p:cNvPr id="56" name="Google Shape;119;p2" descr="A black and white computer icon&#10;&#10;Description automatically generated">
            <a:extLst>
              <a:ext uri="{FF2B5EF4-FFF2-40B4-BE49-F238E27FC236}">
                <a16:creationId xmlns:a16="http://schemas.microsoft.com/office/drawing/2014/main" id="{FB7D81B4-9846-E113-BEA7-198A57CB3814}"/>
              </a:ext>
            </a:extLst>
          </p:cNvPr>
          <p:cNvPicPr preferRelativeResize="0"/>
          <p:nvPr/>
        </p:nvPicPr>
        <p:blipFill rotWithShape="1">
          <a:blip r:embed="rId24">
            <a:alphaModFix/>
          </a:blip>
          <a:srcRect/>
          <a:stretch/>
        </p:blipFill>
        <p:spPr>
          <a:xfrm>
            <a:off x="3372066" y="6694170"/>
            <a:ext cx="932688" cy="932688"/>
          </a:xfrm>
          <a:prstGeom prst="rect">
            <a:avLst/>
          </a:prstGeom>
          <a:noFill/>
          <a:ln>
            <a:noFill/>
          </a:ln>
        </p:spPr>
      </p:pic>
      <p:pic>
        <p:nvPicPr>
          <p:cNvPr id="57" name="Google Shape;120;p2" descr="A black and white icon with check marks and a magnifying glass&#10;&#10;Description automatically generated">
            <a:extLst>
              <a:ext uri="{FF2B5EF4-FFF2-40B4-BE49-F238E27FC236}">
                <a16:creationId xmlns:a16="http://schemas.microsoft.com/office/drawing/2014/main" id="{F153354C-17AA-E71F-D32D-F61B3619E8EF}"/>
              </a:ext>
            </a:extLst>
          </p:cNvPr>
          <p:cNvPicPr preferRelativeResize="0"/>
          <p:nvPr/>
        </p:nvPicPr>
        <p:blipFill rotWithShape="1">
          <a:blip r:embed="rId25">
            <a:alphaModFix/>
          </a:blip>
          <a:srcRect/>
          <a:stretch/>
        </p:blipFill>
        <p:spPr>
          <a:xfrm>
            <a:off x="6004225" y="5640727"/>
            <a:ext cx="932688" cy="932688"/>
          </a:xfrm>
          <a:prstGeom prst="rect">
            <a:avLst/>
          </a:prstGeom>
          <a:noFill/>
          <a:ln>
            <a:noFill/>
          </a:ln>
        </p:spPr>
      </p:pic>
      <p:pic>
        <p:nvPicPr>
          <p:cNvPr id="58" name="Google Shape;121;p2" descr="A black and white icon with check marks&#10;&#10;Description automatically generated">
            <a:extLst>
              <a:ext uri="{FF2B5EF4-FFF2-40B4-BE49-F238E27FC236}">
                <a16:creationId xmlns:a16="http://schemas.microsoft.com/office/drawing/2014/main" id="{F11E139D-0200-1D85-C278-8E8CC95583C0}"/>
              </a:ext>
            </a:extLst>
          </p:cNvPr>
          <p:cNvPicPr preferRelativeResize="0"/>
          <p:nvPr/>
        </p:nvPicPr>
        <p:blipFill rotWithShape="1">
          <a:blip r:embed="rId26">
            <a:alphaModFix/>
          </a:blip>
          <a:srcRect/>
          <a:stretch/>
        </p:blipFill>
        <p:spPr>
          <a:xfrm>
            <a:off x="3372066" y="2002504"/>
            <a:ext cx="932688" cy="932688"/>
          </a:xfrm>
          <a:prstGeom prst="rect">
            <a:avLst/>
          </a:prstGeom>
          <a:noFill/>
          <a:ln>
            <a:noFill/>
          </a:ln>
        </p:spPr>
      </p:pic>
      <p:pic>
        <p:nvPicPr>
          <p:cNvPr id="59" name="Google Shape;122;p2" descr="A black and white icon of a printer&#10;&#10;Description automatically generated">
            <a:extLst>
              <a:ext uri="{FF2B5EF4-FFF2-40B4-BE49-F238E27FC236}">
                <a16:creationId xmlns:a16="http://schemas.microsoft.com/office/drawing/2014/main" id="{64834243-9754-A466-E0F8-0ECDB0295D6B}"/>
              </a:ext>
            </a:extLst>
          </p:cNvPr>
          <p:cNvPicPr preferRelativeResize="0"/>
          <p:nvPr/>
        </p:nvPicPr>
        <p:blipFill rotWithShape="1">
          <a:blip r:embed="rId27">
            <a:alphaModFix/>
          </a:blip>
          <a:srcRect/>
          <a:stretch/>
        </p:blipFill>
        <p:spPr>
          <a:xfrm>
            <a:off x="2049960" y="6852737"/>
            <a:ext cx="932688" cy="932688"/>
          </a:xfrm>
          <a:prstGeom prst="rect">
            <a:avLst/>
          </a:prstGeom>
          <a:noFill/>
          <a:ln>
            <a:noFill/>
          </a:ln>
        </p:spPr>
      </p:pic>
      <p:pic>
        <p:nvPicPr>
          <p:cNvPr id="60" name="Google Shape;123;p2" descr="A black and white icon of a stack of papers&#10;&#10;Description automatically generated">
            <a:extLst>
              <a:ext uri="{FF2B5EF4-FFF2-40B4-BE49-F238E27FC236}">
                <a16:creationId xmlns:a16="http://schemas.microsoft.com/office/drawing/2014/main" id="{0EB49905-231F-CB63-A9AC-145334AF3365}"/>
              </a:ext>
            </a:extLst>
          </p:cNvPr>
          <p:cNvPicPr preferRelativeResize="0"/>
          <p:nvPr/>
        </p:nvPicPr>
        <p:blipFill rotWithShape="1">
          <a:blip r:embed="rId28">
            <a:alphaModFix/>
          </a:blip>
          <a:srcRect/>
          <a:stretch/>
        </p:blipFill>
        <p:spPr>
          <a:xfrm>
            <a:off x="2049960" y="5637644"/>
            <a:ext cx="932688" cy="932688"/>
          </a:xfrm>
          <a:prstGeom prst="rect">
            <a:avLst/>
          </a:prstGeom>
          <a:noFill/>
          <a:ln>
            <a:noFill/>
          </a:ln>
        </p:spPr>
      </p:pic>
      <p:pic>
        <p:nvPicPr>
          <p:cNvPr id="61" name="Google Shape;124;p2" descr="A black and white icon of people&#10;&#10;Description automatically generated">
            <a:extLst>
              <a:ext uri="{FF2B5EF4-FFF2-40B4-BE49-F238E27FC236}">
                <a16:creationId xmlns:a16="http://schemas.microsoft.com/office/drawing/2014/main" id="{BAAEF562-C1C5-12DE-9CCA-8BA3DD0F9444}"/>
              </a:ext>
            </a:extLst>
          </p:cNvPr>
          <p:cNvPicPr preferRelativeResize="0"/>
          <p:nvPr/>
        </p:nvPicPr>
        <p:blipFill rotWithShape="1">
          <a:blip r:embed="rId29">
            <a:alphaModFix/>
          </a:blip>
          <a:srcRect/>
          <a:stretch/>
        </p:blipFill>
        <p:spPr>
          <a:xfrm>
            <a:off x="2049960" y="8067829"/>
            <a:ext cx="932688" cy="932688"/>
          </a:xfrm>
          <a:prstGeom prst="rect">
            <a:avLst/>
          </a:prstGeom>
          <a:noFill/>
          <a:ln>
            <a:noFill/>
          </a:ln>
        </p:spPr>
      </p:pic>
      <p:pic>
        <p:nvPicPr>
          <p:cNvPr id="62" name="Google Shape;125;p2" descr="A black and white symbol with check marks&#10;&#10;Description automatically generated">
            <a:extLst>
              <a:ext uri="{FF2B5EF4-FFF2-40B4-BE49-F238E27FC236}">
                <a16:creationId xmlns:a16="http://schemas.microsoft.com/office/drawing/2014/main" id="{74B23582-576F-0DD9-FDE6-D08E260578C5}"/>
              </a:ext>
            </a:extLst>
          </p:cNvPr>
          <p:cNvPicPr preferRelativeResize="0"/>
          <p:nvPr/>
        </p:nvPicPr>
        <p:blipFill rotWithShape="1">
          <a:blip r:embed="rId30">
            <a:alphaModFix/>
          </a:blip>
          <a:srcRect/>
          <a:stretch/>
        </p:blipFill>
        <p:spPr>
          <a:xfrm>
            <a:off x="6017771" y="6853468"/>
            <a:ext cx="932688" cy="932688"/>
          </a:xfrm>
          <a:prstGeom prst="rect">
            <a:avLst/>
          </a:prstGeom>
          <a:noFill/>
          <a:ln>
            <a:noFill/>
          </a:ln>
        </p:spPr>
      </p:pic>
      <p:sp>
        <p:nvSpPr>
          <p:cNvPr id="63" name="Google Shape;126;p2">
            <a:extLst>
              <a:ext uri="{FF2B5EF4-FFF2-40B4-BE49-F238E27FC236}">
                <a16:creationId xmlns:a16="http://schemas.microsoft.com/office/drawing/2014/main" id="{B1448504-DDDF-5217-AA3D-5829D7B8433E}"/>
              </a:ext>
            </a:extLst>
          </p:cNvPr>
          <p:cNvSpPr txBox="1"/>
          <p:nvPr/>
        </p:nvSpPr>
        <p:spPr>
          <a:xfrm>
            <a:off x="224852" y="1052050"/>
            <a:ext cx="730770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19392C"/>
                </a:solidFill>
                <a:latin typeface="Cambria" panose="02040503050406030204" pitchFamily="18" charset="0"/>
                <a:ea typeface="Cambria" panose="02040503050406030204" pitchFamily="18" charset="0"/>
                <a:sym typeface="Arial"/>
              </a:rPr>
              <a:t>See the instructions for selecting and changing the color of icons. Or send The Elections Group’s </a:t>
            </a:r>
            <a:r>
              <a:rPr lang="en-US" sz="1200" b="0" i="0" u="sng" strike="noStrike" cap="none" dirty="0">
                <a:solidFill>
                  <a:schemeClr val="accent1">
                    <a:lumMod val="50000"/>
                  </a:schemeClr>
                </a:solidFill>
                <a:latin typeface="Cambria" panose="02040503050406030204" pitchFamily="18" charset="0"/>
                <a:ea typeface="Cambria" panose="02040503050406030204" pitchFamily="18" charset="0"/>
                <a:sym typeface="Arial"/>
                <a:hlinkClick r:id="rId31">
                  <a:extLst>
                    <a:ext uri="{A12FA001-AC4F-418D-AE19-62706E023703}">
                      <ahyp:hlinkClr xmlns:ahyp="http://schemas.microsoft.com/office/drawing/2018/hyperlinkcolor" val="tx"/>
                    </a:ext>
                  </a:extLst>
                </a:hlinkClick>
              </a:rPr>
              <a:t>Communications Resource Desk </a:t>
            </a:r>
            <a:r>
              <a:rPr lang="en-US" sz="1200" b="0" i="0" u="none" strike="noStrike" cap="none" dirty="0">
                <a:solidFill>
                  <a:srgbClr val="19392C"/>
                </a:solidFill>
                <a:latin typeface="Cambria" panose="02040503050406030204" pitchFamily="18" charset="0"/>
                <a:ea typeface="Cambria" panose="02040503050406030204" pitchFamily="18" charset="0"/>
                <a:sym typeface="Arial"/>
              </a:rPr>
              <a:t>a note. We’d be happy to assist you with icons and color changes. </a:t>
            </a:r>
            <a:endParaRPr dirty="0">
              <a:latin typeface="Cambria" panose="02040503050406030204" pitchFamily="18" charset="0"/>
              <a:ea typeface="Cambria" panose="02040503050406030204" pitchFamily="18" charset="0"/>
            </a:endParaRPr>
          </a:p>
        </p:txBody>
      </p:sp>
      <p:pic>
        <p:nvPicPr>
          <p:cNvPr id="64" name="Google Shape;127;p2" descr="A black and white abacus&#10;&#10;Description automatically generated">
            <a:extLst>
              <a:ext uri="{FF2B5EF4-FFF2-40B4-BE49-F238E27FC236}">
                <a16:creationId xmlns:a16="http://schemas.microsoft.com/office/drawing/2014/main" id="{58362E35-F4CA-407A-1E8C-A4B131EDE308}"/>
              </a:ext>
            </a:extLst>
          </p:cNvPr>
          <p:cNvPicPr preferRelativeResize="0"/>
          <p:nvPr/>
        </p:nvPicPr>
        <p:blipFill rotWithShape="1">
          <a:blip r:embed="rId32">
            <a:alphaModFix/>
          </a:blip>
          <a:srcRect l="6924" t="8093" r="5750" b="7995"/>
          <a:stretch/>
        </p:blipFill>
        <p:spPr>
          <a:xfrm>
            <a:off x="6046888" y="3231096"/>
            <a:ext cx="914400" cy="878659"/>
          </a:xfrm>
          <a:prstGeom prst="rect">
            <a:avLst/>
          </a:prstGeom>
          <a:noFill/>
          <a:ln>
            <a:noFill/>
          </a:ln>
        </p:spPr>
      </p:pic>
      <p:sp>
        <p:nvSpPr>
          <p:cNvPr id="65" name="Google Shape;56;p1">
            <a:extLst>
              <a:ext uri="{FF2B5EF4-FFF2-40B4-BE49-F238E27FC236}">
                <a16:creationId xmlns:a16="http://schemas.microsoft.com/office/drawing/2014/main" id="{DEE0D0FF-610D-FE09-E176-445B1B23435C}"/>
              </a:ext>
            </a:extLst>
          </p:cNvPr>
          <p:cNvSpPr txBox="1"/>
          <p:nvPr/>
        </p:nvSpPr>
        <p:spPr>
          <a:xfrm>
            <a:off x="2792400" y="-17550"/>
            <a:ext cx="4980000" cy="59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595959"/>
                </a:solidFill>
                <a:highlight>
                  <a:srgbClr val="EEFF41"/>
                </a:highlight>
              </a:rPr>
              <a:t>DELETE THIS PAGE </a:t>
            </a:r>
            <a:br>
              <a:rPr lang="en" sz="1800" b="1" dirty="0">
                <a:solidFill>
                  <a:srgbClr val="595959"/>
                </a:solidFill>
                <a:highlight>
                  <a:srgbClr val="EEFF41"/>
                </a:highlight>
              </a:rPr>
            </a:br>
            <a:r>
              <a:rPr lang="en" sz="1800" b="1" dirty="0">
                <a:solidFill>
                  <a:srgbClr val="595959"/>
                </a:solidFill>
                <a:highlight>
                  <a:srgbClr val="EEFF41"/>
                </a:highlight>
              </a:rPr>
              <a:t>BEFORE DISTRIBUTION</a:t>
            </a:r>
            <a:endParaRPr sz="1800" b="1" dirty="0">
              <a:solidFill>
                <a:srgbClr val="595959"/>
              </a:solidFill>
              <a:highlight>
                <a:srgbClr val="EEFF41"/>
              </a:highlight>
            </a:endParaRPr>
          </a:p>
        </p:txBody>
      </p:sp>
    </p:spTree>
    <p:extLst>
      <p:ext uri="{BB962C8B-B14F-4D97-AF65-F5344CB8AC3E}">
        <p14:creationId xmlns:p14="http://schemas.microsoft.com/office/powerpoint/2010/main" val="375779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p:nvPr/>
        </p:nvSpPr>
        <p:spPr>
          <a:xfrm>
            <a:off x="1295400" y="1941575"/>
            <a:ext cx="6025800" cy="7191300"/>
          </a:xfrm>
          <a:prstGeom prst="rect">
            <a:avLst/>
          </a:prstGeom>
          <a:noFill/>
          <a:ln>
            <a:noFill/>
          </a:ln>
        </p:spPr>
        <p:txBody>
          <a:bodyPr spcFirstLastPara="1" wrap="square" lIns="91425" tIns="91425" rIns="0" bIns="91425"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a:p>
            <a:pPr marL="0" marR="0" lvl="0" indent="0" algn="l" rtl="0">
              <a:lnSpc>
                <a:spcPct val="115000"/>
              </a:lnSpc>
              <a:spcBef>
                <a:spcPts val="2000"/>
              </a:spcBef>
              <a:spcAft>
                <a:spcPts val="0"/>
              </a:spcAft>
              <a:buClr>
                <a:srgbClr val="000000"/>
              </a:buClr>
              <a:buSzPts val="1400"/>
              <a:buFont typeface="Arial"/>
              <a:buNone/>
            </a:pPr>
            <a:r>
              <a:rPr lang="en" sz="1400" b="1" i="0" u="none" strike="noStrike" cap="none">
                <a:solidFill>
                  <a:srgbClr val="445E8A"/>
                </a:solidFill>
                <a:latin typeface="Cambria"/>
                <a:ea typeface="Cambria"/>
                <a:cs typeface="Cambria"/>
                <a:sym typeface="Cambria"/>
              </a:rPr>
              <a:t>STEP 1: </a:t>
            </a:r>
            <a:r>
              <a:rPr lang="en" sz="1400" b="0" i="0" u="none" strike="noStrike" cap="none">
                <a:solidFill>
                  <a:srgbClr val="000000"/>
                </a:solidFill>
                <a:latin typeface="Cambria"/>
                <a:ea typeface="Cambria"/>
                <a:cs typeface="Cambria"/>
                <a:sym typeface="Cambria"/>
              </a:rPr>
              <a:t>During the ballot scanning process, each ballot was given a unique identifier, and batches of scanned ballots were logged in a ballot manifest, or log of many ballot cards the voting system scanned and where they are located. </a:t>
            </a:r>
            <a:endParaRPr sz="1400" b="0" i="0" u="none" strike="noStrike" cap="none">
              <a:solidFill>
                <a:srgbClr val="000000"/>
              </a:solidFill>
              <a:latin typeface="Cambria"/>
              <a:ea typeface="Cambria"/>
              <a:cs typeface="Cambria"/>
              <a:sym typeface="Cambria"/>
            </a:endParaRPr>
          </a:p>
          <a:p>
            <a:pPr marL="0" marR="0" lvl="0" indent="0" algn="l" rtl="0">
              <a:lnSpc>
                <a:spcPct val="115000"/>
              </a:lnSpc>
              <a:spcBef>
                <a:spcPts val="2000"/>
              </a:spcBef>
              <a:spcAft>
                <a:spcPts val="0"/>
              </a:spcAft>
              <a:buClr>
                <a:srgbClr val="000000"/>
              </a:buClr>
              <a:buSzPts val="1400"/>
              <a:buFont typeface="Arial"/>
              <a:buNone/>
            </a:pPr>
            <a:r>
              <a:rPr lang="en" sz="1400" b="1" i="0" u="none" strike="noStrike" cap="none">
                <a:solidFill>
                  <a:srgbClr val="445E8A"/>
                </a:solidFill>
                <a:latin typeface="Cambria"/>
                <a:ea typeface="Cambria"/>
                <a:cs typeface="Cambria"/>
                <a:sym typeface="Cambria"/>
              </a:rPr>
              <a:t>STEP 2: </a:t>
            </a:r>
            <a:r>
              <a:rPr lang="en" sz="1400" b="0" i="0" u="none" strike="noStrike" cap="none">
                <a:solidFill>
                  <a:srgbClr val="000000"/>
                </a:solidFill>
                <a:latin typeface="Cambria"/>
                <a:ea typeface="Cambria"/>
                <a:cs typeface="Cambria"/>
                <a:sym typeface="Cambria"/>
              </a:rPr>
              <a:t>After the final results report is made public, the ballot </a:t>
            </a:r>
            <a:br>
              <a:rPr lang="en" sz="1400" b="0" i="0" u="none" strike="noStrike" cap="none">
                <a:solidFill>
                  <a:srgbClr val="000000"/>
                </a:solidFill>
                <a:latin typeface="Cambria"/>
                <a:ea typeface="Cambria"/>
                <a:cs typeface="Cambria"/>
                <a:sym typeface="Cambria"/>
              </a:rPr>
            </a:br>
            <a:r>
              <a:rPr lang="en" sz="1400" b="0" i="0" u="none" strike="noStrike" cap="none">
                <a:solidFill>
                  <a:srgbClr val="000000"/>
                </a:solidFill>
                <a:latin typeface="Cambria"/>
                <a:ea typeface="Cambria"/>
                <a:cs typeface="Cambria"/>
                <a:sym typeface="Cambria"/>
              </a:rPr>
              <a:t>manifest and cast vote record (CVR) files, or digital records of choices made on each ballot, from the voting system are uploaded into </a:t>
            </a:r>
            <a:br>
              <a:rPr lang="en" sz="1400" b="0" i="0" u="none" strike="noStrike" cap="none">
                <a:solidFill>
                  <a:srgbClr val="000000"/>
                </a:solidFill>
                <a:latin typeface="Cambria"/>
                <a:ea typeface="Cambria"/>
                <a:cs typeface="Cambria"/>
                <a:sym typeface="Cambria"/>
              </a:rPr>
            </a:br>
            <a:r>
              <a:rPr lang="en" sz="1400" b="0" i="0" u="none" strike="noStrike" cap="none">
                <a:solidFill>
                  <a:srgbClr val="000000"/>
                </a:solidFill>
                <a:latin typeface="Cambria"/>
                <a:ea typeface="Cambria"/>
                <a:cs typeface="Cambria"/>
                <a:sym typeface="Cambria"/>
              </a:rPr>
              <a:t>the audit software.  </a:t>
            </a:r>
            <a:endParaRPr sz="1400" b="0" i="0" u="none" strike="noStrike" cap="none">
              <a:solidFill>
                <a:srgbClr val="000000"/>
              </a:solidFill>
              <a:latin typeface="Cambria"/>
              <a:ea typeface="Cambria"/>
              <a:cs typeface="Cambria"/>
              <a:sym typeface="Cambria"/>
            </a:endParaRPr>
          </a:p>
          <a:p>
            <a:pPr marL="0" marR="0" lvl="0" indent="0" algn="l" rtl="0">
              <a:lnSpc>
                <a:spcPct val="115000"/>
              </a:lnSpc>
              <a:spcBef>
                <a:spcPts val="2000"/>
              </a:spcBef>
              <a:spcAft>
                <a:spcPts val="0"/>
              </a:spcAft>
              <a:buClr>
                <a:srgbClr val="000000"/>
              </a:buClr>
              <a:buSzPts val="1400"/>
              <a:buFont typeface="Arial"/>
              <a:buNone/>
            </a:pPr>
            <a:r>
              <a:rPr lang="en" sz="1400" b="1" i="0" u="none" strike="noStrike" cap="none">
                <a:solidFill>
                  <a:srgbClr val="445E8A"/>
                </a:solidFill>
                <a:latin typeface="Cambria"/>
                <a:ea typeface="Cambria"/>
                <a:cs typeface="Cambria"/>
                <a:sym typeface="Cambria"/>
              </a:rPr>
              <a:t>STEP 3: </a:t>
            </a:r>
            <a:r>
              <a:rPr lang="en" sz="1400" b="0" i="0" u="none" strike="noStrike" cap="none">
                <a:solidFill>
                  <a:srgbClr val="000000"/>
                </a:solidFill>
                <a:latin typeface="Cambria"/>
                <a:ea typeface="Cambria"/>
                <a:cs typeface="Cambria"/>
                <a:sym typeface="Cambria"/>
              </a:rPr>
              <a:t>The </a:t>
            </a:r>
            <a:r>
              <a:rPr lang="en">
                <a:latin typeface="Cambria"/>
                <a:ea typeface="Cambria"/>
                <a:cs typeface="Cambria"/>
                <a:sym typeface="Cambria"/>
              </a:rPr>
              <a:t>s</a:t>
            </a:r>
            <a:r>
              <a:rPr lang="en" sz="1400" b="0" i="0" u="none" strike="noStrike" cap="none">
                <a:solidFill>
                  <a:srgbClr val="000000"/>
                </a:solidFill>
                <a:latin typeface="Cambria"/>
                <a:ea typeface="Cambria"/>
                <a:cs typeface="Cambria"/>
                <a:sym typeface="Cambria"/>
              </a:rPr>
              <a:t>ecretary of </a:t>
            </a:r>
            <a:r>
              <a:rPr lang="en">
                <a:latin typeface="Cambria"/>
                <a:ea typeface="Cambria"/>
                <a:cs typeface="Cambria"/>
                <a:sym typeface="Cambria"/>
              </a:rPr>
              <a:t>s</a:t>
            </a:r>
            <a:r>
              <a:rPr lang="en" sz="1400" b="0" i="0" u="none" strike="noStrike" cap="none">
                <a:solidFill>
                  <a:srgbClr val="000000"/>
                </a:solidFill>
                <a:latin typeface="Cambria"/>
                <a:ea typeface="Cambria"/>
                <a:cs typeface="Cambria"/>
                <a:sym typeface="Cambria"/>
              </a:rPr>
              <a:t>tate rolls 20 10-sided dice to create a random 20-digit number or “seed,” which the audit software uses to select ballots from each county’s ballot manifest.</a:t>
            </a:r>
            <a:endParaRPr sz="1400" b="0" i="0" u="none" strike="noStrike" cap="none">
              <a:solidFill>
                <a:srgbClr val="000000"/>
              </a:solidFill>
              <a:latin typeface="Cambria"/>
              <a:ea typeface="Cambria"/>
              <a:cs typeface="Cambria"/>
              <a:sym typeface="Cambria"/>
            </a:endParaRPr>
          </a:p>
          <a:p>
            <a:pPr marL="0" marR="0" lvl="0" indent="0" algn="l" rtl="0">
              <a:lnSpc>
                <a:spcPct val="115000"/>
              </a:lnSpc>
              <a:spcBef>
                <a:spcPts val="2000"/>
              </a:spcBef>
              <a:spcAft>
                <a:spcPts val="0"/>
              </a:spcAft>
              <a:buClr>
                <a:srgbClr val="000000"/>
              </a:buClr>
              <a:buSzPts val="1400"/>
              <a:buFont typeface="Arial"/>
              <a:buNone/>
            </a:pPr>
            <a:r>
              <a:rPr lang="en" sz="1400" b="1" i="0" u="none" strike="noStrike" cap="none">
                <a:solidFill>
                  <a:srgbClr val="445E8A"/>
                </a:solidFill>
                <a:latin typeface="Cambria"/>
                <a:ea typeface="Cambria"/>
                <a:cs typeface="Cambria"/>
                <a:sym typeface="Cambria"/>
              </a:rPr>
              <a:t>STEP 4: </a:t>
            </a:r>
            <a:r>
              <a:rPr lang="en" sz="1400" b="0" i="0" u="none" strike="noStrike" cap="none">
                <a:solidFill>
                  <a:srgbClr val="000000"/>
                </a:solidFill>
                <a:latin typeface="Cambria"/>
                <a:ea typeface="Cambria"/>
                <a:cs typeface="Cambria"/>
                <a:sym typeface="Cambria"/>
              </a:rPr>
              <a:t>The selected ballots are then retrieved.</a:t>
            </a:r>
            <a:endParaRPr sz="1400" b="0" i="0" u="none" strike="noStrike" cap="none">
              <a:solidFill>
                <a:srgbClr val="000000"/>
              </a:solidFill>
              <a:latin typeface="Cambria"/>
              <a:ea typeface="Cambria"/>
              <a:cs typeface="Cambria"/>
              <a:sym typeface="Cambria"/>
            </a:endParaRPr>
          </a:p>
          <a:p>
            <a:pPr marL="0" marR="0" lvl="0" indent="0" algn="l" rtl="0">
              <a:lnSpc>
                <a:spcPct val="115000"/>
              </a:lnSpc>
              <a:spcBef>
                <a:spcPts val="2000"/>
              </a:spcBef>
              <a:spcAft>
                <a:spcPts val="0"/>
              </a:spcAft>
              <a:buClr>
                <a:srgbClr val="000000"/>
              </a:buClr>
              <a:buSzPts val="1400"/>
              <a:buFont typeface="Arial"/>
              <a:buNone/>
            </a:pPr>
            <a:r>
              <a:rPr lang="en" sz="1400" b="1" i="0" u="none" strike="noStrike" cap="none">
                <a:solidFill>
                  <a:srgbClr val="445E8A"/>
                </a:solidFill>
                <a:latin typeface="Cambria"/>
                <a:ea typeface="Cambria"/>
                <a:cs typeface="Cambria"/>
                <a:sym typeface="Cambria"/>
              </a:rPr>
              <a:t>STEP 5: </a:t>
            </a:r>
            <a:r>
              <a:rPr lang="en" sz="1400" b="0" i="0" u="none" strike="noStrike" cap="none">
                <a:solidFill>
                  <a:srgbClr val="000000"/>
                </a:solidFill>
                <a:latin typeface="Cambria"/>
                <a:ea typeface="Cambria"/>
                <a:cs typeface="Cambria"/>
                <a:sym typeface="Cambria"/>
              </a:rPr>
              <a:t>The audit teams verify they have the correct ballots by matching the unique identifiers on the ballots to those on the </a:t>
            </a:r>
            <a:br>
              <a:rPr lang="en" sz="1400" b="0" i="0" u="none" strike="noStrike" cap="none">
                <a:solidFill>
                  <a:srgbClr val="000000"/>
                </a:solidFill>
                <a:latin typeface="Cambria"/>
                <a:ea typeface="Cambria"/>
                <a:cs typeface="Cambria"/>
                <a:sym typeface="Cambria"/>
              </a:rPr>
            </a:br>
            <a:r>
              <a:rPr lang="en" sz="1400" b="0" i="0" u="none" strike="noStrike" cap="none">
                <a:solidFill>
                  <a:srgbClr val="000000"/>
                </a:solidFill>
                <a:latin typeface="Cambria"/>
                <a:ea typeface="Cambria"/>
                <a:cs typeface="Cambria"/>
                <a:sym typeface="Cambria"/>
              </a:rPr>
              <a:t>retrieval list. </a:t>
            </a:r>
            <a:endParaRPr sz="1400" b="0" i="0" u="none" strike="noStrike" cap="none">
              <a:solidFill>
                <a:srgbClr val="000000"/>
              </a:solidFill>
              <a:latin typeface="Cambria"/>
              <a:ea typeface="Cambria"/>
              <a:cs typeface="Cambria"/>
              <a:sym typeface="Cambria"/>
            </a:endParaRPr>
          </a:p>
          <a:p>
            <a:pPr marL="0" marR="0" lvl="0" indent="0" algn="l" rtl="0">
              <a:lnSpc>
                <a:spcPct val="115000"/>
              </a:lnSpc>
              <a:spcBef>
                <a:spcPts val="2000"/>
              </a:spcBef>
              <a:spcAft>
                <a:spcPts val="0"/>
              </a:spcAft>
              <a:buClr>
                <a:srgbClr val="000000"/>
              </a:buClr>
              <a:buSzPts val="1400"/>
              <a:buFont typeface="Arial"/>
              <a:buNone/>
            </a:pPr>
            <a:r>
              <a:rPr lang="en" sz="1400" b="1" i="0" u="none" strike="noStrike" cap="none">
                <a:solidFill>
                  <a:srgbClr val="445E8A"/>
                </a:solidFill>
                <a:latin typeface="Cambria"/>
                <a:ea typeface="Cambria"/>
                <a:cs typeface="Cambria"/>
                <a:sym typeface="Cambria"/>
              </a:rPr>
              <a:t>STEP 6: </a:t>
            </a:r>
            <a:r>
              <a:rPr lang="en" sz="1400" b="0" i="0" u="none" strike="noStrike" cap="none">
                <a:solidFill>
                  <a:srgbClr val="000000"/>
                </a:solidFill>
                <a:latin typeface="Cambria"/>
                <a:ea typeface="Cambria"/>
                <a:cs typeface="Cambria"/>
                <a:sym typeface="Cambria"/>
              </a:rPr>
              <a:t>Bipartisan audit board members examine each ballot and enter the voter’s choices exactly as they appear into the audit software. </a:t>
            </a:r>
            <a:endParaRPr sz="1400" b="0" i="0" u="none" strike="noStrike" cap="none">
              <a:solidFill>
                <a:srgbClr val="000000"/>
              </a:solidFill>
              <a:latin typeface="Cambria"/>
              <a:ea typeface="Cambria"/>
              <a:cs typeface="Cambria"/>
              <a:sym typeface="Cambria"/>
            </a:endParaRPr>
          </a:p>
          <a:p>
            <a:pPr marL="0" marR="0" lvl="0" indent="0" algn="l" rtl="0">
              <a:lnSpc>
                <a:spcPct val="115000"/>
              </a:lnSpc>
              <a:spcBef>
                <a:spcPts val="2000"/>
              </a:spcBef>
              <a:spcAft>
                <a:spcPts val="0"/>
              </a:spcAft>
              <a:buClr>
                <a:srgbClr val="000000"/>
              </a:buClr>
              <a:buSzPts val="1400"/>
              <a:buFont typeface="Arial"/>
              <a:buNone/>
            </a:pPr>
            <a:r>
              <a:rPr lang="en" sz="1400" b="1" i="0" u="none" strike="noStrike" cap="none">
                <a:solidFill>
                  <a:srgbClr val="445E8A"/>
                </a:solidFill>
                <a:latin typeface="Cambria"/>
                <a:ea typeface="Cambria"/>
                <a:cs typeface="Cambria"/>
                <a:sym typeface="Cambria"/>
              </a:rPr>
              <a:t>STEP 7: </a:t>
            </a:r>
            <a:r>
              <a:rPr lang="en" sz="1400" b="0" i="0" u="none" strike="noStrike" cap="none">
                <a:solidFill>
                  <a:srgbClr val="000000"/>
                </a:solidFill>
                <a:latin typeface="Cambria"/>
                <a:ea typeface="Cambria"/>
                <a:cs typeface="Cambria"/>
                <a:sym typeface="Cambria"/>
              </a:rPr>
              <a:t>After all jurisdictions have completed the review and documentation process for their audited ballots, the audit software compares the recorded voter choices to the CVR, checking for any differences between the two.</a:t>
            </a:r>
            <a:endParaRPr sz="1400" b="0" i="0" u="none" strike="noStrike" cap="none">
              <a:solidFill>
                <a:srgbClr val="000000"/>
              </a:solidFill>
              <a:latin typeface="Cambria"/>
              <a:ea typeface="Cambria"/>
              <a:cs typeface="Cambria"/>
              <a:sym typeface="Cambria"/>
            </a:endParaRPr>
          </a:p>
          <a:p>
            <a:pPr marL="0" marR="0" lvl="0" indent="0" algn="l" rtl="0">
              <a:lnSpc>
                <a:spcPct val="115000"/>
              </a:lnSpc>
              <a:spcBef>
                <a:spcPts val="2000"/>
              </a:spcBef>
              <a:spcAft>
                <a:spcPts val="0"/>
              </a:spcAft>
              <a:buClr>
                <a:srgbClr val="000000"/>
              </a:buClr>
              <a:buSzPts val="1300"/>
              <a:buFont typeface="Arial"/>
              <a:buNone/>
            </a:pPr>
            <a:endParaRPr sz="1300" b="0" i="0" u="none" strike="noStrike" cap="none">
              <a:solidFill>
                <a:srgbClr val="000000"/>
              </a:solidFill>
              <a:latin typeface="Bitter"/>
              <a:ea typeface="Bitter"/>
              <a:cs typeface="Bitter"/>
              <a:sym typeface="Bitter"/>
            </a:endParaRPr>
          </a:p>
          <a:p>
            <a:pPr marL="0" marR="0" lvl="0" indent="0" algn="l" rtl="0">
              <a:lnSpc>
                <a:spcPct val="115000"/>
              </a:lnSpc>
              <a:spcBef>
                <a:spcPts val="2000"/>
              </a:spcBef>
              <a:spcAft>
                <a:spcPts val="2000"/>
              </a:spcAft>
              <a:buClr>
                <a:srgbClr val="000000"/>
              </a:buClr>
              <a:buSzPts val="1300"/>
              <a:buFont typeface="Arial"/>
              <a:buNone/>
            </a:pPr>
            <a:endParaRPr sz="1300" b="0" i="0" u="none" strike="noStrike" cap="none">
              <a:solidFill>
                <a:srgbClr val="000000"/>
              </a:solidFill>
              <a:latin typeface="Bitter"/>
              <a:ea typeface="Bitter"/>
              <a:cs typeface="Bitter"/>
              <a:sym typeface="Bitter"/>
            </a:endParaRPr>
          </a:p>
        </p:txBody>
      </p:sp>
      <p:grpSp>
        <p:nvGrpSpPr>
          <p:cNvPr id="62" name="Google Shape;62;p2"/>
          <p:cNvGrpSpPr/>
          <p:nvPr/>
        </p:nvGrpSpPr>
        <p:grpSpPr>
          <a:xfrm>
            <a:off x="367942" y="7358435"/>
            <a:ext cx="908715" cy="908599"/>
            <a:chOff x="367942" y="7358435"/>
            <a:chExt cx="908715" cy="908599"/>
          </a:xfrm>
        </p:grpSpPr>
        <p:sp>
          <p:nvSpPr>
            <p:cNvPr id="63" name="Google Shape;63;p2"/>
            <p:cNvSpPr/>
            <p:nvPr/>
          </p:nvSpPr>
          <p:spPr>
            <a:xfrm>
              <a:off x="425575" y="7397573"/>
              <a:ext cx="795927" cy="826035"/>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p:txBody>
        </p:sp>
        <p:pic>
          <p:nvPicPr>
            <p:cNvPr id="64" name="Google Shape;64;p2"/>
            <p:cNvPicPr preferRelativeResize="0"/>
            <p:nvPr/>
          </p:nvPicPr>
          <p:blipFill rotWithShape="1">
            <a:blip r:embed="rId3">
              <a:alphaModFix/>
            </a:blip>
            <a:srcRect/>
            <a:stretch/>
          </p:blipFill>
          <p:spPr>
            <a:xfrm>
              <a:off x="367942" y="7358435"/>
              <a:ext cx="908715" cy="908599"/>
            </a:xfrm>
            <a:prstGeom prst="rect">
              <a:avLst/>
            </a:prstGeom>
            <a:noFill/>
            <a:ln>
              <a:noFill/>
            </a:ln>
          </p:spPr>
        </p:pic>
      </p:grpSp>
      <p:grpSp>
        <p:nvGrpSpPr>
          <p:cNvPr id="65" name="Google Shape;65;p2"/>
          <p:cNvGrpSpPr/>
          <p:nvPr/>
        </p:nvGrpSpPr>
        <p:grpSpPr>
          <a:xfrm>
            <a:off x="367942" y="5630142"/>
            <a:ext cx="908715" cy="908599"/>
            <a:chOff x="341436" y="5630142"/>
            <a:chExt cx="908715" cy="908599"/>
          </a:xfrm>
        </p:grpSpPr>
        <p:sp>
          <p:nvSpPr>
            <p:cNvPr id="66" name="Google Shape;66;p2"/>
            <p:cNvSpPr/>
            <p:nvPr/>
          </p:nvSpPr>
          <p:spPr>
            <a:xfrm>
              <a:off x="403637" y="5750913"/>
              <a:ext cx="795927" cy="691509"/>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p:txBody>
        </p:sp>
        <p:pic>
          <p:nvPicPr>
            <p:cNvPr id="67" name="Google Shape;67;p2"/>
            <p:cNvPicPr preferRelativeResize="0"/>
            <p:nvPr/>
          </p:nvPicPr>
          <p:blipFill rotWithShape="1">
            <a:blip r:embed="rId4">
              <a:alphaModFix/>
            </a:blip>
            <a:srcRect/>
            <a:stretch/>
          </p:blipFill>
          <p:spPr>
            <a:xfrm>
              <a:off x="341436" y="5630142"/>
              <a:ext cx="908715" cy="908599"/>
            </a:xfrm>
            <a:prstGeom prst="rect">
              <a:avLst/>
            </a:prstGeom>
            <a:noFill/>
            <a:ln>
              <a:noFill/>
            </a:ln>
          </p:spPr>
        </p:pic>
      </p:grpSp>
      <p:grpSp>
        <p:nvGrpSpPr>
          <p:cNvPr id="68" name="Google Shape;68;p2"/>
          <p:cNvGrpSpPr/>
          <p:nvPr/>
        </p:nvGrpSpPr>
        <p:grpSpPr>
          <a:xfrm>
            <a:off x="367942" y="4671981"/>
            <a:ext cx="908715" cy="908599"/>
            <a:chOff x="367942" y="4671981"/>
            <a:chExt cx="908715" cy="908599"/>
          </a:xfrm>
        </p:grpSpPr>
        <p:sp>
          <p:nvSpPr>
            <p:cNvPr id="69" name="Google Shape;69;p2"/>
            <p:cNvSpPr/>
            <p:nvPr/>
          </p:nvSpPr>
          <p:spPr>
            <a:xfrm>
              <a:off x="417930" y="4738044"/>
              <a:ext cx="795927" cy="826035"/>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p:txBody>
        </p:sp>
        <p:pic>
          <p:nvPicPr>
            <p:cNvPr id="70" name="Google Shape;70;p2"/>
            <p:cNvPicPr preferRelativeResize="0"/>
            <p:nvPr/>
          </p:nvPicPr>
          <p:blipFill rotWithShape="1">
            <a:blip r:embed="rId5">
              <a:alphaModFix/>
            </a:blip>
            <a:srcRect/>
            <a:stretch/>
          </p:blipFill>
          <p:spPr>
            <a:xfrm>
              <a:off x="367942" y="4671981"/>
              <a:ext cx="908715" cy="908599"/>
            </a:xfrm>
            <a:prstGeom prst="rect">
              <a:avLst/>
            </a:prstGeom>
            <a:noFill/>
            <a:ln>
              <a:noFill/>
            </a:ln>
          </p:spPr>
        </p:pic>
      </p:grpSp>
      <p:sp>
        <p:nvSpPr>
          <p:cNvPr id="71" name="Google Shape;71;p2"/>
          <p:cNvSpPr txBox="1"/>
          <p:nvPr/>
        </p:nvSpPr>
        <p:spPr>
          <a:xfrm>
            <a:off x="402336" y="457200"/>
            <a:ext cx="7084500" cy="7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3200" b="1" i="0" u="none" strike="noStrike" cap="none" dirty="0">
                <a:solidFill>
                  <a:srgbClr val="445E8A"/>
                </a:solidFill>
                <a:latin typeface="Tw Cen MT" panose="020B0602020104020603" pitchFamily="34" charset="0"/>
                <a:ea typeface="Twentieth Century"/>
                <a:cs typeface="Twentieth Century"/>
                <a:sym typeface="Twentieth Century"/>
              </a:rPr>
              <a:t>[JURISDICTION’S] AUDIT PROCESS</a:t>
            </a:r>
            <a:endParaRPr sz="32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72" name="Google Shape;72;p2"/>
          <p:cNvSpPr/>
          <p:nvPr/>
        </p:nvSpPr>
        <p:spPr>
          <a:xfrm>
            <a:off x="457200" y="9275929"/>
            <a:ext cx="6781800" cy="647400"/>
          </a:xfrm>
          <a:prstGeom prst="roundRect">
            <a:avLst>
              <a:gd name="adj" fmla="val 16667"/>
            </a:avLst>
          </a:prstGeom>
          <a:solidFill>
            <a:srgbClr val="445E8A"/>
          </a:solidFill>
          <a:ln>
            <a:noFill/>
          </a:ln>
        </p:spPr>
        <p:txBody>
          <a:bodyPr spcFirstLastPara="1" wrap="square" lIns="91425"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Cambria"/>
                <a:ea typeface="Cambria"/>
                <a:cs typeface="Cambria"/>
                <a:sym typeface="Cambria"/>
              </a:rPr>
              <a:t>Risk-Limiting Audits or RLAs like this one are considered </a:t>
            </a:r>
            <a:br>
              <a:rPr lang="en" sz="1400" b="1" i="0" u="none" strike="noStrike" cap="none">
                <a:solidFill>
                  <a:schemeClr val="lt1"/>
                </a:solidFill>
                <a:latin typeface="Cambria"/>
                <a:ea typeface="Cambria"/>
                <a:cs typeface="Cambria"/>
                <a:sym typeface="Cambria"/>
              </a:rPr>
            </a:br>
            <a:r>
              <a:rPr lang="en" sz="1400" b="1" i="0" u="none" strike="noStrike" cap="none">
                <a:solidFill>
                  <a:schemeClr val="lt1"/>
                </a:solidFill>
                <a:latin typeface="Cambria"/>
                <a:ea typeface="Cambria"/>
                <a:cs typeface="Cambria"/>
                <a:sym typeface="Cambria"/>
              </a:rPr>
              <a:t>the </a:t>
            </a:r>
            <a:r>
              <a:rPr lang="en" sz="1400" b="0" i="0" u="none" strike="noStrike" cap="none">
                <a:solidFill>
                  <a:schemeClr val="lt1"/>
                </a:solidFill>
                <a:latin typeface="Cambria"/>
                <a:ea typeface="Cambria"/>
                <a:cs typeface="Cambria"/>
                <a:sym typeface="Cambria"/>
              </a:rPr>
              <a:t>most accurate and efficient </a:t>
            </a:r>
            <a:r>
              <a:rPr lang="en" sz="1400" b="1" i="0" u="none" strike="noStrike" cap="none">
                <a:solidFill>
                  <a:schemeClr val="lt1"/>
                </a:solidFill>
                <a:latin typeface="Cambria"/>
                <a:ea typeface="Cambria"/>
                <a:cs typeface="Cambria"/>
                <a:sym typeface="Cambria"/>
              </a:rPr>
              <a:t>type of post-election audit.</a:t>
            </a:r>
            <a:endParaRPr sz="1400" b="1" i="0" u="none" strike="noStrike" cap="none">
              <a:solidFill>
                <a:schemeClr val="lt1"/>
              </a:solidFill>
              <a:latin typeface="Cambria"/>
              <a:ea typeface="Cambria"/>
              <a:cs typeface="Cambria"/>
              <a:sym typeface="Cambria"/>
            </a:endParaRPr>
          </a:p>
        </p:txBody>
      </p:sp>
      <p:sp>
        <p:nvSpPr>
          <p:cNvPr id="73" name="Google Shape;73;p2"/>
          <p:cNvSpPr txBox="1"/>
          <p:nvPr/>
        </p:nvSpPr>
        <p:spPr>
          <a:xfrm>
            <a:off x="457199" y="863407"/>
            <a:ext cx="5808134" cy="3239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1" u="none" strike="noStrike" cap="none">
                <a:solidFill>
                  <a:srgbClr val="E24E39"/>
                </a:solidFill>
                <a:latin typeface="Cambria"/>
                <a:ea typeface="Cambria"/>
                <a:cs typeface="Cambria"/>
                <a:sym typeface="Cambria"/>
              </a:rPr>
              <a:t>[YEAR] [TYPE] Election</a:t>
            </a:r>
            <a:endParaRPr sz="2400" b="1" i="1" u="none" strike="noStrike" cap="none">
              <a:solidFill>
                <a:srgbClr val="E24E39"/>
              </a:solidFill>
              <a:latin typeface="Cambria"/>
              <a:ea typeface="Cambria"/>
              <a:cs typeface="Cambria"/>
              <a:sym typeface="Cambria"/>
            </a:endParaRPr>
          </a:p>
        </p:txBody>
      </p:sp>
      <p:sp>
        <p:nvSpPr>
          <p:cNvPr id="74" name="Google Shape;74;p2"/>
          <p:cNvSpPr txBox="1"/>
          <p:nvPr/>
        </p:nvSpPr>
        <p:spPr>
          <a:xfrm>
            <a:off x="457200" y="1243323"/>
            <a:ext cx="7029600" cy="11707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Cambria"/>
                <a:ea typeface="Cambria"/>
                <a:cs typeface="Cambria"/>
                <a:sym typeface="Cambria"/>
              </a:rPr>
              <a:t>On [DATE], a bipartisan team — not involved in the election </a:t>
            </a:r>
            <a:r>
              <a:rPr lang="en" sz="1400" b="0" i="0" u="none" strike="noStrike" cap="none">
                <a:solidFill>
                  <a:schemeClr val="dk1"/>
                </a:solidFill>
                <a:latin typeface="Cambria"/>
                <a:ea typeface="Cambria"/>
                <a:cs typeface="Cambria"/>
                <a:sym typeface="Cambria"/>
              </a:rPr>
              <a:t>—</a:t>
            </a:r>
            <a:r>
              <a:rPr lang="en" sz="1400" b="0" i="0" u="none" strike="noStrike" cap="none">
                <a:solidFill>
                  <a:srgbClr val="000000"/>
                </a:solidFill>
                <a:latin typeface="Cambria"/>
                <a:ea typeface="Cambria"/>
                <a:cs typeface="Cambria"/>
                <a:sym typeface="Cambria"/>
              </a:rPr>
              <a:t> conducted an audit to confirm that our voting equipment counted voters’ ballots accurately and that [Jurisdiction’s] election results are correct.</a:t>
            </a:r>
            <a:br>
              <a:rPr lang="en" sz="1400" b="0" i="0" u="none" strike="noStrike" cap="none">
                <a:solidFill>
                  <a:srgbClr val="000000"/>
                </a:solidFill>
                <a:latin typeface="Cambria"/>
                <a:ea typeface="Cambria"/>
                <a:cs typeface="Cambria"/>
                <a:sym typeface="Cambria"/>
              </a:rPr>
            </a:br>
            <a:r>
              <a:rPr lang="en" sz="1400" b="0" i="0" u="none" strike="noStrike" cap="none">
                <a:solidFill>
                  <a:srgbClr val="000000"/>
                </a:solidFill>
                <a:latin typeface="Cambria"/>
                <a:ea typeface="Cambria"/>
                <a:cs typeface="Cambria"/>
                <a:sym typeface="Cambria"/>
              </a:rPr>
              <a:t> </a:t>
            </a:r>
            <a:endParaRPr sz="1200" b="0" i="0" u="none" strike="noStrike" cap="none">
              <a:solidFill>
                <a:srgbClr val="000000"/>
              </a:solidFill>
              <a:latin typeface="Cambria"/>
              <a:ea typeface="Cambria"/>
              <a:cs typeface="Cambria"/>
              <a:sym typeface="Cambria"/>
            </a:endParaRPr>
          </a:p>
          <a:p>
            <a:pPr marL="0" marR="0" lvl="0" indent="0" algn="l" rtl="0">
              <a:lnSpc>
                <a:spcPct val="115000"/>
              </a:lnSpc>
              <a:spcBef>
                <a:spcPts val="0"/>
              </a:spcBef>
              <a:spcAft>
                <a:spcPts val="2000"/>
              </a:spcAft>
              <a:buClr>
                <a:schemeClr val="dk1"/>
              </a:buClr>
              <a:buSzPts val="1100"/>
              <a:buFont typeface="Arial"/>
              <a:buNone/>
            </a:pPr>
            <a:r>
              <a:rPr lang="en" sz="1400" b="1" i="0" u="none" strike="noStrike" cap="none">
                <a:solidFill>
                  <a:schemeClr val="dk1"/>
                </a:solidFill>
                <a:latin typeface="Cambria"/>
                <a:ea typeface="Cambria"/>
                <a:cs typeface="Cambria"/>
                <a:sym typeface="Cambria"/>
              </a:rPr>
              <a:t>The audit process we followed looks like this:</a:t>
            </a:r>
            <a:endParaRPr sz="1400" b="1" i="0" u="none" strike="noStrike" cap="none">
              <a:solidFill>
                <a:srgbClr val="000000"/>
              </a:solidFill>
              <a:latin typeface="Cambria"/>
              <a:ea typeface="Cambria"/>
              <a:cs typeface="Cambria"/>
              <a:sym typeface="Cambria"/>
            </a:endParaRPr>
          </a:p>
        </p:txBody>
      </p:sp>
      <p:grpSp>
        <p:nvGrpSpPr>
          <p:cNvPr id="75" name="Google Shape;75;p2"/>
          <p:cNvGrpSpPr/>
          <p:nvPr/>
        </p:nvGrpSpPr>
        <p:grpSpPr>
          <a:xfrm>
            <a:off x="365099" y="3624879"/>
            <a:ext cx="914400" cy="914400"/>
            <a:chOff x="365099" y="3624879"/>
            <a:chExt cx="914400" cy="914400"/>
          </a:xfrm>
        </p:grpSpPr>
        <p:sp>
          <p:nvSpPr>
            <p:cNvPr id="76" name="Google Shape;76;p2"/>
            <p:cNvSpPr/>
            <p:nvPr/>
          </p:nvSpPr>
          <p:spPr>
            <a:xfrm>
              <a:off x="448060" y="3703288"/>
              <a:ext cx="731520" cy="73152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p:txBody>
        </p:sp>
        <p:pic>
          <p:nvPicPr>
            <p:cNvPr id="77" name="Google Shape;77;p2" descr="A computer screen with check marks and check boxes&#10;&#10;Description automatically generated"/>
            <p:cNvPicPr preferRelativeResize="0"/>
            <p:nvPr/>
          </p:nvPicPr>
          <p:blipFill rotWithShape="1">
            <a:blip r:embed="rId6">
              <a:alphaModFix/>
            </a:blip>
            <a:srcRect/>
            <a:stretch/>
          </p:blipFill>
          <p:spPr>
            <a:xfrm>
              <a:off x="365099" y="3624879"/>
              <a:ext cx="914400" cy="914400"/>
            </a:xfrm>
            <a:prstGeom prst="rect">
              <a:avLst/>
            </a:prstGeom>
            <a:noFill/>
            <a:ln>
              <a:noFill/>
            </a:ln>
          </p:spPr>
        </p:pic>
      </p:grpSp>
      <p:grpSp>
        <p:nvGrpSpPr>
          <p:cNvPr id="78" name="Google Shape;78;p2"/>
          <p:cNvGrpSpPr/>
          <p:nvPr/>
        </p:nvGrpSpPr>
        <p:grpSpPr>
          <a:xfrm>
            <a:off x="355955" y="2408275"/>
            <a:ext cx="932688" cy="932688"/>
            <a:chOff x="355955" y="2408275"/>
            <a:chExt cx="932688" cy="932688"/>
          </a:xfrm>
        </p:grpSpPr>
        <p:sp>
          <p:nvSpPr>
            <p:cNvPr id="79" name="Google Shape;79;p2"/>
            <p:cNvSpPr/>
            <p:nvPr/>
          </p:nvSpPr>
          <p:spPr>
            <a:xfrm>
              <a:off x="424336" y="2485748"/>
              <a:ext cx="795927" cy="826035"/>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p:txBody>
        </p:sp>
        <p:pic>
          <p:nvPicPr>
            <p:cNvPr id="80" name="Google Shape;80;p2" descr="A black and white diagram&#10;&#10;Description automatically generated"/>
            <p:cNvPicPr preferRelativeResize="0"/>
            <p:nvPr/>
          </p:nvPicPr>
          <p:blipFill rotWithShape="1">
            <a:blip r:embed="rId7">
              <a:alphaModFix/>
            </a:blip>
            <a:srcRect/>
            <a:stretch/>
          </p:blipFill>
          <p:spPr>
            <a:xfrm>
              <a:off x="355955" y="2408275"/>
              <a:ext cx="932688" cy="932688"/>
            </a:xfrm>
            <a:prstGeom prst="rect">
              <a:avLst/>
            </a:prstGeom>
            <a:noFill/>
            <a:ln>
              <a:noFill/>
            </a:ln>
          </p:spPr>
        </p:pic>
      </p:grpSp>
      <p:grpSp>
        <p:nvGrpSpPr>
          <p:cNvPr id="81" name="Google Shape;81;p2"/>
          <p:cNvGrpSpPr/>
          <p:nvPr/>
        </p:nvGrpSpPr>
        <p:grpSpPr>
          <a:xfrm>
            <a:off x="355955" y="6340296"/>
            <a:ext cx="932688" cy="932688"/>
            <a:chOff x="355955" y="6340296"/>
            <a:chExt cx="932688" cy="932688"/>
          </a:xfrm>
        </p:grpSpPr>
        <p:sp>
          <p:nvSpPr>
            <p:cNvPr id="82" name="Google Shape;82;p2"/>
            <p:cNvSpPr/>
            <p:nvPr/>
          </p:nvSpPr>
          <p:spPr>
            <a:xfrm>
              <a:off x="429644" y="6456443"/>
              <a:ext cx="731520" cy="73152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p:txBody>
        </p:sp>
        <p:pic>
          <p:nvPicPr>
            <p:cNvPr id="83" name="Google Shape;83;p2" descr="A black and white icon with check marks and a magnifying glass&#10;&#10;Description automatically generated"/>
            <p:cNvPicPr preferRelativeResize="0"/>
            <p:nvPr/>
          </p:nvPicPr>
          <p:blipFill rotWithShape="1">
            <a:blip r:embed="rId8">
              <a:alphaModFix/>
            </a:blip>
            <a:srcRect/>
            <a:stretch/>
          </p:blipFill>
          <p:spPr>
            <a:xfrm>
              <a:off x="355955" y="6340296"/>
              <a:ext cx="932688" cy="932688"/>
            </a:xfrm>
            <a:prstGeom prst="rect">
              <a:avLst/>
            </a:prstGeom>
            <a:noFill/>
            <a:ln>
              <a:noFill/>
            </a:ln>
          </p:spPr>
        </p:pic>
      </p:grpSp>
      <p:grpSp>
        <p:nvGrpSpPr>
          <p:cNvPr id="84" name="Google Shape;84;p2"/>
          <p:cNvGrpSpPr/>
          <p:nvPr/>
        </p:nvGrpSpPr>
        <p:grpSpPr>
          <a:xfrm>
            <a:off x="387959" y="8167856"/>
            <a:ext cx="868680" cy="868680"/>
            <a:chOff x="387959" y="8167856"/>
            <a:chExt cx="868680" cy="868680"/>
          </a:xfrm>
        </p:grpSpPr>
        <p:sp>
          <p:nvSpPr>
            <p:cNvPr id="85" name="Google Shape;85;p2"/>
            <p:cNvSpPr/>
            <p:nvPr/>
          </p:nvSpPr>
          <p:spPr>
            <a:xfrm>
              <a:off x="471124" y="8256303"/>
              <a:ext cx="731520" cy="73152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itter"/>
                <a:ea typeface="Bitter"/>
                <a:cs typeface="Bitter"/>
                <a:sym typeface="Bitter"/>
              </a:endParaRPr>
            </a:p>
          </p:txBody>
        </p:sp>
        <p:pic>
          <p:nvPicPr>
            <p:cNvPr id="86" name="Google Shape;86;p2" descr="A black and white diagram&#10;&#10;Description automatically generated"/>
            <p:cNvPicPr preferRelativeResize="0"/>
            <p:nvPr/>
          </p:nvPicPr>
          <p:blipFill rotWithShape="1">
            <a:blip r:embed="rId9">
              <a:alphaModFix/>
            </a:blip>
            <a:srcRect/>
            <a:stretch/>
          </p:blipFill>
          <p:spPr>
            <a:xfrm>
              <a:off x="387959" y="8167856"/>
              <a:ext cx="868680" cy="868680"/>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Generic-audit-resources">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Custom</PresentationFormat>
  <Paragraphs>32</Paragraphs>
  <Slides>3</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DM Sans</vt:lpstr>
      <vt:lpstr>Cambria</vt:lpstr>
      <vt:lpstr>Arial</vt:lpstr>
      <vt:lpstr>Bitter</vt:lpstr>
      <vt:lpstr>Tw Cen MT</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2024-09-20T14:42:08Z</dcterms:modified>
</cp:coreProperties>
</file>