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5"/>
  </p:notesMasterIdLst>
  <p:sldIdLst>
    <p:sldId id="256" r:id="rId2"/>
    <p:sldId id="258" r:id="rId3"/>
    <p:sldId id="257" r:id="rId4"/>
  </p:sldIdLst>
  <p:sldSz cx="7772400" cy="10058400"/>
  <p:notesSz cx="6858000" cy="9144000"/>
  <p:embeddedFontLst>
    <p:embeddedFont>
      <p:font typeface="Bitter" pitchFamily="2" charset="0"/>
      <p:regular r:id="rId6"/>
      <p:bold r:id="rId7"/>
      <p:italic r:id="rId8"/>
      <p:boldItalic r:id="rId9"/>
    </p:embeddedFont>
    <p:embeddedFont>
      <p:font typeface="Bitter Medium" pitchFamily="2" charset="0"/>
      <p:regular r:id="rId10"/>
      <p:bold r:id="rId11"/>
      <p:italic r:id="rId12"/>
      <p:boldItalic r:id="rId13"/>
    </p:embeddedFont>
    <p:embeddedFont>
      <p:font typeface="Cambria" panose="02040503050406030204" pitchFamily="18" charset="0"/>
      <p:regular r:id="rId14"/>
      <p:bold r:id="rId15"/>
      <p:italic r:id="rId16"/>
      <p:boldItalic r:id="rId17"/>
    </p:embeddedFont>
    <p:embeddedFont>
      <p:font typeface="DM Sans" pitchFamily="2" charset="0"/>
      <p:regular r:id="rId18"/>
      <p:bold r:id="rId19"/>
      <p:italic r:id="rId20"/>
      <p:boldItalic r:id="rId21"/>
    </p:embeddedFont>
    <p:embeddedFont>
      <p:font typeface="Montserrat ExtraBold" panose="00000900000000000000" pitchFamily="2" charset="0"/>
      <p:bold r:id="rId22"/>
      <p:boldItalic r:id="rId23"/>
    </p:embeddedFont>
    <p:embeddedFont>
      <p:font typeface="Tw Cen MT" panose="020B06020201040206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2448">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nMgDCMVwg9HmN5MiWB1meTx/6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5" d="100"/>
          <a:sy n="35" d="100"/>
        </p:scale>
        <p:origin x="2220" y="1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32" Type="http://schemas.openxmlformats.org/officeDocument/2006/relationships/tableStyles" Target="tableStyle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customschemas.google.com/relationships/presentationmetadata" Target="metadata"/><Relationship Id="rId10" Type="http://schemas.openxmlformats.org/officeDocument/2006/relationships/font" Target="fonts/font5.fntdata"/><Relationship Id="rId19" Type="http://schemas.openxmlformats.org/officeDocument/2006/relationships/font" Target="fonts/font1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font" Target="fonts/font2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6"/>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7"/>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
          <p:cNvSpPr txBox="1">
            <a:spLocks noGrp="1"/>
          </p:cNvSpPr>
          <p:nvPr>
            <p:ph type="body" idx="2"/>
          </p:nvPr>
        </p:nvSpPr>
        <p:spPr>
          <a:xfrm>
            <a:off x="4198575" y="1415969"/>
            <a:ext cx="3261600" cy="7226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electionsgroup.com/commsdes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hyperlink" Target="https://electionsgroup.com/commsdesk/"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2.png"/><Relationship Id="rId4" Type="http://schemas.openxmlformats.org/officeDocument/2006/relationships/image" Target="../media/image32.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3"/>
        <p:cNvGrpSpPr/>
        <p:nvPr/>
      </p:nvGrpSpPr>
      <p:grpSpPr>
        <a:xfrm>
          <a:off x="0" y="0"/>
          <a:ext cx="0" cy="0"/>
          <a:chOff x="0" y="0"/>
          <a:chExt cx="0" cy="0"/>
        </a:xfrm>
      </p:grpSpPr>
      <p:sp>
        <p:nvSpPr>
          <p:cNvPr id="54" name="Google Shape;54;p1"/>
          <p:cNvSpPr txBox="1"/>
          <p:nvPr/>
        </p:nvSpPr>
        <p:spPr>
          <a:xfrm>
            <a:off x="82208" y="653020"/>
            <a:ext cx="7690200" cy="9879587"/>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None/>
            </a:pPr>
            <a:r>
              <a:rPr lang="en" sz="1350" b="0" i="0" u="none" strike="noStrike" cap="none" dirty="0">
                <a:solidFill>
                  <a:srgbClr val="000000"/>
                </a:solidFill>
                <a:latin typeface="Cambria" panose="02040503050406030204" pitchFamily="18" charset="0"/>
                <a:ea typeface="Cambria" panose="02040503050406030204" pitchFamily="18" charset="0"/>
                <a:cs typeface="Bitter"/>
                <a:sym typeface="Bitter"/>
              </a:rPr>
              <a:t>Add text and counts to the template on the next page to create a handout or web</a:t>
            </a:r>
            <a:r>
              <a:rPr lang="en" sz="1350" dirty="0">
                <a:latin typeface="Cambria" panose="02040503050406030204" pitchFamily="18" charset="0"/>
                <a:ea typeface="Cambria" panose="02040503050406030204" pitchFamily="18" charset="0"/>
                <a:cs typeface="Bitter"/>
                <a:sym typeface="Bitter"/>
              </a:rPr>
              <a:t>site </a:t>
            </a:r>
            <a:r>
              <a:rPr lang="en" sz="1350" b="0" i="0" u="none" strike="noStrike" cap="none" dirty="0">
                <a:solidFill>
                  <a:srgbClr val="000000"/>
                </a:solidFill>
                <a:latin typeface="Cambria" panose="02040503050406030204" pitchFamily="18" charset="0"/>
                <a:ea typeface="Cambria" panose="02040503050406030204" pitchFamily="18" charset="0"/>
                <a:cs typeface="Bitter"/>
                <a:sym typeface="Bitter"/>
              </a:rPr>
              <a:t>PDF summarizing </a:t>
            </a:r>
            <a:r>
              <a:rPr lang="en" sz="1350" dirty="0">
                <a:latin typeface="Cambria" panose="02040503050406030204" pitchFamily="18" charset="0"/>
                <a:ea typeface="Cambria" panose="02040503050406030204" pitchFamily="18" charset="0"/>
                <a:cs typeface="Bitter"/>
                <a:sym typeface="Bitter"/>
              </a:rPr>
              <a:t>your audit </a:t>
            </a:r>
            <a:r>
              <a:rPr lang="en" sz="1350" b="0" i="0" u="none" strike="noStrike" cap="none" dirty="0">
                <a:solidFill>
                  <a:srgbClr val="000000"/>
                </a:solidFill>
                <a:latin typeface="Cambria" panose="02040503050406030204" pitchFamily="18" charset="0"/>
                <a:ea typeface="Cambria" panose="02040503050406030204" pitchFamily="18" charset="0"/>
                <a:cs typeface="Bitter"/>
                <a:sym typeface="Bitter"/>
              </a:rPr>
              <a:t>results and process you used to </a:t>
            </a:r>
            <a:r>
              <a:rPr lang="en" sz="1350" dirty="0">
                <a:latin typeface="Cambria" panose="02040503050406030204" pitchFamily="18" charset="0"/>
                <a:ea typeface="Cambria" panose="02040503050406030204" pitchFamily="18" charset="0"/>
                <a:cs typeface="Bitter"/>
                <a:sym typeface="Bitter"/>
              </a:rPr>
              <a:t>conduct </a:t>
            </a:r>
            <a:r>
              <a:rPr lang="en" sz="1350" b="0" i="0" u="none" strike="noStrike" cap="none" dirty="0">
                <a:solidFill>
                  <a:srgbClr val="000000"/>
                </a:solidFill>
                <a:latin typeface="Cambria" panose="02040503050406030204" pitchFamily="18" charset="0"/>
                <a:ea typeface="Cambria" panose="02040503050406030204" pitchFamily="18" charset="0"/>
                <a:cs typeface="Bitter"/>
                <a:sym typeface="Bitter"/>
              </a:rPr>
              <a:t>your post-election audit. </a:t>
            </a:r>
            <a:endParaRPr sz="1350" b="0" i="0" u="none" strike="noStrike" cap="none" dirty="0">
              <a:solidFill>
                <a:srgbClr val="000000"/>
              </a:solidFill>
              <a:latin typeface="Cambria" panose="02040503050406030204" pitchFamily="18" charset="0"/>
              <a:ea typeface="Cambria" panose="02040503050406030204" pitchFamily="18" charset="0"/>
              <a:sym typeface="Arial"/>
            </a:endParaRPr>
          </a:p>
          <a:p>
            <a:pPr marL="114300" marR="0" lvl="0" indent="0" algn="l" rtl="0">
              <a:lnSpc>
                <a:spcPct val="100000"/>
              </a:lnSpc>
              <a:spcBef>
                <a:spcPts val="0"/>
              </a:spcBef>
              <a:spcAft>
                <a:spcPts val="0"/>
              </a:spcAft>
              <a:buNone/>
            </a:pPr>
            <a:br>
              <a:rPr lang="en" sz="1000" b="0" i="0" u="none" strike="noStrike" cap="none" dirty="0">
                <a:solidFill>
                  <a:srgbClr val="000000"/>
                </a:solidFill>
                <a:latin typeface="Cambria" panose="02040503050406030204" pitchFamily="18" charset="0"/>
                <a:ea typeface="Cambria" panose="02040503050406030204" pitchFamily="18" charset="0"/>
                <a:sym typeface="Arial"/>
              </a:rPr>
            </a:br>
            <a:r>
              <a:rPr lang="en" sz="1350" b="1" i="1" u="none" strike="noStrike" cap="none" dirty="0">
                <a:solidFill>
                  <a:srgbClr val="445E8A"/>
                </a:solidFill>
                <a:latin typeface="Cambria" panose="02040503050406030204" pitchFamily="18" charset="0"/>
                <a:ea typeface="Cambria" panose="02040503050406030204" pitchFamily="18" charset="0"/>
                <a:cs typeface="Bitter"/>
                <a:sym typeface="Bitter"/>
              </a:rPr>
              <a:t>Bracketed text</a:t>
            </a:r>
            <a:endParaRPr sz="1350" b="0" i="0" u="none" strike="noStrike" cap="none" dirty="0">
              <a:solidFill>
                <a:srgbClr val="000000"/>
              </a:solidFill>
              <a:latin typeface="Cambria" panose="02040503050406030204" pitchFamily="18" charset="0"/>
              <a:ea typeface="Cambria" panose="02040503050406030204" pitchFamily="18" charset="0"/>
              <a:sym typeface="Arial"/>
            </a:endParaRPr>
          </a:p>
          <a:p>
            <a:pPr marL="114300" marR="0" lvl="0" indent="0" algn="l" rtl="0">
              <a:lnSpc>
                <a:spcPct val="100000"/>
              </a:lnSpc>
              <a:spcBef>
                <a:spcPts val="0"/>
              </a:spcBef>
              <a:spcAft>
                <a:spcPts val="0"/>
              </a:spcAft>
              <a:buNone/>
            </a:pPr>
            <a:r>
              <a:rPr lang="en" sz="1350" b="0" i="0" u="none" strike="noStrike" cap="none" dirty="0">
                <a:solidFill>
                  <a:srgbClr val="000000"/>
                </a:solidFill>
                <a:latin typeface="Cambria" panose="02040503050406030204" pitchFamily="18" charset="0"/>
                <a:ea typeface="Cambria" panose="02040503050406030204" pitchFamily="18" charset="0"/>
                <a:cs typeface="Bitter"/>
                <a:sym typeface="Bitter"/>
              </a:rPr>
              <a:t>There is bracketed text that needs updating. For example, if you’re preparing a post-e</a:t>
            </a:r>
            <a:r>
              <a:rPr lang="en" sz="1350" dirty="0">
                <a:latin typeface="Cambria" panose="02040503050406030204" pitchFamily="18" charset="0"/>
                <a:ea typeface="Cambria" panose="02040503050406030204" pitchFamily="18" charset="0"/>
                <a:cs typeface="Bitter"/>
                <a:sym typeface="Bitter"/>
              </a:rPr>
              <a:t>lection audit handout for the </a:t>
            </a:r>
            <a:r>
              <a:rPr lang="en" sz="1350" b="0" i="0" u="none" strike="noStrike" cap="none" dirty="0">
                <a:solidFill>
                  <a:srgbClr val="000000"/>
                </a:solidFill>
                <a:latin typeface="Cambria" panose="02040503050406030204" pitchFamily="18" charset="0"/>
                <a:ea typeface="Cambria" panose="02040503050406030204" pitchFamily="18" charset="0"/>
                <a:cs typeface="Bitter"/>
                <a:sym typeface="Bitter"/>
              </a:rPr>
              <a:t>2024 general election </a:t>
            </a:r>
            <a:r>
              <a:rPr lang="en" sz="1350" dirty="0">
                <a:latin typeface="Cambria" panose="02040503050406030204" pitchFamily="18" charset="0"/>
                <a:ea typeface="Cambria" panose="02040503050406030204" pitchFamily="18" charset="0"/>
                <a:cs typeface="Bitter"/>
                <a:sym typeface="Bitter"/>
              </a:rPr>
              <a:t>in </a:t>
            </a:r>
            <a:r>
              <a:rPr lang="en" sz="1350" b="0" i="0" u="none" strike="noStrike" cap="none" dirty="0">
                <a:solidFill>
                  <a:srgbClr val="000000"/>
                </a:solidFill>
                <a:latin typeface="Cambria" panose="02040503050406030204" pitchFamily="18" charset="0"/>
                <a:ea typeface="Cambria" panose="02040503050406030204" pitchFamily="18" charset="0"/>
                <a:cs typeface="Bitter"/>
                <a:sym typeface="Bitter"/>
              </a:rPr>
              <a:t>Jones County, you would replace the bracketed text with your text:</a:t>
            </a:r>
            <a:br>
              <a:rPr lang="en" sz="1400" b="0" i="0" u="none" strike="noStrike" cap="none" dirty="0">
                <a:solidFill>
                  <a:srgbClr val="000000"/>
                </a:solidFill>
                <a:latin typeface="Bitter"/>
                <a:ea typeface="Bitter"/>
                <a:cs typeface="Bitter"/>
                <a:sym typeface="Bitter"/>
              </a:rPr>
            </a:br>
            <a:br>
              <a:rPr lang="en" sz="1050" b="0" i="0" u="none" strike="noStrike" cap="none" dirty="0">
                <a:solidFill>
                  <a:srgbClr val="595959"/>
                </a:solidFill>
                <a:latin typeface="Tw Cen MT" panose="020B0602020104020603" pitchFamily="34" charset="0"/>
                <a:ea typeface="Bitter"/>
                <a:cs typeface="Bitter"/>
                <a:sym typeface="Bitter"/>
              </a:rPr>
            </a:br>
            <a:r>
              <a:rPr lang="en" sz="1400" b="1" i="0" u="none" strike="noStrike" cap="none" dirty="0">
                <a:solidFill>
                  <a:srgbClr val="445E8A"/>
                </a:solidFill>
                <a:latin typeface="Tw Cen MT" panose="020B0602020104020603" pitchFamily="34" charset="0"/>
                <a:ea typeface="DM Sans"/>
                <a:cs typeface="DM Sans"/>
                <a:sym typeface="DM Sans"/>
              </a:rPr>
              <a:t>[JURISDICTION’S] POST-ELECTION AUDIT</a:t>
            </a:r>
            <a:br>
              <a:rPr lang="en" sz="1400" b="1" i="0" u="none" strike="noStrike" cap="none" dirty="0">
                <a:solidFill>
                  <a:srgbClr val="445E8A"/>
                </a:solidFill>
                <a:latin typeface="DM Sans"/>
                <a:ea typeface="DM Sans"/>
                <a:cs typeface="DM Sans"/>
                <a:sym typeface="DM Sans"/>
              </a:rPr>
            </a:br>
            <a:r>
              <a:rPr lang="en" sz="1400" b="1" i="1" u="none" strike="noStrike" cap="none" dirty="0">
                <a:solidFill>
                  <a:srgbClr val="E24E39"/>
                </a:solidFill>
                <a:latin typeface="Cambria" panose="02040503050406030204" pitchFamily="18" charset="0"/>
                <a:ea typeface="Cambria" panose="02040503050406030204" pitchFamily="18" charset="0"/>
                <a:cs typeface="Bitter"/>
                <a:sym typeface="Bitter"/>
              </a:rPr>
              <a:t>[YEAR] [TYPE] Election </a:t>
            </a:r>
            <a:br>
              <a:rPr lang="en" sz="1400" b="1" i="1" u="none" strike="noStrike" cap="none" dirty="0">
                <a:solidFill>
                  <a:srgbClr val="E24E39"/>
                </a:solidFill>
                <a:latin typeface="Cambria" panose="02040503050406030204" pitchFamily="18" charset="0"/>
                <a:ea typeface="Cambria" panose="02040503050406030204" pitchFamily="18" charset="0"/>
                <a:cs typeface="Bitter"/>
                <a:sym typeface="Bitter"/>
              </a:rPr>
            </a:br>
            <a:br>
              <a:rPr lang="en" sz="1050" b="0" i="0" u="none" strike="noStrike" cap="none" dirty="0">
                <a:solidFill>
                  <a:srgbClr val="595959"/>
                </a:solidFill>
                <a:latin typeface="Tw Cen MT" panose="020B0602020104020603" pitchFamily="34" charset="0"/>
                <a:ea typeface="Bitter"/>
                <a:cs typeface="Bitter"/>
                <a:sym typeface="Bitter"/>
              </a:rPr>
            </a:br>
            <a:r>
              <a:rPr lang="en" sz="1400" b="1" i="0" u="none" strike="noStrike" cap="none" dirty="0">
                <a:solidFill>
                  <a:srgbClr val="445E8A"/>
                </a:solidFill>
                <a:latin typeface="Tw Cen MT" panose="020B0602020104020603" pitchFamily="34" charset="0"/>
                <a:ea typeface="DM Sans"/>
                <a:cs typeface="DM Sans"/>
                <a:sym typeface="DM Sans"/>
              </a:rPr>
              <a:t>JONES COUNTY’S POST-ELECTION AUDIT</a:t>
            </a:r>
            <a:br>
              <a:rPr lang="en" sz="1400" b="1" i="0" u="none" strike="noStrike" cap="none" dirty="0">
                <a:solidFill>
                  <a:srgbClr val="445E8A"/>
                </a:solidFill>
                <a:latin typeface="DM Sans"/>
                <a:ea typeface="DM Sans"/>
                <a:cs typeface="DM Sans"/>
                <a:sym typeface="DM Sans"/>
              </a:rPr>
            </a:br>
            <a:r>
              <a:rPr lang="en" sz="1400" b="1" i="1" u="none" strike="noStrike" cap="none" dirty="0">
                <a:solidFill>
                  <a:srgbClr val="E24E39"/>
                </a:solidFill>
                <a:latin typeface="Cambria" panose="02040503050406030204" pitchFamily="18" charset="0"/>
                <a:ea typeface="Cambria" panose="02040503050406030204" pitchFamily="18" charset="0"/>
                <a:cs typeface="Bitter"/>
                <a:sym typeface="Bitter"/>
              </a:rPr>
              <a:t>2024 General Election</a:t>
            </a:r>
            <a:br>
              <a:rPr lang="en" sz="1400" b="0" i="0" u="none" strike="noStrike" cap="none" dirty="0">
                <a:solidFill>
                  <a:srgbClr val="595959"/>
                </a:solidFill>
                <a:latin typeface="Bitter"/>
                <a:ea typeface="Bitter"/>
                <a:cs typeface="Bitter"/>
                <a:sym typeface="Bitter"/>
              </a:rPr>
            </a:br>
            <a:endParaRPr sz="1000" b="0" i="0" u="none" strike="noStrike" cap="none" dirty="0">
              <a:solidFill>
                <a:srgbClr val="000000"/>
              </a:solidFill>
              <a:latin typeface="Arial"/>
              <a:ea typeface="Arial"/>
              <a:cs typeface="Arial"/>
              <a:sym typeface="Arial"/>
            </a:endParaRPr>
          </a:p>
          <a:p>
            <a:pPr marL="114300" marR="0" lvl="0" indent="0" algn="l" rtl="0">
              <a:lnSpc>
                <a:spcPct val="100000"/>
              </a:lnSpc>
              <a:spcBef>
                <a:spcPts val="0"/>
              </a:spcBef>
              <a:spcAft>
                <a:spcPts val="0"/>
              </a:spcAft>
              <a:buNone/>
            </a:pPr>
            <a:r>
              <a:rPr lang="en" sz="1300" b="1" i="1" u="none" strike="noStrike" cap="none" dirty="0">
                <a:solidFill>
                  <a:srgbClr val="445E8A"/>
                </a:solidFill>
                <a:latin typeface="Cambria" panose="02040503050406030204" pitchFamily="18" charset="0"/>
                <a:ea typeface="Cambria" panose="02040503050406030204" pitchFamily="18" charset="0"/>
                <a:cs typeface="Bitter"/>
                <a:sym typeface="Bitter"/>
              </a:rPr>
              <a:t>Audit numbers</a:t>
            </a:r>
            <a:endParaRPr sz="1300" b="0" i="0" u="none" strike="noStrike" cap="none" dirty="0">
              <a:solidFill>
                <a:srgbClr val="000000"/>
              </a:solidFill>
              <a:latin typeface="Cambria" panose="02040503050406030204" pitchFamily="18" charset="0"/>
              <a:ea typeface="Cambria" panose="02040503050406030204" pitchFamily="18" charset="0"/>
              <a:sym typeface="Arial"/>
            </a:endParaRPr>
          </a:p>
          <a:p>
            <a:pPr marL="114300" marR="0" lvl="0" indent="0" algn="l" rtl="0">
              <a:lnSpc>
                <a:spcPct val="100000"/>
              </a:lnSpc>
              <a:spcBef>
                <a:spcPts val="0"/>
              </a:spcBef>
              <a:spcAft>
                <a:spcPts val="0"/>
              </a:spcAft>
              <a:buNone/>
            </a:pPr>
            <a:r>
              <a:rPr lang="en" sz="1300" b="0" i="0" u="none" strike="noStrike" cap="none" dirty="0">
                <a:solidFill>
                  <a:srgbClr val="000000"/>
                </a:solidFill>
                <a:latin typeface="Cambria" panose="02040503050406030204" pitchFamily="18" charset="0"/>
                <a:ea typeface="Cambria" panose="02040503050406030204" pitchFamily="18" charset="0"/>
                <a:cs typeface="Bitter"/>
                <a:sym typeface="Bitter"/>
              </a:rPr>
              <a:t>There are also number signs (###) on the template that need to be replaced with counts from your audit. </a:t>
            </a:r>
            <a:endParaRPr sz="1300" b="0" i="0" u="none" strike="noStrike" cap="none" dirty="0">
              <a:solidFill>
                <a:srgbClr val="000000"/>
              </a:solidFill>
              <a:latin typeface="Cambria" panose="02040503050406030204" pitchFamily="18" charset="0"/>
              <a:ea typeface="Cambria" panose="02040503050406030204" pitchFamily="18" charset="0"/>
              <a:sym typeface="Arial"/>
            </a:endParaRPr>
          </a:p>
          <a:p>
            <a:pPr marL="114300" marR="0" lvl="0" indent="0" algn="l" rtl="0">
              <a:lnSpc>
                <a:spcPct val="100000"/>
              </a:lnSpc>
              <a:spcBef>
                <a:spcPts val="0"/>
              </a:spcBef>
              <a:spcAft>
                <a:spcPts val="0"/>
              </a:spcAft>
              <a:buNone/>
            </a:pPr>
            <a:br>
              <a:rPr lang="en" sz="1000" b="0" i="0" u="none" strike="noStrike" cap="none" dirty="0">
                <a:solidFill>
                  <a:srgbClr val="000000"/>
                </a:solidFill>
                <a:latin typeface="Cambria" panose="02040503050406030204" pitchFamily="18" charset="0"/>
                <a:ea typeface="Cambria" panose="02040503050406030204" pitchFamily="18" charset="0"/>
                <a:sym typeface="Arial"/>
              </a:rPr>
            </a:br>
            <a:r>
              <a:rPr lang="en" sz="1300" b="1" i="1" u="none" strike="noStrike" cap="none" dirty="0">
                <a:solidFill>
                  <a:srgbClr val="445E8A"/>
                </a:solidFill>
                <a:latin typeface="Cambria" panose="02040503050406030204" pitchFamily="18" charset="0"/>
                <a:ea typeface="Cambria" panose="02040503050406030204" pitchFamily="18" charset="0"/>
                <a:cs typeface="Bitter"/>
                <a:sym typeface="Bitter"/>
              </a:rPr>
              <a:t>Discrepancies</a:t>
            </a:r>
            <a:endParaRPr sz="1300" b="0" i="0" u="none" strike="noStrike" cap="none" dirty="0">
              <a:solidFill>
                <a:srgbClr val="000000"/>
              </a:solidFill>
              <a:latin typeface="Cambria" panose="02040503050406030204" pitchFamily="18" charset="0"/>
              <a:ea typeface="Cambria" panose="02040503050406030204" pitchFamily="18" charset="0"/>
              <a:sym typeface="Arial"/>
            </a:endParaRPr>
          </a:p>
          <a:p>
            <a:pPr marL="114300" marR="0" lvl="0" indent="0" algn="l" rtl="0">
              <a:lnSpc>
                <a:spcPct val="100000"/>
              </a:lnSpc>
              <a:spcBef>
                <a:spcPts val="0"/>
              </a:spcBef>
              <a:spcAft>
                <a:spcPts val="0"/>
              </a:spcAft>
              <a:buNone/>
            </a:pPr>
            <a:r>
              <a:rPr lang="en" sz="1300" b="0" i="0" u="none" strike="noStrike" cap="none" dirty="0">
                <a:solidFill>
                  <a:srgbClr val="000000"/>
                </a:solidFill>
                <a:latin typeface="Cambria" panose="02040503050406030204" pitchFamily="18" charset="0"/>
                <a:ea typeface="Cambria" panose="02040503050406030204" pitchFamily="18" charset="0"/>
                <a:cs typeface="Bitter"/>
                <a:sym typeface="Bitter"/>
              </a:rPr>
              <a:t>This section of the template has bracketed placeholder text identifying a certain number of discrepancies [#] and explaining them. Replace the number signs and edit or replace the explanations to fit your audit. </a:t>
            </a:r>
            <a:br>
              <a:rPr lang="en" sz="1300" b="0" i="0" u="none" strike="noStrike" cap="none" dirty="0">
                <a:solidFill>
                  <a:srgbClr val="000000"/>
                </a:solidFill>
                <a:latin typeface="Cambria" panose="02040503050406030204" pitchFamily="18" charset="0"/>
                <a:ea typeface="Cambria" panose="02040503050406030204" pitchFamily="18" charset="0"/>
                <a:cs typeface="Bitter"/>
                <a:sym typeface="Bitter"/>
              </a:rPr>
            </a:br>
            <a:br>
              <a:rPr lang="en" sz="1000" b="0" i="0" u="none" strike="noStrike" cap="none" dirty="0">
                <a:solidFill>
                  <a:srgbClr val="000000"/>
                </a:solidFill>
                <a:latin typeface="Cambria" panose="02040503050406030204" pitchFamily="18" charset="0"/>
                <a:ea typeface="Cambria" panose="02040503050406030204" pitchFamily="18" charset="0"/>
                <a:cs typeface="Bitter"/>
                <a:sym typeface="Bitter"/>
              </a:rPr>
            </a:br>
            <a:r>
              <a:rPr lang="en" sz="1300" b="0" i="0" u="none" strike="noStrike" cap="none" dirty="0">
                <a:solidFill>
                  <a:srgbClr val="000000"/>
                </a:solidFill>
                <a:latin typeface="Cambria" panose="02040503050406030204" pitchFamily="18" charset="0"/>
                <a:ea typeface="Cambria" panose="02040503050406030204" pitchFamily="18" charset="0"/>
                <a:cs typeface="Bitter"/>
                <a:sym typeface="Bitter"/>
              </a:rPr>
              <a:t>If your audit found no discrepancies between the official vote tabulation and the audit tabulation, consider changing the name of that section from “Explanation of Discrepancies” to “Examples of Discrepancies” and using that space to describe the most common discrepancies. This will help increase readers’ understanding of the process.</a:t>
            </a:r>
            <a:endParaRPr sz="1300" b="0" i="0" u="none" strike="noStrike" cap="none" dirty="0">
              <a:solidFill>
                <a:srgbClr val="000000"/>
              </a:solidFill>
              <a:latin typeface="Cambria" panose="02040503050406030204" pitchFamily="18" charset="0"/>
              <a:ea typeface="Cambria" panose="02040503050406030204" pitchFamily="18" charset="0"/>
              <a:sym typeface="Arial"/>
            </a:endParaRPr>
          </a:p>
          <a:p>
            <a:pPr marL="114300" marR="0" lvl="0" indent="0" algn="l" rtl="0">
              <a:lnSpc>
                <a:spcPct val="100000"/>
              </a:lnSpc>
              <a:spcBef>
                <a:spcPts val="0"/>
              </a:spcBef>
              <a:spcAft>
                <a:spcPts val="0"/>
              </a:spcAft>
              <a:buNone/>
            </a:pPr>
            <a:br>
              <a:rPr lang="en" sz="1000" b="0" i="0" u="none" strike="noStrike" cap="none" dirty="0">
                <a:solidFill>
                  <a:srgbClr val="000000"/>
                </a:solidFill>
                <a:latin typeface="Cambria" panose="02040503050406030204" pitchFamily="18" charset="0"/>
                <a:ea typeface="Cambria" panose="02040503050406030204" pitchFamily="18" charset="0"/>
                <a:sym typeface="Arial"/>
              </a:rPr>
            </a:br>
            <a:r>
              <a:rPr lang="en" sz="1300" b="1" i="1" u="none" strike="noStrike" cap="none" dirty="0">
                <a:solidFill>
                  <a:srgbClr val="445E8A"/>
                </a:solidFill>
                <a:latin typeface="Cambria" panose="02040503050406030204" pitchFamily="18" charset="0"/>
                <a:ea typeface="Cambria" panose="02040503050406030204" pitchFamily="18" charset="0"/>
                <a:cs typeface="Bitter"/>
                <a:sym typeface="Bitter"/>
              </a:rPr>
              <a:t>Process</a:t>
            </a:r>
            <a:endParaRPr sz="1300" b="0" i="0" u="none" strike="noStrike" cap="none" dirty="0">
              <a:solidFill>
                <a:srgbClr val="000000"/>
              </a:solidFill>
              <a:latin typeface="Cambria" panose="02040503050406030204" pitchFamily="18" charset="0"/>
              <a:ea typeface="Cambria" panose="02040503050406030204" pitchFamily="18" charset="0"/>
              <a:sym typeface="Arial"/>
            </a:endParaRPr>
          </a:p>
          <a:p>
            <a:pPr marL="114300" marR="0" lvl="0" indent="0" algn="l" rtl="0">
              <a:lnSpc>
                <a:spcPct val="100000"/>
              </a:lnSpc>
              <a:spcBef>
                <a:spcPts val="0"/>
              </a:spcBef>
              <a:spcAft>
                <a:spcPts val="0"/>
              </a:spcAft>
              <a:buNone/>
            </a:pPr>
            <a:r>
              <a:rPr lang="en" sz="1300" b="0" i="0" u="none" strike="noStrike" cap="none" dirty="0">
                <a:solidFill>
                  <a:srgbClr val="000000"/>
                </a:solidFill>
                <a:latin typeface="Cambria" panose="02040503050406030204" pitchFamily="18" charset="0"/>
                <a:ea typeface="Cambria" panose="02040503050406030204" pitchFamily="18" charset="0"/>
                <a:cs typeface="Bitter"/>
                <a:sym typeface="Bitter"/>
              </a:rPr>
              <a:t>The section  at the bottom of the template uses icons and text to show the basic steps taken to complete your audit. The icons are placed on top of </a:t>
            </a:r>
            <a:r>
              <a:rPr lang="en" sz="1300" dirty="0">
                <a:latin typeface="Cambria" panose="02040503050406030204" pitchFamily="18" charset="0"/>
                <a:ea typeface="Cambria" panose="02040503050406030204" pitchFamily="18" charset="0"/>
                <a:cs typeface="Bitter"/>
                <a:sym typeface="Bitter"/>
              </a:rPr>
              <a:t>pairs of </a:t>
            </a:r>
            <a:r>
              <a:rPr lang="en" sz="1300" b="0" i="0" u="none" strike="noStrike" cap="none" dirty="0">
                <a:solidFill>
                  <a:srgbClr val="000000"/>
                </a:solidFill>
                <a:latin typeface="Cambria" panose="02040503050406030204" pitchFamily="18" charset="0"/>
                <a:ea typeface="Cambria" panose="02040503050406030204" pitchFamily="18" charset="0"/>
                <a:cs typeface="Bitter"/>
                <a:sym typeface="Bitter"/>
              </a:rPr>
              <a:t>dashes in the text box to ensure consistent spacing. If you adjust the text, use your mouse to move the icons so they again cover the dashes.</a:t>
            </a:r>
            <a:br>
              <a:rPr lang="en" sz="1300" b="0" i="0" u="none" strike="noStrike" cap="none" dirty="0">
                <a:solidFill>
                  <a:srgbClr val="000000"/>
                </a:solidFill>
                <a:latin typeface="Cambria" panose="02040503050406030204" pitchFamily="18" charset="0"/>
                <a:ea typeface="Cambria" panose="02040503050406030204" pitchFamily="18" charset="0"/>
                <a:cs typeface="Bitter"/>
                <a:sym typeface="Bitter"/>
              </a:rPr>
            </a:br>
            <a:r>
              <a:rPr lang="en" sz="1300" b="0" i="0" u="none" strike="noStrike" cap="none" dirty="0">
                <a:solidFill>
                  <a:srgbClr val="000000"/>
                </a:solidFill>
                <a:latin typeface="Cambria" panose="02040503050406030204" pitchFamily="18" charset="0"/>
                <a:ea typeface="Cambria" panose="02040503050406030204" pitchFamily="18" charset="0"/>
                <a:cs typeface="Bitter"/>
                <a:sym typeface="Bitter"/>
              </a:rPr>
              <a:t> </a:t>
            </a:r>
            <a:endParaRPr sz="1000" b="0" i="0" u="none" strike="noStrike" cap="none" dirty="0">
              <a:solidFill>
                <a:schemeClr val="dk1"/>
              </a:solidFill>
              <a:latin typeface="Cambria" panose="02040503050406030204" pitchFamily="18" charset="0"/>
              <a:ea typeface="Cambria" panose="02040503050406030204" pitchFamily="18" charset="0"/>
              <a:cs typeface="Bitter"/>
              <a:sym typeface="Bitter"/>
            </a:endParaRPr>
          </a:p>
          <a:p>
            <a:pPr marL="119063" marR="0" lvl="0" indent="0" algn="l" rtl="0">
              <a:lnSpc>
                <a:spcPct val="100000"/>
              </a:lnSpc>
              <a:spcBef>
                <a:spcPts val="0"/>
              </a:spcBef>
              <a:spcAft>
                <a:spcPts val="0"/>
              </a:spcAft>
              <a:buClr>
                <a:srgbClr val="000000"/>
              </a:buClr>
              <a:buSzPts val="1400"/>
              <a:buFont typeface="Arial"/>
              <a:buNone/>
            </a:pPr>
            <a:r>
              <a:rPr lang="en" sz="1300" b="1" i="0" u="none" strike="noStrike" cap="none" dirty="0">
                <a:solidFill>
                  <a:srgbClr val="445E8A"/>
                </a:solidFill>
                <a:latin typeface="Cambria" panose="02040503050406030204" pitchFamily="18" charset="0"/>
                <a:ea typeface="Cambria" panose="02040503050406030204" pitchFamily="18" charset="0"/>
                <a:cs typeface="Bitter"/>
                <a:sym typeface="Bitter"/>
              </a:rPr>
              <a:t>To change the color of an icon: </a:t>
            </a:r>
            <a:endParaRPr sz="1300" b="1" dirty="0">
              <a:latin typeface="Cambria" panose="02040503050406030204" pitchFamily="18" charset="0"/>
              <a:ea typeface="Cambria" panose="02040503050406030204" pitchFamily="18" charset="0"/>
            </a:endParaRPr>
          </a:p>
          <a:p>
            <a:pPr marL="398463" marR="0" lvl="0" indent="-201613" algn="l" rtl="0">
              <a:lnSpc>
                <a:spcPct val="100000"/>
              </a:lnSpc>
              <a:spcBef>
                <a:spcPts val="0"/>
              </a:spcBef>
              <a:spcAft>
                <a:spcPts val="0"/>
              </a:spcAft>
              <a:buClr>
                <a:schemeClr val="dk1"/>
              </a:buClr>
              <a:buSzPts val="1400"/>
              <a:buFont typeface="Arial"/>
              <a:buAutoNum type="arabicPeriod"/>
            </a:pPr>
            <a:r>
              <a:rPr lang="en" sz="1300" b="0" i="0" u="none" strike="noStrike" cap="none" dirty="0">
                <a:solidFill>
                  <a:schemeClr val="dk1"/>
                </a:solidFill>
                <a:latin typeface="Cambria" panose="02040503050406030204" pitchFamily="18" charset="0"/>
                <a:ea typeface="Cambria" panose="02040503050406030204" pitchFamily="18" charset="0"/>
                <a:cs typeface="Bitter"/>
                <a:sym typeface="Bitter"/>
              </a:rPr>
              <a:t>Click (hold your mouse button down) and drag a box over an icon. This selects the front white “mask” image and the rectangle of color behind it. </a:t>
            </a:r>
            <a:endParaRPr lang="en" sz="1300" dirty="0">
              <a:solidFill>
                <a:schemeClr val="dk1"/>
              </a:solidFill>
              <a:latin typeface="Cambria" panose="02040503050406030204" pitchFamily="18" charset="0"/>
              <a:ea typeface="Cambria" panose="02040503050406030204" pitchFamily="18" charset="0"/>
            </a:endParaRPr>
          </a:p>
          <a:p>
            <a:pPr marL="398463" marR="0" lvl="0" indent="-201613" algn="l" rtl="0">
              <a:lnSpc>
                <a:spcPct val="100000"/>
              </a:lnSpc>
              <a:spcBef>
                <a:spcPts val="0"/>
              </a:spcBef>
              <a:spcAft>
                <a:spcPts val="0"/>
              </a:spcAft>
              <a:buClr>
                <a:schemeClr val="dk1"/>
              </a:buClr>
              <a:buSzPts val="1400"/>
              <a:buFont typeface="Arial"/>
              <a:buAutoNum type="arabicPeriod"/>
            </a:pPr>
            <a:r>
              <a:rPr lang="en" sz="1300" b="0" i="0" u="none" strike="noStrike" cap="none" dirty="0">
                <a:solidFill>
                  <a:schemeClr val="dk1"/>
                </a:solidFill>
                <a:latin typeface="Cambria" panose="02040503050406030204" pitchFamily="18" charset="0"/>
                <a:ea typeface="Cambria" panose="02040503050406030204" pitchFamily="18" charset="0"/>
                <a:cs typeface="Bitter"/>
                <a:sym typeface="Bitter"/>
              </a:rPr>
              <a:t>Hold Shift and click the icon to deselect the white mask; this leaves only the rectangle of color behind it selected. </a:t>
            </a:r>
            <a:endParaRPr lang="en" sz="1300" dirty="0">
              <a:solidFill>
                <a:schemeClr val="dk1"/>
              </a:solidFill>
              <a:latin typeface="Cambria" panose="02040503050406030204" pitchFamily="18" charset="0"/>
              <a:ea typeface="Cambria" panose="02040503050406030204" pitchFamily="18" charset="0"/>
            </a:endParaRPr>
          </a:p>
          <a:p>
            <a:pPr marL="398463" marR="0" lvl="0" indent="-201613" algn="l" rtl="0">
              <a:lnSpc>
                <a:spcPct val="100000"/>
              </a:lnSpc>
              <a:spcBef>
                <a:spcPts val="0"/>
              </a:spcBef>
              <a:spcAft>
                <a:spcPts val="0"/>
              </a:spcAft>
              <a:buClr>
                <a:schemeClr val="dk1"/>
              </a:buClr>
              <a:buSzPts val="1400"/>
              <a:buFont typeface="Arial"/>
              <a:buAutoNum type="arabicPeriod"/>
            </a:pPr>
            <a:r>
              <a:rPr lang="en" sz="1300" b="0" i="0" u="none" strike="noStrike" cap="none" dirty="0">
                <a:solidFill>
                  <a:schemeClr val="dk1"/>
                </a:solidFill>
                <a:latin typeface="Cambria" panose="02040503050406030204" pitchFamily="18" charset="0"/>
                <a:ea typeface="Cambria" panose="02040503050406030204" pitchFamily="18" charset="0"/>
                <a:cs typeface="Bitter"/>
                <a:sym typeface="Bitter"/>
              </a:rPr>
              <a:t>Go to Shape Format&gt;Shape Fill to adjust the fill color to match one of your brand colors. </a:t>
            </a:r>
            <a:endParaRPr sz="1300" dirty="0">
              <a:solidFill>
                <a:schemeClr val="dk1"/>
              </a:solidFill>
              <a:latin typeface="Cambria" panose="02040503050406030204" pitchFamily="18" charset="0"/>
              <a:ea typeface="Cambria" panose="02040503050406030204" pitchFamily="18" charset="0"/>
            </a:endParaRPr>
          </a:p>
          <a:p>
            <a:pPr marL="112713"/>
            <a:endParaRPr lang="en-US" sz="1000" b="1" i="0" u="none" strike="noStrike" cap="none" dirty="0">
              <a:solidFill>
                <a:srgbClr val="445E8A"/>
              </a:solidFill>
              <a:latin typeface="Cambria" panose="02040503050406030204" pitchFamily="18" charset="0"/>
              <a:ea typeface="Cambria" panose="02040503050406030204" pitchFamily="18" charset="0"/>
              <a:cs typeface="Bitter"/>
              <a:sym typeface="Bitter"/>
            </a:endParaRPr>
          </a:p>
          <a:p>
            <a:pPr marL="112713"/>
            <a:r>
              <a:rPr lang="en-US" sz="1300" b="1" i="0" u="none" strike="noStrike" cap="none" dirty="0">
                <a:solidFill>
                  <a:srgbClr val="445E8A"/>
                </a:solidFill>
                <a:latin typeface="Cambria" panose="02040503050406030204" pitchFamily="18" charset="0"/>
                <a:ea typeface="Cambria" panose="02040503050406030204" pitchFamily="18" charset="0"/>
                <a:cs typeface="Bitter"/>
                <a:sym typeface="Bitter"/>
              </a:rPr>
              <a:t>To change an icon: </a:t>
            </a:r>
            <a:endParaRPr lang="en-US" sz="1300" b="1" dirty="0">
              <a:latin typeface="Cambria" panose="02040503050406030204" pitchFamily="18" charset="0"/>
              <a:ea typeface="Cambria" panose="02040503050406030204" pitchFamily="18" charset="0"/>
            </a:endParaRPr>
          </a:p>
          <a:p>
            <a:pPr marL="341313" marR="0" lvl="0" indent="-228600" algn="l" rtl="0">
              <a:lnSpc>
                <a:spcPct val="100000"/>
              </a:lnSpc>
              <a:spcBef>
                <a:spcPts val="0"/>
              </a:spcBef>
              <a:spcAft>
                <a:spcPts val="0"/>
              </a:spcAft>
              <a:buFont typeface="+mj-lt"/>
              <a:buAutoNum type="arabicPeriod"/>
            </a:pPr>
            <a:r>
              <a:rPr lang="en" sz="1300" b="0" i="0" u="none" strike="noStrike" cap="none" dirty="0">
                <a:solidFill>
                  <a:schemeClr val="dk1"/>
                </a:solidFill>
                <a:latin typeface="Cambria" panose="02040503050406030204" pitchFamily="18" charset="0"/>
                <a:ea typeface="Cambria" panose="02040503050406030204" pitchFamily="18" charset="0"/>
                <a:cs typeface="Bitter"/>
                <a:sym typeface="Bitter"/>
              </a:rPr>
              <a:t>Go to the </a:t>
            </a:r>
            <a:r>
              <a:rPr lang="en" sz="1300" b="0" i="0" u="none" strike="noStrike" cap="none" dirty="0">
                <a:solidFill>
                  <a:schemeClr val="accent1">
                    <a:lumMod val="50000"/>
                  </a:schemeClr>
                </a:solidFill>
                <a:latin typeface="Cambria" panose="02040503050406030204" pitchFamily="18" charset="0"/>
                <a:ea typeface="Cambria" panose="02040503050406030204" pitchFamily="18" charset="0"/>
                <a:cs typeface="Bitter"/>
                <a:sym typeface="Bitter"/>
                <a:hlinkClick r:id="rId3" action="ppaction://hlinksldjump">
                  <a:extLst>
                    <a:ext uri="{A12FA001-AC4F-418D-AE19-62706E023703}">
                      <ahyp:hlinkClr xmlns:ahyp="http://schemas.microsoft.com/office/drawing/2018/hyperlinkcolor" val="tx"/>
                    </a:ext>
                  </a:extLst>
                </a:hlinkClick>
              </a:rPr>
              <a:t>Customizable Icon Library</a:t>
            </a:r>
            <a:r>
              <a:rPr lang="en" sz="1300" b="0" i="0" u="none" strike="noStrike" cap="none" dirty="0">
                <a:solidFill>
                  <a:schemeClr val="dk1"/>
                </a:solidFill>
                <a:latin typeface="Cambria" panose="02040503050406030204" pitchFamily="18" charset="0"/>
                <a:ea typeface="Cambria" panose="02040503050406030204" pitchFamily="18" charset="0"/>
                <a:cs typeface="Bitter"/>
                <a:sym typeface="Bitter"/>
              </a:rPr>
              <a:t>. Click (hold your mouse button down) and drag a box over the icon you would like to use. </a:t>
            </a:r>
          </a:p>
          <a:p>
            <a:pPr marL="341313" marR="0" lvl="0" indent="-228600" algn="l" rtl="0">
              <a:lnSpc>
                <a:spcPct val="100000"/>
              </a:lnSpc>
              <a:spcBef>
                <a:spcPts val="0"/>
              </a:spcBef>
              <a:spcAft>
                <a:spcPts val="0"/>
              </a:spcAft>
              <a:buFont typeface="+mj-lt"/>
              <a:buAutoNum type="arabicPeriod"/>
            </a:pPr>
            <a:r>
              <a:rPr lang="en" sz="1300" dirty="0">
                <a:solidFill>
                  <a:schemeClr val="dk1"/>
                </a:solidFill>
                <a:latin typeface="Cambria" panose="02040503050406030204" pitchFamily="18" charset="0"/>
                <a:ea typeface="Cambria" panose="02040503050406030204" pitchFamily="18" charset="0"/>
                <a:cs typeface="Bitter"/>
                <a:sym typeface="Bitter"/>
              </a:rPr>
              <a:t>Paste it where you would like to use it and then follow the instructions above to change the color. </a:t>
            </a:r>
            <a:endParaRPr lang="en" sz="1300" b="1" i="1" dirty="0">
              <a:solidFill>
                <a:srgbClr val="E24E39"/>
              </a:solidFill>
              <a:latin typeface="Cambria" panose="02040503050406030204" pitchFamily="18" charset="0"/>
              <a:ea typeface="Cambria" panose="02040503050406030204" pitchFamily="18" charset="0"/>
              <a:cs typeface="Bitter"/>
              <a:sym typeface="Bitter"/>
            </a:endParaRPr>
          </a:p>
          <a:p>
            <a:pPr marL="112713" marR="0" lvl="0" algn="l" rtl="0">
              <a:lnSpc>
                <a:spcPct val="100000"/>
              </a:lnSpc>
              <a:spcBef>
                <a:spcPts val="0"/>
              </a:spcBef>
              <a:spcAft>
                <a:spcPts val="0"/>
              </a:spcAft>
            </a:pPr>
            <a:endParaRPr lang="en" sz="1000" b="1" i="1" u="none" strike="noStrike" cap="none" dirty="0">
              <a:solidFill>
                <a:srgbClr val="E24E39"/>
              </a:solidFill>
              <a:latin typeface="Cambria" panose="02040503050406030204" pitchFamily="18" charset="0"/>
              <a:ea typeface="Cambria" panose="02040503050406030204" pitchFamily="18" charset="0"/>
              <a:cs typeface="Bitter"/>
              <a:sym typeface="Bitter"/>
            </a:endParaRPr>
          </a:p>
          <a:p>
            <a:pPr marL="112713" marR="0" lvl="0" algn="l" rtl="0">
              <a:lnSpc>
                <a:spcPct val="100000"/>
              </a:lnSpc>
              <a:spcBef>
                <a:spcPts val="0"/>
              </a:spcBef>
              <a:spcAft>
                <a:spcPts val="0"/>
              </a:spcAft>
            </a:pPr>
            <a:r>
              <a:rPr lang="en" sz="1300" b="1" i="1" u="none" strike="noStrike" cap="none" dirty="0">
                <a:solidFill>
                  <a:srgbClr val="E24E39"/>
                </a:solidFill>
                <a:latin typeface="Cambria" panose="02040503050406030204" pitchFamily="18" charset="0"/>
                <a:ea typeface="Cambria" panose="02040503050406030204" pitchFamily="18" charset="0"/>
                <a:cs typeface="Bitter"/>
                <a:sym typeface="Bitter"/>
              </a:rPr>
              <a:t>How can we help?</a:t>
            </a:r>
            <a:br>
              <a:rPr lang="en" sz="1300" b="0" i="0" u="none" strike="noStrike" cap="none" dirty="0">
                <a:solidFill>
                  <a:srgbClr val="000000"/>
                </a:solidFill>
                <a:latin typeface="Cambria" panose="02040503050406030204" pitchFamily="18" charset="0"/>
                <a:ea typeface="Cambria" panose="02040503050406030204" pitchFamily="18" charset="0"/>
                <a:sym typeface="Arial"/>
              </a:rPr>
            </a:br>
            <a:r>
              <a:rPr lang="en" sz="1300" b="0" i="0" u="none" strike="noStrike" cap="none" dirty="0">
                <a:solidFill>
                  <a:srgbClr val="000000"/>
                </a:solidFill>
                <a:latin typeface="Cambria" panose="02040503050406030204" pitchFamily="18" charset="0"/>
                <a:ea typeface="Cambria" panose="02040503050406030204" pitchFamily="18" charset="0"/>
                <a:sym typeface="Arial"/>
              </a:rPr>
              <a:t>I</a:t>
            </a:r>
            <a:r>
              <a:rPr lang="en" sz="1300" b="0" i="0" u="none" strike="noStrike" cap="none" dirty="0">
                <a:solidFill>
                  <a:srgbClr val="000000"/>
                </a:solidFill>
                <a:latin typeface="Cambria" panose="02040503050406030204" pitchFamily="18" charset="0"/>
                <a:ea typeface="Cambria" panose="02040503050406030204" pitchFamily="18" charset="0"/>
                <a:cs typeface="Bitter"/>
                <a:sym typeface="Bitter"/>
              </a:rPr>
              <a:t>f you run into trouble using this template or simply want help entering your audit results or reworking the process section, don’t hesitate to reach out to The Elections Group’s </a:t>
            </a:r>
            <a:r>
              <a:rPr lang="en" sz="1300" b="0" i="0" u="sng" strike="noStrike" cap="none" dirty="0">
                <a:solidFill>
                  <a:srgbClr val="445E8A"/>
                </a:solidFill>
                <a:latin typeface="Cambria" panose="02040503050406030204" pitchFamily="18" charset="0"/>
                <a:ea typeface="Cambria" panose="02040503050406030204" pitchFamily="18" charset="0"/>
                <a:cs typeface="Bitter"/>
                <a:sym typeface="Bitter"/>
                <a:hlinkClick r:id="rId4">
                  <a:extLst>
                    <a:ext uri="{A12FA001-AC4F-418D-AE19-62706E023703}">
                      <ahyp:hlinkClr xmlns:ahyp="http://schemas.microsoft.com/office/drawing/2018/hyperlinkcolor" val="tx"/>
                    </a:ext>
                  </a:extLst>
                </a:hlinkClick>
              </a:rPr>
              <a:t>Communications Resource Desk</a:t>
            </a:r>
            <a:r>
              <a:rPr lang="en" sz="1300" b="0" i="0" u="none" strike="noStrike" cap="none" dirty="0">
                <a:solidFill>
                  <a:srgbClr val="000000"/>
                </a:solidFill>
                <a:latin typeface="Cambria" panose="02040503050406030204" pitchFamily="18" charset="0"/>
                <a:ea typeface="Cambria" panose="02040503050406030204" pitchFamily="18" charset="0"/>
                <a:cs typeface="Bitter"/>
                <a:sym typeface="Bitter"/>
              </a:rPr>
              <a:t>. We’re here to help!</a:t>
            </a:r>
            <a:endParaRPr sz="1300" b="0" i="0" u="none" strike="noStrike" cap="none" dirty="0">
              <a:solidFill>
                <a:srgbClr val="000000"/>
              </a:solidFill>
              <a:latin typeface="Cambria" panose="02040503050406030204" pitchFamily="18" charset="0"/>
              <a:ea typeface="Cambria" panose="02040503050406030204" pitchFamily="18" charset="0"/>
              <a:sym typeface="Arial"/>
            </a:endParaRPr>
          </a:p>
          <a:p>
            <a:pPr marL="0" marR="0" lvl="0" indent="0" algn="l" rtl="0">
              <a:lnSpc>
                <a:spcPct val="100000"/>
              </a:lnSpc>
              <a:spcBef>
                <a:spcPts val="600"/>
              </a:spcBef>
              <a:spcAft>
                <a:spcPts val="0"/>
              </a:spcAft>
              <a:buNone/>
            </a:pPr>
            <a:br>
              <a:rPr lang="en" sz="1300" b="0" i="0" u="none" strike="noStrike" cap="none" dirty="0">
                <a:solidFill>
                  <a:srgbClr val="000000"/>
                </a:solidFill>
                <a:latin typeface="Arial"/>
                <a:ea typeface="Arial"/>
                <a:cs typeface="Arial"/>
                <a:sym typeface="Arial"/>
              </a:rPr>
            </a:br>
            <a:endParaRPr sz="1300" b="0" i="0" u="none" strike="noStrike" cap="none" dirty="0">
              <a:solidFill>
                <a:srgbClr val="000000"/>
              </a:solidFill>
              <a:latin typeface="Arial"/>
              <a:ea typeface="Arial"/>
              <a:cs typeface="Arial"/>
              <a:sym typeface="Arial"/>
            </a:endParaRPr>
          </a:p>
        </p:txBody>
      </p:sp>
      <p:sp>
        <p:nvSpPr>
          <p:cNvPr id="55" name="Google Shape;55;p1"/>
          <p:cNvSpPr txBox="1"/>
          <p:nvPr/>
        </p:nvSpPr>
        <p:spPr>
          <a:xfrm>
            <a:off x="226914" y="294165"/>
            <a:ext cx="388841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400" b="1" i="0" u="none" strike="noStrike" cap="none" dirty="0">
                <a:solidFill>
                  <a:srgbClr val="E24E39"/>
                </a:solidFill>
                <a:latin typeface="Tw Cen MT" panose="020B0602020104020603" pitchFamily="34" charset="0"/>
                <a:ea typeface="DM Sans Black"/>
                <a:cs typeface="DM Sans Black"/>
                <a:sym typeface="DM Sans Black"/>
              </a:rPr>
              <a:t>Instructions</a:t>
            </a:r>
            <a:endParaRPr sz="2000" b="0" i="0" u="none" strike="noStrike" cap="none" dirty="0">
              <a:solidFill>
                <a:srgbClr val="000000"/>
              </a:solidFill>
              <a:latin typeface="Tw Cen MT" panose="020B0602020104020603" pitchFamily="34" charset="0"/>
              <a:ea typeface="DM Sans Black"/>
              <a:cs typeface="DM Sans Black"/>
              <a:sym typeface="DM Sans Black"/>
            </a:endParaRPr>
          </a:p>
        </p:txBody>
      </p:sp>
      <p:sp>
        <p:nvSpPr>
          <p:cNvPr id="56" name="Google Shape;56;p1"/>
          <p:cNvSpPr txBox="1"/>
          <p:nvPr/>
        </p:nvSpPr>
        <p:spPr>
          <a:xfrm>
            <a:off x="2792400" y="-17550"/>
            <a:ext cx="4980000" cy="59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595959"/>
                </a:solidFill>
                <a:highlight>
                  <a:srgbClr val="EEFF41"/>
                </a:highlight>
              </a:rPr>
              <a:t>DELETE THIS PAGE </a:t>
            </a:r>
            <a:br>
              <a:rPr lang="en" sz="1800" b="1" dirty="0">
                <a:solidFill>
                  <a:srgbClr val="595959"/>
                </a:solidFill>
                <a:highlight>
                  <a:srgbClr val="EEFF41"/>
                </a:highlight>
              </a:rPr>
            </a:br>
            <a:r>
              <a:rPr lang="en" sz="1800" b="1" dirty="0">
                <a:solidFill>
                  <a:srgbClr val="595959"/>
                </a:solidFill>
                <a:highlight>
                  <a:srgbClr val="EEFF41"/>
                </a:highlight>
              </a:rPr>
              <a:t>BEFORE DISTRIBUTION</a:t>
            </a:r>
            <a:endParaRPr sz="1800" b="1" dirty="0">
              <a:solidFill>
                <a:srgbClr val="595959"/>
              </a:solidFill>
              <a:highlight>
                <a:srgbClr val="EEFF4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63;p2">
            <a:extLst>
              <a:ext uri="{FF2B5EF4-FFF2-40B4-BE49-F238E27FC236}">
                <a16:creationId xmlns:a16="http://schemas.microsoft.com/office/drawing/2014/main" id="{9225D78C-59EC-30D8-3823-5FCADF765DAE}"/>
              </a:ext>
            </a:extLst>
          </p:cNvPr>
          <p:cNvSpPr/>
          <p:nvPr/>
        </p:nvSpPr>
        <p:spPr>
          <a:xfrm>
            <a:off x="6061826" y="6918394"/>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64;p2">
            <a:extLst>
              <a:ext uri="{FF2B5EF4-FFF2-40B4-BE49-F238E27FC236}">
                <a16:creationId xmlns:a16="http://schemas.microsoft.com/office/drawing/2014/main" id="{7A6A52FB-DFFF-8B8A-ED7F-229AB1518563}"/>
              </a:ext>
            </a:extLst>
          </p:cNvPr>
          <p:cNvSpPr/>
          <p:nvPr/>
        </p:nvSpPr>
        <p:spPr>
          <a:xfrm>
            <a:off x="6031860" y="570853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65;p2">
            <a:extLst>
              <a:ext uri="{FF2B5EF4-FFF2-40B4-BE49-F238E27FC236}">
                <a16:creationId xmlns:a16="http://schemas.microsoft.com/office/drawing/2014/main" id="{C22BCC9F-D7D6-068F-5B1F-A4ADDE868D9A}"/>
              </a:ext>
            </a:extLst>
          </p:cNvPr>
          <p:cNvSpPr/>
          <p:nvPr/>
        </p:nvSpPr>
        <p:spPr>
          <a:xfrm>
            <a:off x="6126427" y="4504738"/>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66;p2">
            <a:extLst>
              <a:ext uri="{FF2B5EF4-FFF2-40B4-BE49-F238E27FC236}">
                <a16:creationId xmlns:a16="http://schemas.microsoft.com/office/drawing/2014/main" id="{0858346A-4E16-9E83-4A8E-5837C19ACF44}"/>
              </a:ext>
            </a:extLst>
          </p:cNvPr>
          <p:cNvSpPr/>
          <p:nvPr/>
        </p:nvSpPr>
        <p:spPr>
          <a:xfrm>
            <a:off x="6148776" y="3281518"/>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67;p2">
            <a:extLst>
              <a:ext uri="{FF2B5EF4-FFF2-40B4-BE49-F238E27FC236}">
                <a16:creationId xmlns:a16="http://schemas.microsoft.com/office/drawing/2014/main" id="{F1B248E3-A7B1-21B9-9C87-B84B57BF591E}"/>
              </a:ext>
            </a:extLst>
          </p:cNvPr>
          <p:cNvSpPr/>
          <p:nvPr/>
        </p:nvSpPr>
        <p:spPr>
          <a:xfrm>
            <a:off x="6126428" y="207452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68;p2">
            <a:extLst>
              <a:ext uri="{FF2B5EF4-FFF2-40B4-BE49-F238E27FC236}">
                <a16:creationId xmlns:a16="http://schemas.microsoft.com/office/drawing/2014/main" id="{D53E1A66-F7EE-73DE-27C7-AF982BF6AB40}"/>
              </a:ext>
            </a:extLst>
          </p:cNvPr>
          <p:cNvSpPr/>
          <p:nvPr/>
        </p:nvSpPr>
        <p:spPr>
          <a:xfrm>
            <a:off x="4714701" y="8180236"/>
            <a:ext cx="914073" cy="61899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69;p2">
            <a:extLst>
              <a:ext uri="{FF2B5EF4-FFF2-40B4-BE49-F238E27FC236}">
                <a16:creationId xmlns:a16="http://schemas.microsoft.com/office/drawing/2014/main" id="{95AE6A9C-5E0F-F322-5325-0FA20AB0FBB9}"/>
              </a:ext>
            </a:extLst>
          </p:cNvPr>
          <p:cNvSpPr/>
          <p:nvPr/>
        </p:nvSpPr>
        <p:spPr>
          <a:xfrm>
            <a:off x="4788109" y="6714951"/>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Google Shape;70;p2">
            <a:extLst>
              <a:ext uri="{FF2B5EF4-FFF2-40B4-BE49-F238E27FC236}">
                <a16:creationId xmlns:a16="http://schemas.microsoft.com/office/drawing/2014/main" id="{E2857E80-B8CD-C424-33C8-CA30FF644966}"/>
              </a:ext>
            </a:extLst>
          </p:cNvPr>
          <p:cNvSpPr/>
          <p:nvPr/>
        </p:nvSpPr>
        <p:spPr>
          <a:xfrm>
            <a:off x="4803981" y="556393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71;p2">
            <a:extLst>
              <a:ext uri="{FF2B5EF4-FFF2-40B4-BE49-F238E27FC236}">
                <a16:creationId xmlns:a16="http://schemas.microsoft.com/office/drawing/2014/main" id="{383F656D-D1DB-60BB-4919-72E3CFAE0237}"/>
              </a:ext>
            </a:extLst>
          </p:cNvPr>
          <p:cNvSpPr/>
          <p:nvPr/>
        </p:nvSpPr>
        <p:spPr>
          <a:xfrm>
            <a:off x="4785592" y="4542068"/>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Google Shape;72;p2">
            <a:extLst>
              <a:ext uri="{FF2B5EF4-FFF2-40B4-BE49-F238E27FC236}">
                <a16:creationId xmlns:a16="http://schemas.microsoft.com/office/drawing/2014/main" id="{D8443E65-8244-13C6-DED9-C4B5B0F30FBF}"/>
              </a:ext>
            </a:extLst>
          </p:cNvPr>
          <p:cNvSpPr/>
          <p:nvPr/>
        </p:nvSpPr>
        <p:spPr>
          <a:xfrm>
            <a:off x="4785592" y="3150659"/>
            <a:ext cx="750751" cy="86183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73;p2">
            <a:extLst>
              <a:ext uri="{FF2B5EF4-FFF2-40B4-BE49-F238E27FC236}">
                <a16:creationId xmlns:a16="http://schemas.microsoft.com/office/drawing/2014/main" id="{3C297B14-AE69-2B7F-600C-0A20319F1244}"/>
              </a:ext>
            </a:extLst>
          </p:cNvPr>
          <p:cNvSpPr/>
          <p:nvPr/>
        </p:nvSpPr>
        <p:spPr>
          <a:xfrm>
            <a:off x="4749347" y="2073157"/>
            <a:ext cx="86002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74;p2">
            <a:extLst>
              <a:ext uri="{FF2B5EF4-FFF2-40B4-BE49-F238E27FC236}">
                <a16:creationId xmlns:a16="http://schemas.microsoft.com/office/drawing/2014/main" id="{F3BD4310-AF43-8799-8488-8DFAC03CF69F}"/>
              </a:ext>
            </a:extLst>
          </p:cNvPr>
          <p:cNvSpPr/>
          <p:nvPr/>
        </p:nvSpPr>
        <p:spPr>
          <a:xfrm>
            <a:off x="3530711" y="8170587"/>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75;p2">
            <a:extLst>
              <a:ext uri="{FF2B5EF4-FFF2-40B4-BE49-F238E27FC236}">
                <a16:creationId xmlns:a16="http://schemas.microsoft.com/office/drawing/2014/main" id="{6EE3E2EF-140A-547F-8481-2FFA3AEC9D1E}"/>
              </a:ext>
            </a:extLst>
          </p:cNvPr>
          <p:cNvSpPr/>
          <p:nvPr/>
        </p:nvSpPr>
        <p:spPr>
          <a:xfrm>
            <a:off x="3443252" y="6751716"/>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76;p2">
            <a:extLst>
              <a:ext uri="{FF2B5EF4-FFF2-40B4-BE49-F238E27FC236}">
                <a16:creationId xmlns:a16="http://schemas.microsoft.com/office/drawing/2014/main" id="{9E7D1196-0665-6B2B-4DFF-6137A11FA111}"/>
              </a:ext>
            </a:extLst>
          </p:cNvPr>
          <p:cNvSpPr/>
          <p:nvPr/>
        </p:nvSpPr>
        <p:spPr>
          <a:xfrm>
            <a:off x="3478444" y="5586322"/>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77;p2">
            <a:extLst>
              <a:ext uri="{FF2B5EF4-FFF2-40B4-BE49-F238E27FC236}">
                <a16:creationId xmlns:a16="http://schemas.microsoft.com/office/drawing/2014/main" id="{DB7BE6D7-67D2-7371-6898-0112464C9154}"/>
              </a:ext>
            </a:extLst>
          </p:cNvPr>
          <p:cNvSpPr/>
          <p:nvPr/>
        </p:nvSpPr>
        <p:spPr>
          <a:xfrm>
            <a:off x="3494293" y="4559277"/>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 name="Google Shape;78;p2">
            <a:extLst>
              <a:ext uri="{FF2B5EF4-FFF2-40B4-BE49-F238E27FC236}">
                <a16:creationId xmlns:a16="http://schemas.microsoft.com/office/drawing/2014/main" id="{6ABBC1AA-A8C5-AE38-1141-C9B798538A83}"/>
              </a:ext>
            </a:extLst>
          </p:cNvPr>
          <p:cNvSpPr/>
          <p:nvPr/>
        </p:nvSpPr>
        <p:spPr>
          <a:xfrm>
            <a:off x="3495638" y="4570330"/>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79;p2">
            <a:extLst>
              <a:ext uri="{FF2B5EF4-FFF2-40B4-BE49-F238E27FC236}">
                <a16:creationId xmlns:a16="http://schemas.microsoft.com/office/drawing/2014/main" id="{CA04F01C-7D58-D02D-5A2F-72C13DC1FE60}"/>
              </a:ext>
            </a:extLst>
          </p:cNvPr>
          <p:cNvSpPr/>
          <p:nvPr/>
        </p:nvSpPr>
        <p:spPr>
          <a:xfrm>
            <a:off x="3435667" y="3163369"/>
            <a:ext cx="861504"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 name="Google Shape;80;p2">
            <a:extLst>
              <a:ext uri="{FF2B5EF4-FFF2-40B4-BE49-F238E27FC236}">
                <a16:creationId xmlns:a16="http://schemas.microsoft.com/office/drawing/2014/main" id="{F84A7A71-3158-19CB-594A-A0CD54D17F7F}"/>
              </a:ext>
            </a:extLst>
          </p:cNvPr>
          <p:cNvSpPr/>
          <p:nvPr/>
        </p:nvSpPr>
        <p:spPr>
          <a:xfrm>
            <a:off x="3459475" y="209944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81;p2">
            <a:extLst>
              <a:ext uri="{FF2B5EF4-FFF2-40B4-BE49-F238E27FC236}">
                <a16:creationId xmlns:a16="http://schemas.microsoft.com/office/drawing/2014/main" id="{1E4E9FCE-46E0-AB63-7EAC-B6DE570103A1}"/>
              </a:ext>
            </a:extLst>
          </p:cNvPr>
          <p:cNvSpPr/>
          <p:nvPr/>
        </p:nvSpPr>
        <p:spPr>
          <a:xfrm>
            <a:off x="2162604" y="8090455"/>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82;p2">
            <a:extLst>
              <a:ext uri="{FF2B5EF4-FFF2-40B4-BE49-F238E27FC236}">
                <a16:creationId xmlns:a16="http://schemas.microsoft.com/office/drawing/2014/main" id="{0058AA36-1037-9316-17C5-04190D89E102}"/>
              </a:ext>
            </a:extLst>
          </p:cNvPr>
          <p:cNvSpPr/>
          <p:nvPr/>
        </p:nvSpPr>
        <p:spPr>
          <a:xfrm>
            <a:off x="2168262" y="689569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 name="Google Shape;83;p2">
            <a:extLst>
              <a:ext uri="{FF2B5EF4-FFF2-40B4-BE49-F238E27FC236}">
                <a16:creationId xmlns:a16="http://schemas.microsoft.com/office/drawing/2014/main" id="{0031BBE5-109E-B550-34AA-1F4BB410F936}"/>
              </a:ext>
            </a:extLst>
          </p:cNvPr>
          <p:cNvSpPr/>
          <p:nvPr/>
        </p:nvSpPr>
        <p:spPr>
          <a:xfrm>
            <a:off x="2127803" y="5710177"/>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84;p2">
            <a:extLst>
              <a:ext uri="{FF2B5EF4-FFF2-40B4-BE49-F238E27FC236}">
                <a16:creationId xmlns:a16="http://schemas.microsoft.com/office/drawing/2014/main" id="{7A758FFF-0B52-3EE9-23FE-A19419272F18}"/>
              </a:ext>
            </a:extLst>
          </p:cNvPr>
          <p:cNvSpPr/>
          <p:nvPr/>
        </p:nvSpPr>
        <p:spPr>
          <a:xfrm>
            <a:off x="2196233" y="448663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 name="Google Shape;85;p2">
            <a:extLst>
              <a:ext uri="{FF2B5EF4-FFF2-40B4-BE49-F238E27FC236}">
                <a16:creationId xmlns:a16="http://schemas.microsoft.com/office/drawing/2014/main" id="{2F82460B-DDB5-3C65-97B0-EC1A2664A4EB}"/>
              </a:ext>
            </a:extLst>
          </p:cNvPr>
          <p:cNvSpPr/>
          <p:nvPr/>
        </p:nvSpPr>
        <p:spPr>
          <a:xfrm>
            <a:off x="2127803" y="3289206"/>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86;p2">
            <a:extLst>
              <a:ext uri="{FF2B5EF4-FFF2-40B4-BE49-F238E27FC236}">
                <a16:creationId xmlns:a16="http://schemas.microsoft.com/office/drawing/2014/main" id="{992C3DB9-D1B3-0FCB-9312-342799DFD280}"/>
              </a:ext>
            </a:extLst>
          </p:cNvPr>
          <p:cNvSpPr txBox="1">
            <a:spLocks/>
          </p:cNvSpPr>
          <p:nvPr/>
        </p:nvSpPr>
        <p:spPr>
          <a:xfrm>
            <a:off x="228600" y="626496"/>
            <a:ext cx="7311452" cy="4592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400" b="1" dirty="0">
                <a:solidFill>
                  <a:schemeClr val="tx1"/>
                </a:solidFill>
                <a:latin typeface="Tw Cen MT" panose="020B0602020104020603" pitchFamily="34" charset="0"/>
              </a:rPr>
              <a:t>Customizable Icon Library</a:t>
            </a:r>
            <a:endParaRPr lang="en-US" dirty="0">
              <a:solidFill>
                <a:schemeClr val="tx1"/>
              </a:solidFill>
              <a:latin typeface="Tw Cen MT" panose="020B0602020104020603" pitchFamily="34" charset="0"/>
            </a:endParaRPr>
          </a:p>
        </p:txBody>
      </p:sp>
      <p:sp>
        <p:nvSpPr>
          <p:cNvPr id="27" name="Google Shape;89;p2">
            <a:extLst>
              <a:ext uri="{FF2B5EF4-FFF2-40B4-BE49-F238E27FC236}">
                <a16:creationId xmlns:a16="http://schemas.microsoft.com/office/drawing/2014/main" id="{51859B0D-2B29-C0D4-8D78-45936227B2A2}"/>
              </a:ext>
            </a:extLst>
          </p:cNvPr>
          <p:cNvSpPr/>
          <p:nvPr/>
        </p:nvSpPr>
        <p:spPr>
          <a:xfrm>
            <a:off x="781097" y="2050036"/>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 name="Google Shape;90;p2">
            <a:extLst>
              <a:ext uri="{FF2B5EF4-FFF2-40B4-BE49-F238E27FC236}">
                <a16:creationId xmlns:a16="http://schemas.microsoft.com/office/drawing/2014/main" id="{75B1AF97-C467-E4AE-0D30-81C0DFABD62F}"/>
              </a:ext>
            </a:extLst>
          </p:cNvPr>
          <p:cNvPicPr preferRelativeResize="0"/>
          <p:nvPr/>
        </p:nvPicPr>
        <p:blipFill rotWithShape="1">
          <a:blip r:embed="rId2">
            <a:alphaModFix/>
          </a:blip>
          <a:srcRect/>
          <a:stretch/>
        </p:blipFill>
        <p:spPr>
          <a:xfrm>
            <a:off x="692431" y="2008360"/>
            <a:ext cx="920977" cy="920977"/>
          </a:xfrm>
          <a:prstGeom prst="rect">
            <a:avLst/>
          </a:prstGeom>
          <a:noFill/>
          <a:ln>
            <a:noFill/>
          </a:ln>
        </p:spPr>
      </p:pic>
      <p:sp>
        <p:nvSpPr>
          <p:cNvPr id="29" name="Google Shape;91;p2">
            <a:extLst>
              <a:ext uri="{FF2B5EF4-FFF2-40B4-BE49-F238E27FC236}">
                <a16:creationId xmlns:a16="http://schemas.microsoft.com/office/drawing/2014/main" id="{7C53A07B-6F3C-9EAD-56EB-92CD19D6E8A8}"/>
              </a:ext>
            </a:extLst>
          </p:cNvPr>
          <p:cNvSpPr/>
          <p:nvPr/>
        </p:nvSpPr>
        <p:spPr>
          <a:xfrm>
            <a:off x="804950" y="3259807"/>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 name="Google Shape;92;p2">
            <a:extLst>
              <a:ext uri="{FF2B5EF4-FFF2-40B4-BE49-F238E27FC236}">
                <a16:creationId xmlns:a16="http://schemas.microsoft.com/office/drawing/2014/main" id="{CA91DF51-DED5-08E6-64A5-4AA4C422A455}"/>
              </a:ext>
            </a:extLst>
          </p:cNvPr>
          <p:cNvPicPr preferRelativeResize="0"/>
          <p:nvPr/>
        </p:nvPicPr>
        <p:blipFill rotWithShape="1">
          <a:blip r:embed="rId3">
            <a:alphaModFix/>
          </a:blip>
          <a:srcRect/>
          <a:stretch/>
        </p:blipFill>
        <p:spPr>
          <a:xfrm>
            <a:off x="733075" y="3214954"/>
            <a:ext cx="920977" cy="920977"/>
          </a:xfrm>
          <a:prstGeom prst="rect">
            <a:avLst/>
          </a:prstGeom>
          <a:noFill/>
          <a:ln>
            <a:noFill/>
          </a:ln>
        </p:spPr>
      </p:pic>
      <p:sp>
        <p:nvSpPr>
          <p:cNvPr id="31" name="Google Shape;93;p2">
            <a:extLst>
              <a:ext uri="{FF2B5EF4-FFF2-40B4-BE49-F238E27FC236}">
                <a16:creationId xmlns:a16="http://schemas.microsoft.com/office/drawing/2014/main" id="{4F9C118F-780C-00E4-39A0-E933EAB418DB}"/>
              </a:ext>
            </a:extLst>
          </p:cNvPr>
          <p:cNvSpPr/>
          <p:nvPr/>
        </p:nvSpPr>
        <p:spPr>
          <a:xfrm>
            <a:off x="788592" y="4461055"/>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2" name="Google Shape;94;p2">
            <a:extLst>
              <a:ext uri="{FF2B5EF4-FFF2-40B4-BE49-F238E27FC236}">
                <a16:creationId xmlns:a16="http://schemas.microsoft.com/office/drawing/2014/main" id="{C562CFE9-E89E-B3E1-3D9A-D4A947857635}"/>
              </a:ext>
            </a:extLst>
          </p:cNvPr>
          <p:cNvPicPr preferRelativeResize="0"/>
          <p:nvPr/>
        </p:nvPicPr>
        <p:blipFill rotWithShape="1">
          <a:blip r:embed="rId4">
            <a:alphaModFix/>
          </a:blip>
          <a:srcRect/>
          <a:stretch/>
        </p:blipFill>
        <p:spPr>
          <a:xfrm>
            <a:off x="733075" y="4421548"/>
            <a:ext cx="920977" cy="920977"/>
          </a:xfrm>
          <a:prstGeom prst="rect">
            <a:avLst/>
          </a:prstGeom>
          <a:noFill/>
          <a:ln>
            <a:noFill/>
          </a:ln>
        </p:spPr>
      </p:pic>
      <p:sp>
        <p:nvSpPr>
          <p:cNvPr id="33" name="Google Shape;95;p2">
            <a:extLst>
              <a:ext uri="{FF2B5EF4-FFF2-40B4-BE49-F238E27FC236}">
                <a16:creationId xmlns:a16="http://schemas.microsoft.com/office/drawing/2014/main" id="{091A8A2D-8B40-35BF-90CF-152B4BEFDB65}"/>
              </a:ext>
            </a:extLst>
          </p:cNvPr>
          <p:cNvSpPr/>
          <p:nvPr/>
        </p:nvSpPr>
        <p:spPr>
          <a:xfrm>
            <a:off x="768185" y="5695467"/>
            <a:ext cx="859230" cy="8592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 name="Google Shape;96;p2">
            <a:extLst>
              <a:ext uri="{FF2B5EF4-FFF2-40B4-BE49-F238E27FC236}">
                <a16:creationId xmlns:a16="http://schemas.microsoft.com/office/drawing/2014/main" id="{F39E933B-F2F7-2B0F-B970-EC3528E47693}"/>
              </a:ext>
            </a:extLst>
          </p:cNvPr>
          <p:cNvPicPr preferRelativeResize="0"/>
          <p:nvPr/>
        </p:nvPicPr>
        <p:blipFill rotWithShape="1">
          <a:blip r:embed="rId5">
            <a:alphaModFix/>
          </a:blip>
          <a:srcRect/>
          <a:stretch/>
        </p:blipFill>
        <p:spPr>
          <a:xfrm>
            <a:off x="710110" y="5628142"/>
            <a:ext cx="966907" cy="966907"/>
          </a:xfrm>
          <a:prstGeom prst="rect">
            <a:avLst/>
          </a:prstGeom>
          <a:noFill/>
          <a:ln>
            <a:noFill/>
          </a:ln>
        </p:spPr>
      </p:pic>
      <p:sp>
        <p:nvSpPr>
          <p:cNvPr id="35" name="Google Shape;97;p2">
            <a:extLst>
              <a:ext uri="{FF2B5EF4-FFF2-40B4-BE49-F238E27FC236}">
                <a16:creationId xmlns:a16="http://schemas.microsoft.com/office/drawing/2014/main" id="{4F97C076-0035-0DDF-94A3-63E7778F3106}"/>
              </a:ext>
            </a:extLst>
          </p:cNvPr>
          <p:cNvSpPr/>
          <p:nvPr/>
        </p:nvSpPr>
        <p:spPr>
          <a:xfrm>
            <a:off x="781790" y="6939962"/>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6" name="Google Shape;98;p2">
            <a:extLst>
              <a:ext uri="{FF2B5EF4-FFF2-40B4-BE49-F238E27FC236}">
                <a16:creationId xmlns:a16="http://schemas.microsoft.com/office/drawing/2014/main" id="{6F0094CD-9045-9C1D-ABB2-F9A336265FBD}"/>
              </a:ext>
            </a:extLst>
          </p:cNvPr>
          <p:cNvPicPr preferRelativeResize="0"/>
          <p:nvPr/>
        </p:nvPicPr>
        <p:blipFill rotWithShape="1">
          <a:blip r:embed="rId6">
            <a:alphaModFix/>
          </a:blip>
          <a:srcRect/>
          <a:stretch/>
        </p:blipFill>
        <p:spPr>
          <a:xfrm>
            <a:off x="733075" y="6880666"/>
            <a:ext cx="920977" cy="920977"/>
          </a:xfrm>
          <a:prstGeom prst="rect">
            <a:avLst/>
          </a:prstGeom>
          <a:noFill/>
          <a:ln>
            <a:noFill/>
          </a:ln>
        </p:spPr>
      </p:pic>
      <p:sp>
        <p:nvSpPr>
          <p:cNvPr id="37" name="Google Shape;99;p2">
            <a:extLst>
              <a:ext uri="{FF2B5EF4-FFF2-40B4-BE49-F238E27FC236}">
                <a16:creationId xmlns:a16="http://schemas.microsoft.com/office/drawing/2014/main" id="{103D3FAD-4213-73E2-76D8-C84FB9CEBD26}"/>
              </a:ext>
            </a:extLst>
          </p:cNvPr>
          <p:cNvSpPr/>
          <p:nvPr/>
        </p:nvSpPr>
        <p:spPr>
          <a:xfrm>
            <a:off x="781111" y="8087262"/>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8" name="Google Shape;100;p2">
            <a:extLst>
              <a:ext uri="{FF2B5EF4-FFF2-40B4-BE49-F238E27FC236}">
                <a16:creationId xmlns:a16="http://schemas.microsoft.com/office/drawing/2014/main" id="{55066242-F07B-EB65-7738-A523182EB84E}"/>
              </a:ext>
            </a:extLst>
          </p:cNvPr>
          <p:cNvPicPr preferRelativeResize="0"/>
          <p:nvPr/>
        </p:nvPicPr>
        <p:blipFill rotWithShape="1">
          <a:blip r:embed="rId7">
            <a:alphaModFix/>
          </a:blip>
          <a:srcRect/>
          <a:stretch/>
        </p:blipFill>
        <p:spPr>
          <a:xfrm>
            <a:off x="733075" y="8073685"/>
            <a:ext cx="920977" cy="920977"/>
          </a:xfrm>
          <a:prstGeom prst="rect">
            <a:avLst/>
          </a:prstGeom>
          <a:noFill/>
          <a:ln>
            <a:noFill/>
          </a:ln>
        </p:spPr>
      </p:pic>
      <p:sp>
        <p:nvSpPr>
          <p:cNvPr id="39" name="Google Shape;101;p2">
            <a:extLst>
              <a:ext uri="{FF2B5EF4-FFF2-40B4-BE49-F238E27FC236}">
                <a16:creationId xmlns:a16="http://schemas.microsoft.com/office/drawing/2014/main" id="{B16DF4AD-4E71-67FC-F9C3-1A647BD29745}"/>
              </a:ext>
            </a:extLst>
          </p:cNvPr>
          <p:cNvSpPr/>
          <p:nvPr/>
        </p:nvSpPr>
        <p:spPr>
          <a:xfrm>
            <a:off x="6086724" y="8128250"/>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0" name="Google Shape;102;p2">
            <a:extLst>
              <a:ext uri="{FF2B5EF4-FFF2-40B4-BE49-F238E27FC236}">
                <a16:creationId xmlns:a16="http://schemas.microsoft.com/office/drawing/2014/main" id="{7ED62254-B053-6BB2-3439-A0104AE23E68}"/>
              </a:ext>
            </a:extLst>
          </p:cNvPr>
          <p:cNvPicPr preferRelativeResize="0"/>
          <p:nvPr/>
        </p:nvPicPr>
        <p:blipFill rotWithShape="1">
          <a:blip r:embed="rId8">
            <a:alphaModFix/>
          </a:blip>
          <a:srcRect/>
          <a:stretch/>
        </p:blipFill>
        <p:spPr>
          <a:xfrm>
            <a:off x="6023627" y="8073685"/>
            <a:ext cx="920977" cy="920977"/>
          </a:xfrm>
          <a:prstGeom prst="rect">
            <a:avLst/>
          </a:prstGeom>
          <a:noFill/>
          <a:ln>
            <a:noFill/>
          </a:ln>
        </p:spPr>
      </p:pic>
      <p:sp>
        <p:nvSpPr>
          <p:cNvPr id="41" name="Google Shape;103;p2">
            <a:extLst>
              <a:ext uri="{FF2B5EF4-FFF2-40B4-BE49-F238E27FC236}">
                <a16:creationId xmlns:a16="http://schemas.microsoft.com/office/drawing/2014/main" id="{863AD789-FB1F-F057-498E-41AA6D5B10BC}"/>
              </a:ext>
            </a:extLst>
          </p:cNvPr>
          <p:cNvSpPr/>
          <p:nvPr/>
        </p:nvSpPr>
        <p:spPr>
          <a:xfrm>
            <a:off x="2115034" y="2064942"/>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 name="Google Shape;104;p2">
            <a:extLst>
              <a:ext uri="{FF2B5EF4-FFF2-40B4-BE49-F238E27FC236}">
                <a16:creationId xmlns:a16="http://schemas.microsoft.com/office/drawing/2014/main" id="{73D8750B-F558-A49D-C3EF-1E1C33372F15}"/>
              </a:ext>
            </a:extLst>
          </p:cNvPr>
          <p:cNvPicPr preferRelativeResize="0"/>
          <p:nvPr/>
        </p:nvPicPr>
        <p:blipFill rotWithShape="1">
          <a:blip r:embed="rId9">
            <a:alphaModFix/>
          </a:blip>
          <a:srcRect/>
          <a:stretch/>
        </p:blipFill>
        <p:spPr>
          <a:xfrm>
            <a:off x="2055816" y="2008360"/>
            <a:ext cx="920977" cy="920977"/>
          </a:xfrm>
          <a:prstGeom prst="rect">
            <a:avLst/>
          </a:prstGeom>
          <a:noFill/>
          <a:ln>
            <a:noFill/>
          </a:ln>
        </p:spPr>
      </p:pic>
      <p:pic>
        <p:nvPicPr>
          <p:cNvPr id="43" name="Google Shape;105;p2" descr="A black and white image of a diagram&#10;&#10;Description automatically generated">
            <a:extLst>
              <a:ext uri="{FF2B5EF4-FFF2-40B4-BE49-F238E27FC236}">
                <a16:creationId xmlns:a16="http://schemas.microsoft.com/office/drawing/2014/main" id="{05CFFFDD-3B0B-C64D-B9CF-BDA1806ADD15}"/>
              </a:ext>
            </a:extLst>
          </p:cNvPr>
          <p:cNvPicPr preferRelativeResize="0"/>
          <p:nvPr/>
        </p:nvPicPr>
        <p:blipFill rotWithShape="1">
          <a:blip r:embed="rId10">
            <a:alphaModFix/>
          </a:blip>
          <a:srcRect/>
          <a:stretch/>
        </p:blipFill>
        <p:spPr>
          <a:xfrm>
            <a:off x="6017771" y="4427986"/>
            <a:ext cx="932688" cy="932688"/>
          </a:xfrm>
          <a:prstGeom prst="rect">
            <a:avLst/>
          </a:prstGeom>
          <a:noFill/>
          <a:ln>
            <a:noFill/>
          </a:ln>
        </p:spPr>
      </p:pic>
      <p:pic>
        <p:nvPicPr>
          <p:cNvPr id="44" name="Google Shape;106;p2" descr="A black and white icon of a mail&#10;&#10;Description automatically generated">
            <a:extLst>
              <a:ext uri="{FF2B5EF4-FFF2-40B4-BE49-F238E27FC236}">
                <a16:creationId xmlns:a16="http://schemas.microsoft.com/office/drawing/2014/main" id="{D57EE04F-72D3-BD99-3047-32A16F449BE2}"/>
              </a:ext>
            </a:extLst>
          </p:cNvPr>
          <p:cNvPicPr preferRelativeResize="0"/>
          <p:nvPr/>
        </p:nvPicPr>
        <p:blipFill rotWithShape="1">
          <a:blip r:embed="rId11">
            <a:alphaModFix/>
          </a:blip>
          <a:srcRect/>
          <a:stretch/>
        </p:blipFill>
        <p:spPr>
          <a:xfrm>
            <a:off x="6017771" y="2002504"/>
            <a:ext cx="932688" cy="932688"/>
          </a:xfrm>
          <a:prstGeom prst="rect">
            <a:avLst/>
          </a:prstGeom>
          <a:noFill/>
          <a:ln>
            <a:noFill/>
          </a:ln>
        </p:spPr>
      </p:pic>
      <p:pic>
        <p:nvPicPr>
          <p:cNvPr id="45" name="Google Shape;107;p2" descr="A black and white line drawing of a book and a monitor&#10;&#10;Description automatically generated">
            <a:extLst>
              <a:ext uri="{FF2B5EF4-FFF2-40B4-BE49-F238E27FC236}">
                <a16:creationId xmlns:a16="http://schemas.microsoft.com/office/drawing/2014/main" id="{B782E150-E365-6424-AE12-40CB1374ECAF}"/>
              </a:ext>
            </a:extLst>
          </p:cNvPr>
          <p:cNvPicPr preferRelativeResize="0"/>
          <p:nvPr/>
        </p:nvPicPr>
        <p:blipFill rotWithShape="1">
          <a:blip r:embed="rId12">
            <a:alphaModFix/>
          </a:blip>
          <a:srcRect/>
          <a:stretch/>
        </p:blipFill>
        <p:spPr>
          <a:xfrm>
            <a:off x="4705231" y="8067829"/>
            <a:ext cx="932688" cy="932688"/>
          </a:xfrm>
          <a:prstGeom prst="rect">
            <a:avLst/>
          </a:prstGeom>
          <a:noFill/>
          <a:ln>
            <a:noFill/>
          </a:ln>
        </p:spPr>
      </p:pic>
      <p:pic>
        <p:nvPicPr>
          <p:cNvPr id="46" name="Google Shape;108;p2" descr="A black and white icon of a paper with a medal and a star&#10;&#10;Description automatically generated">
            <a:extLst>
              <a:ext uri="{FF2B5EF4-FFF2-40B4-BE49-F238E27FC236}">
                <a16:creationId xmlns:a16="http://schemas.microsoft.com/office/drawing/2014/main" id="{667927B2-0F1C-1C87-FC2E-08B7522A0BF2}"/>
              </a:ext>
            </a:extLst>
          </p:cNvPr>
          <p:cNvPicPr preferRelativeResize="0"/>
          <p:nvPr/>
        </p:nvPicPr>
        <p:blipFill rotWithShape="1">
          <a:blip r:embed="rId13">
            <a:alphaModFix/>
          </a:blip>
          <a:srcRect/>
          <a:stretch/>
        </p:blipFill>
        <p:spPr>
          <a:xfrm>
            <a:off x="3372066" y="8067829"/>
            <a:ext cx="932688" cy="932688"/>
          </a:xfrm>
          <a:prstGeom prst="rect">
            <a:avLst/>
          </a:prstGeom>
          <a:noFill/>
          <a:ln>
            <a:noFill/>
          </a:ln>
        </p:spPr>
      </p:pic>
      <p:pic>
        <p:nvPicPr>
          <p:cNvPr id="47" name="Google Shape;109;p2" descr="A black and white image of a diamond&#10;&#10;Description automatically generated">
            <a:extLst>
              <a:ext uri="{FF2B5EF4-FFF2-40B4-BE49-F238E27FC236}">
                <a16:creationId xmlns:a16="http://schemas.microsoft.com/office/drawing/2014/main" id="{2D976602-A084-C851-FEE6-D17EF19E87B7}"/>
              </a:ext>
            </a:extLst>
          </p:cNvPr>
          <p:cNvPicPr preferRelativeResize="0"/>
          <p:nvPr/>
        </p:nvPicPr>
        <p:blipFill rotWithShape="1">
          <a:blip r:embed="rId14">
            <a:alphaModFix/>
          </a:blip>
          <a:srcRect/>
          <a:stretch/>
        </p:blipFill>
        <p:spPr>
          <a:xfrm>
            <a:off x="4705231" y="3129196"/>
            <a:ext cx="932688" cy="932688"/>
          </a:xfrm>
          <a:prstGeom prst="rect">
            <a:avLst/>
          </a:prstGeom>
          <a:noFill/>
          <a:ln>
            <a:noFill/>
          </a:ln>
        </p:spPr>
      </p:pic>
      <p:pic>
        <p:nvPicPr>
          <p:cNvPr id="48" name="Google Shape;110;p2" descr="A black and white drawing of a ballot box&#10;&#10;Description automatically generated">
            <a:extLst>
              <a:ext uri="{FF2B5EF4-FFF2-40B4-BE49-F238E27FC236}">
                <a16:creationId xmlns:a16="http://schemas.microsoft.com/office/drawing/2014/main" id="{0D8CFA21-707A-DCFD-9E0B-48FC5C2C1635}"/>
              </a:ext>
            </a:extLst>
          </p:cNvPr>
          <p:cNvPicPr preferRelativeResize="0"/>
          <p:nvPr/>
        </p:nvPicPr>
        <p:blipFill rotWithShape="1">
          <a:blip r:embed="rId15">
            <a:alphaModFix/>
          </a:blip>
          <a:srcRect/>
          <a:stretch/>
        </p:blipFill>
        <p:spPr>
          <a:xfrm>
            <a:off x="4705231" y="2002504"/>
            <a:ext cx="932688" cy="932688"/>
          </a:xfrm>
          <a:prstGeom prst="rect">
            <a:avLst/>
          </a:prstGeom>
          <a:noFill/>
          <a:ln>
            <a:noFill/>
          </a:ln>
        </p:spPr>
      </p:pic>
      <p:pic>
        <p:nvPicPr>
          <p:cNvPr id="49" name="Google Shape;111;p2" descr="A black and white logo&#10;&#10;Description automatically generated">
            <a:extLst>
              <a:ext uri="{FF2B5EF4-FFF2-40B4-BE49-F238E27FC236}">
                <a16:creationId xmlns:a16="http://schemas.microsoft.com/office/drawing/2014/main" id="{857E85A5-FCC8-9AA3-50CD-97565C14FEB7}"/>
              </a:ext>
            </a:extLst>
          </p:cNvPr>
          <p:cNvPicPr preferRelativeResize="0"/>
          <p:nvPr/>
        </p:nvPicPr>
        <p:blipFill rotWithShape="1">
          <a:blip r:embed="rId16">
            <a:alphaModFix/>
          </a:blip>
          <a:srcRect/>
          <a:stretch/>
        </p:blipFill>
        <p:spPr>
          <a:xfrm>
            <a:off x="2052102" y="3211742"/>
            <a:ext cx="928404" cy="928404"/>
          </a:xfrm>
          <a:prstGeom prst="rect">
            <a:avLst/>
          </a:prstGeom>
          <a:noFill/>
          <a:ln>
            <a:noFill/>
          </a:ln>
        </p:spPr>
      </p:pic>
      <p:pic>
        <p:nvPicPr>
          <p:cNvPr id="50" name="Google Shape;112;p2" descr="A black and white diagram&#10;&#10;Description automatically generated">
            <a:extLst>
              <a:ext uri="{FF2B5EF4-FFF2-40B4-BE49-F238E27FC236}">
                <a16:creationId xmlns:a16="http://schemas.microsoft.com/office/drawing/2014/main" id="{331DD40A-0F0F-F88D-A40B-436266D03C2C}"/>
              </a:ext>
            </a:extLst>
          </p:cNvPr>
          <p:cNvPicPr preferRelativeResize="0"/>
          <p:nvPr/>
        </p:nvPicPr>
        <p:blipFill rotWithShape="1">
          <a:blip r:embed="rId17">
            <a:alphaModFix/>
          </a:blip>
          <a:srcRect/>
          <a:stretch/>
        </p:blipFill>
        <p:spPr>
          <a:xfrm>
            <a:off x="2049960" y="4422551"/>
            <a:ext cx="932688" cy="932688"/>
          </a:xfrm>
          <a:prstGeom prst="rect">
            <a:avLst/>
          </a:prstGeom>
          <a:noFill/>
          <a:ln>
            <a:noFill/>
          </a:ln>
        </p:spPr>
      </p:pic>
      <p:pic>
        <p:nvPicPr>
          <p:cNvPr id="51" name="Google Shape;113;p2" descr="A black and white icon of a paper&#10;&#10;Description automatically generated">
            <a:extLst>
              <a:ext uri="{FF2B5EF4-FFF2-40B4-BE49-F238E27FC236}">
                <a16:creationId xmlns:a16="http://schemas.microsoft.com/office/drawing/2014/main" id="{B033ABB0-1AE1-E870-9000-04B080BB8716}"/>
              </a:ext>
            </a:extLst>
          </p:cNvPr>
          <p:cNvPicPr preferRelativeResize="0"/>
          <p:nvPr/>
        </p:nvPicPr>
        <p:blipFill rotWithShape="1">
          <a:blip r:embed="rId18">
            <a:alphaModFix/>
          </a:blip>
          <a:srcRect/>
          <a:stretch/>
        </p:blipFill>
        <p:spPr>
          <a:xfrm>
            <a:off x="4705231" y="4504738"/>
            <a:ext cx="932688" cy="932688"/>
          </a:xfrm>
          <a:prstGeom prst="rect">
            <a:avLst/>
          </a:prstGeom>
          <a:noFill/>
          <a:ln>
            <a:noFill/>
          </a:ln>
        </p:spPr>
      </p:pic>
      <p:pic>
        <p:nvPicPr>
          <p:cNvPr id="52" name="Google Shape;114;p2" descr="A black and white map with a pin on it&#10;&#10;Description automatically generated">
            <a:extLst>
              <a:ext uri="{FF2B5EF4-FFF2-40B4-BE49-F238E27FC236}">
                <a16:creationId xmlns:a16="http://schemas.microsoft.com/office/drawing/2014/main" id="{6D07A84D-08F8-FA4F-C8D5-BB396ED0C2AA}"/>
              </a:ext>
            </a:extLst>
          </p:cNvPr>
          <p:cNvPicPr preferRelativeResize="0"/>
          <p:nvPr/>
        </p:nvPicPr>
        <p:blipFill rotWithShape="1">
          <a:blip r:embed="rId19">
            <a:alphaModFix/>
          </a:blip>
          <a:srcRect/>
          <a:stretch/>
        </p:blipFill>
        <p:spPr>
          <a:xfrm>
            <a:off x="4705231" y="6694170"/>
            <a:ext cx="932688" cy="932688"/>
          </a:xfrm>
          <a:prstGeom prst="rect">
            <a:avLst/>
          </a:prstGeom>
          <a:noFill/>
          <a:ln>
            <a:noFill/>
          </a:ln>
        </p:spPr>
      </p:pic>
      <p:pic>
        <p:nvPicPr>
          <p:cNvPr id="53" name="Google Shape;115;p2" descr="A black and white icon with a magnifying glass and check mark&#10;&#10;Description automatically generated">
            <a:extLst>
              <a:ext uri="{FF2B5EF4-FFF2-40B4-BE49-F238E27FC236}">
                <a16:creationId xmlns:a16="http://schemas.microsoft.com/office/drawing/2014/main" id="{7C363732-2B58-0455-F19D-9C24792AFDCA}"/>
              </a:ext>
            </a:extLst>
          </p:cNvPr>
          <p:cNvPicPr preferRelativeResize="0"/>
          <p:nvPr/>
        </p:nvPicPr>
        <p:blipFill rotWithShape="1">
          <a:blip r:embed="rId20">
            <a:alphaModFix/>
          </a:blip>
          <a:srcRect/>
          <a:stretch/>
        </p:blipFill>
        <p:spPr>
          <a:xfrm>
            <a:off x="4705231" y="5502388"/>
            <a:ext cx="932688" cy="932688"/>
          </a:xfrm>
          <a:prstGeom prst="rect">
            <a:avLst/>
          </a:prstGeom>
          <a:noFill/>
          <a:ln>
            <a:noFill/>
          </a:ln>
        </p:spPr>
      </p:pic>
      <p:pic>
        <p:nvPicPr>
          <p:cNvPr id="54" name="Google Shape;116;p2" descr="A black and white icon of an envelope with a check mark&#10;&#10;Description automatically generated">
            <a:extLst>
              <a:ext uri="{FF2B5EF4-FFF2-40B4-BE49-F238E27FC236}">
                <a16:creationId xmlns:a16="http://schemas.microsoft.com/office/drawing/2014/main" id="{DEA981D7-25B5-E4F5-CE15-7F2BB23899E9}"/>
              </a:ext>
            </a:extLst>
          </p:cNvPr>
          <p:cNvPicPr preferRelativeResize="0"/>
          <p:nvPr/>
        </p:nvPicPr>
        <p:blipFill rotWithShape="1">
          <a:blip r:embed="rId21">
            <a:alphaModFix/>
          </a:blip>
          <a:srcRect/>
          <a:stretch/>
        </p:blipFill>
        <p:spPr>
          <a:xfrm>
            <a:off x="3372066" y="4504738"/>
            <a:ext cx="932688" cy="932688"/>
          </a:xfrm>
          <a:prstGeom prst="rect">
            <a:avLst/>
          </a:prstGeom>
          <a:noFill/>
          <a:ln>
            <a:noFill/>
          </a:ln>
        </p:spPr>
      </p:pic>
      <p:pic>
        <p:nvPicPr>
          <p:cNvPr id="55" name="Google Shape;117;p2" descr="A black and white picture of a mailbox&#10;&#10;Description automatically generated">
            <a:extLst>
              <a:ext uri="{FF2B5EF4-FFF2-40B4-BE49-F238E27FC236}">
                <a16:creationId xmlns:a16="http://schemas.microsoft.com/office/drawing/2014/main" id="{6FDF8FBA-8A38-219D-33AD-51DA80814B4C}"/>
              </a:ext>
            </a:extLst>
          </p:cNvPr>
          <p:cNvPicPr preferRelativeResize="0"/>
          <p:nvPr/>
        </p:nvPicPr>
        <p:blipFill rotWithShape="1">
          <a:blip r:embed="rId22">
            <a:alphaModFix/>
          </a:blip>
          <a:srcRect/>
          <a:stretch/>
        </p:blipFill>
        <p:spPr>
          <a:xfrm>
            <a:off x="3372066" y="3129196"/>
            <a:ext cx="932688" cy="932688"/>
          </a:xfrm>
          <a:prstGeom prst="rect">
            <a:avLst/>
          </a:prstGeom>
          <a:noFill/>
          <a:ln>
            <a:noFill/>
          </a:ln>
        </p:spPr>
      </p:pic>
      <p:pic>
        <p:nvPicPr>
          <p:cNvPr id="56" name="Google Shape;118;p2" descr="A computer screen with check marks and check boxes&#10;&#10;Description automatically generated">
            <a:extLst>
              <a:ext uri="{FF2B5EF4-FFF2-40B4-BE49-F238E27FC236}">
                <a16:creationId xmlns:a16="http://schemas.microsoft.com/office/drawing/2014/main" id="{666FE4F4-D8E8-8FD1-BFAA-0AF42E3ADEB5}"/>
              </a:ext>
            </a:extLst>
          </p:cNvPr>
          <p:cNvPicPr preferRelativeResize="0"/>
          <p:nvPr/>
        </p:nvPicPr>
        <p:blipFill rotWithShape="1">
          <a:blip r:embed="rId23">
            <a:alphaModFix/>
          </a:blip>
          <a:srcRect/>
          <a:stretch/>
        </p:blipFill>
        <p:spPr>
          <a:xfrm>
            <a:off x="3372066" y="5502388"/>
            <a:ext cx="932688" cy="932688"/>
          </a:xfrm>
          <a:prstGeom prst="rect">
            <a:avLst/>
          </a:prstGeom>
          <a:noFill/>
          <a:ln>
            <a:noFill/>
          </a:ln>
        </p:spPr>
      </p:pic>
      <p:pic>
        <p:nvPicPr>
          <p:cNvPr id="57" name="Google Shape;119;p2" descr="A black and white computer icon&#10;&#10;Description automatically generated">
            <a:extLst>
              <a:ext uri="{FF2B5EF4-FFF2-40B4-BE49-F238E27FC236}">
                <a16:creationId xmlns:a16="http://schemas.microsoft.com/office/drawing/2014/main" id="{9C82DA50-2F5B-C4E8-482E-5883CCA362F4}"/>
              </a:ext>
            </a:extLst>
          </p:cNvPr>
          <p:cNvPicPr preferRelativeResize="0"/>
          <p:nvPr/>
        </p:nvPicPr>
        <p:blipFill rotWithShape="1">
          <a:blip r:embed="rId24">
            <a:alphaModFix/>
          </a:blip>
          <a:srcRect/>
          <a:stretch/>
        </p:blipFill>
        <p:spPr>
          <a:xfrm>
            <a:off x="3372066" y="6694170"/>
            <a:ext cx="932688" cy="932688"/>
          </a:xfrm>
          <a:prstGeom prst="rect">
            <a:avLst/>
          </a:prstGeom>
          <a:noFill/>
          <a:ln>
            <a:noFill/>
          </a:ln>
        </p:spPr>
      </p:pic>
      <p:pic>
        <p:nvPicPr>
          <p:cNvPr id="58" name="Google Shape;120;p2" descr="A black and white icon with check marks and a magnifying glass&#10;&#10;Description automatically generated">
            <a:extLst>
              <a:ext uri="{FF2B5EF4-FFF2-40B4-BE49-F238E27FC236}">
                <a16:creationId xmlns:a16="http://schemas.microsoft.com/office/drawing/2014/main" id="{65A53EC1-8A80-001F-97F5-C5932F124EA1}"/>
              </a:ext>
            </a:extLst>
          </p:cNvPr>
          <p:cNvPicPr preferRelativeResize="0"/>
          <p:nvPr/>
        </p:nvPicPr>
        <p:blipFill rotWithShape="1">
          <a:blip r:embed="rId25">
            <a:alphaModFix/>
          </a:blip>
          <a:srcRect/>
          <a:stretch/>
        </p:blipFill>
        <p:spPr>
          <a:xfrm>
            <a:off x="6004225" y="5640727"/>
            <a:ext cx="932688" cy="932688"/>
          </a:xfrm>
          <a:prstGeom prst="rect">
            <a:avLst/>
          </a:prstGeom>
          <a:noFill/>
          <a:ln>
            <a:noFill/>
          </a:ln>
        </p:spPr>
      </p:pic>
      <p:pic>
        <p:nvPicPr>
          <p:cNvPr id="59" name="Google Shape;121;p2" descr="A black and white icon with check marks&#10;&#10;Description automatically generated">
            <a:extLst>
              <a:ext uri="{FF2B5EF4-FFF2-40B4-BE49-F238E27FC236}">
                <a16:creationId xmlns:a16="http://schemas.microsoft.com/office/drawing/2014/main" id="{3289435F-D658-2993-D831-352C03C4AC56}"/>
              </a:ext>
            </a:extLst>
          </p:cNvPr>
          <p:cNvPicPr preferRelativeResize="0"/>
          <p:nvPr/>
        </p:nvPicPr>
        <p:blipFill rotWithShape="1">
          <a:blip r:embed="rId26">
            <a:alphaModFix/>
          </a:blip>
          <a:srcRect/>
          <a:stretch/>
        </p:blipFill>
        <p:spPr>
          <a:xfrm>
            <a:off x="3372066" y="2002504"/>
            <a:ext cx="932688" cy="932688"/>
          </a:xfrm>
          <a:prstGeom prst="rect">
            <a:avLst/>
          </a:prstGeom>
          <a:noFill/>
          <a:ln>
            <a:noFill/>
          </a:ln>
        </p:spPr>
      </p:pic>
      <p:pic>
        <p:nvPicPr>
          <p:cNvPr id="60" name="Google Shape;122;p2" descr="A black and white icon of a printer&#10;&#10;Description automatically generated">
            <a:extLst>
              <a:ext uri="{FF2B5EF4-FFF2-40B4-BE49-F238E27FC236}">
                <a16:creationId xmlns:a16="http://schemas.microsoft.com/office/drawing/2014/main" id="{C0244E1C-F353-E595-66CB-8D28E08680ED}"/>
              </a:ext>
            </a:extLst>
          </p:cNvPr>
          <p:cNvPicPr preferRelativeResize="0"/>
          <p:nvPr/>
        </p:nvPicPr>
        <p:blipFill rotWithShape="1">
          <a:blip r:embed="rId27">
            <a:alphaModFix/>
          </a:blip>
          <a:srcRect/>
          <a:stretch/>
        </p:blipFill>
        <p:spPr>
          <a:xfrm>
            <a:off x="2049960" y="6852737"/>
            <a:ext cx="932688" cy="932688"/>
          </a:xfrm>
          <a:prstGeom prst="rect">
            <a:avLst/>
          </a:prstGeom>
          <a:noFill/>
          <a:ln>
            <a:noFill/>
          </a:ln>
        </p:spPr>
      </p:pic>
      <p:pic>
        <p:nvPicPr>
          <p:cNvPr id="61" name="Google Shape;123;p2" descr="A black and white icon of a stack of papers&#10;&#10;Description automatically generated">
            <a:extLst>
              <a:ext uri="{FF2B5EF4-FFF2-40B4-BE49-F238E27FC236}">
                <a16:creationId xmlns:a16="http://schemas.microsoft.com/office/drawing/2014/main" id="{0FB53E06-E336-0A26-822F-744B4F210316}"/>
              </a:ext>
            </a:extLst>
          </p:cNvPr>
          <p:cNvPicPr preferRelativeResize="0"/>
          <p:nvPr/>
        </p:nvPicPr>
        <p:blipFill rotWithShape="1">
          <a:blip r:embed="rId28">
            <a:alphaModFix/>
          </a:blip>
          <a:srcRect/>
          <a:stretch/>
        </p:blipFill>
        <p:spPr>
          <a:xfrm>
            <a:off x="2049960" y="5637644"/>
            <a:ext cx="932688" cy="932688"/>
          </a:xfrm>
          <a:prstGeom prst="rect">
            <a:avLst/>
          </a:prstGeom>
          <a:noFill/>
          <a:ln>
            <a:noFill/>
          </a:ln>
        </p:spPr>
      </p:pic>
      <p:pic>
        <p:nvPicPr>
          <p:cNvPr id="62" name="Google Shape;124;p2" descr="A black and white icon of people&#10;&#10;Description automatically generated">
            <a:extLst>
              <a:ext uri="{FF2B5EF4-FFF2-40B4-BE49-F238E27FC236}">
                <a16:creationId xmlns:a16="http://schemas.microsoft.com/office/drawing/2014/main" id="{00D01664-B2EC-8B6A-1694-1329C16E30BE}"/>
              </a:ext>
            </a:extLst>
          </p:cNvPr>
          <p:cNvPicPr preferRelativeResize="0"/>
          <p:nvPr/>
        </p:nvPicPr>
        <p:blipFill rotWithShape="1">
          <a:blip r:embed="rId29">
            <a:alphaModFix/>
          </a:blip>
          <a:srcRect/>
          <a:stretch/>
        </p:blipFill>
        <p:spPr>
          <a:xfrm>
            <a:off x="2049960" y="8067829"/>
            <a:ext cx="932688" cy="932688"/>
          </a:xfrm>
          <a:prstGeom prst="rect">
            <a:avLst/>
          </a:prstGeom>
          <a:noFill/>
          <a:ln>
            <a:noFill/>
          </a:ln>
        </p:spPr>
      </p:pic>
      <p:pic>
        <p:nvPicPr>
          <p:cNvPr id="63" name="Google Shape;125;p2" descr="A black and white symbol with check marks&#10;&#10;Description automatically generated">
            <a:extLst>
              <a:ext uri="{FF2B5EF4-FFF2-40B4-BE49-F238E27FC236}">
                <a16:creationId xmlns:a16="http://schemas.microsoft.com/office/drawing/2014/main" id="{5D590A8C-F852-EC46-8551-FA0194DF9594}"/>
              </a:ext>
            </a:extLst>
          </p:cNvPr>
          <p:cNvPicPr preferRelativeResize="0"/>
          <p:nvPr/>
        </p:nvPicPr>
        <p:blipFill rotWithShape="1">
          <a:blip r:embed="rId30">
            <a:alphaModFix/>
          </a:blip>
          <a:srcRect/>
          <a:stretch/>
        </p:blipFill>
        <p:spPr>
          <a:xfrm>
            <a:off x="6017771" y="6853468"/>
            <a:ext cx="932688" cy="932688"/>
          </a:xfrm>
          <a:prstGeom prst="rect">
            <a:avLst/>
          </a:prstGeom>
          <a:noFill/>
          <a:ln>
            <a:noFill/>
          </a:ln>
        </p:spPr>
      </p:pic>
      <p:sp>
        <p:nvSpPr>
          <p:cNvPr id="64" name="Google Shape;126;p2">
            <a:extLst>
              <a:ext uri="{FF2B5EF4-FFF2-40B4-BE49-F238E27FC236}">
                <a16:creationId xmlns:a16="http://schemas.microsoft.com/office/drawing/2014/main" id="{DB6656CF-2EDB-CB94-D5FC-CBCA49BFE331}"/>
              </a:ext>
            </a:extLst>
          </p:cNvPr>
          <p:cNvSpPr txBox="1"/>
          <p:nvPr/>
        </p:nvSpPr>
        <p:spPr>
          <a:xfrm>
            <a:off x="224852" y="1052050"/>
            <a:ext cx="730770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19392C"/>
                </a:solidFill>
                <a:latin typeface="Cambria" panose="02040503050406030204" pitchFamily="18" charset="0"/>
                <a:ea typeface="Cambria" panose="02040503050406030204" pitchFamily="18" charset="0"/>
                <a:sym typeface="Arial"/>
              </a:rPr>
              <a:t>See the instructions for selecting and changing the color of icons. Or send The Elections Group’s </a:t>
            </a:r>
            <a:r>
              <a:rPr lang="en-US" sz="1200" b="0" i="0" u="sng" strike="noStrike" cap="none" dirty="0">
                <a:solidFill>
                  <a:schemeClr val="accent1">
                    <a:lumMod val="50000"/>
                  </a:schemeClr>
                </a:solidFill>
                <a:latin typeface="Cambria" panose="02040503050406030204" pitchFamily="18" charset="0"/>
                <a:ea typeface="Cambria" panose="02040503050406030204" pitchFamily="18" charset="0"/>
                <a:sym typeface="Arial"/>
                <a:hlinkClick r:id="rId31">
                  <a:extLst>
                    <a:ext uri="{A12FA001-AC4F-418D-AE19-62706E023703}">
                      <ahyp:hlinkClr xmlns:ahyp="http://schemas.microsoft.com/office/drawing/2018/hyperlinkcolor" val="tx"/>
                    </a:ext>
                  </a:extLst>
                </a:hlinkClick>
              </a:rPr>
              <a:t>Communications Resource Desk </a:t>
            </a:r>
            <a:r>
              <a:rPr lang="en-US" sz="1200" b="0" i="0" u="none" strike="noStrike" cap="none" dirty="0">
                <a:solidFill>
                  <a:srgbClr val="19392C"/>
                </a:solidFill>
                <a:latin typeface="Cambria" panose="02040503050406030204" pitchFamily="18" charset="0"/>
                <a:ea typeface="Cambria" panose="02040503050406030204" pitchFamily="18" charset="0"/>
                <a:sym typeface="Arial"/>
              </a:rPr>
              <a:t>a note. We’d be happy to assist you with icons and color changes. </a:t>
            </a:r>
            <a:endParaRPr dirty="0">
              <a:latin typeface="Cambria" panose="02040503050406030204" pitchFamily="18" charset="0"/>
              <a:ea typeface="Cambria" panose="02040503050406030204" pitchFamily="18" charset="0"/>
            </a:endParaRPr>
          </a:p>
        </p:txBody>
      </p:sp>
      <p:pic>
        <p:nvPicPr>
          <p:cNvPr id="65" name="Google Shape;127;p2" descr="A black and white abacus&#10;&#10;Description automatically generated">
            <a:extLst>
              <a:ext uri="{FF2B5EF4-FFF2-40B4-BE49-F238E27FC236}">
                <a16:creationId xmlns:a16="http://schemas.microsoft.com/office/drawing/2014/main" id="{A12025E3-CE81-074F-35F7-52844EAEC613}"/>
              </a:ext>
            </a:extLst>
          </p:cNvPr>
          <p:cNvPicPr preferRelativeResize="0"/>
          <p:nvPr/>
        </p:nvPicPr>
        <p:blipFill rotWithShape="1">
          <a:blip r:embed="rId32">
            <a:alphaModFix/>
          </a:blip>
          <a:srcRect l="6924" t="8093" r="5750" b="7995"/>
          <a:stretch/>
        </p:blipFill>
        <p:spPr>
          <a:xfrm>
            <a:off x="6046888" y="3231096"/>
            <a:ext cx="914400" cy="878659"/>
          </a:xfrm>
          <a:prstGeom prst="rect">
            <a:avLst/>
          </a:prstGeom>
          <a:noFill/>
          <a:ln>
            <a:noFill/>
          </a:ln>
        </p:spPr>
      </p:pic>
      <p:sp>
        <p:nvSpPr>
          <p:cNvPr id="66" name="Google Shape;56;p1">
            <a:extLst>
              <a:ext uri="{FF2B5EF4-FFF2-40B4-BE49-F238E27FC236}">
                <a16:creationId xmlns:a16="http://schemas.microsoft.com/office/drawing/2014/main" id="{96EE93F2-135B-B2C4-28EE-5753562C1BC1}"/>
              </a:ext>
            </a:extLst>
          </p:cNvPr>
          <p:cNvSpPr txBox="1"/>
          <p:nvPr/>
        </p:nvSpPr>
        <p:spPr>
          <a:xfrm>
            <a:off x="2792400" y="-17550"/>
            <a:ext cx="4980000" cy="59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595959"/>
                </a:solidFill>
                <a:highlight>
                  <a:srgbClr val="EEFF41"/>
                </a:highlight>
              </a:rPr>
              <a:t>DELETE THIS PAGE </a:t>
            </a:r>
            <a:br>
              <a:rPr lang="en" sz="1800" b="1" dirty="0">
                <a:solidFill>
                  <a:srgbClr val="595959"/>
                </a:solidFill>
                <a:highlight>
                  <a:srgbClr val="EEFF41"/>
                </a:highlight>
              </a:rPr>
            </a:br>
            <a:r>
              <a:rPr lang="en" sz="1800" b="1" dirty="0">
                <a:solidFill>
                  <a:srgbClr val="595959"/>
                </a:solidFill>
                <a:highlight>
                  <a:srgbClr val="EEFF41"/>
                </a:highlight>
              </a:rPr>
              <a:t>BEFORE DISTRIBUTION</a:t>
            </a:r>
            <a:endParaRPr sz="1800" b="1" dirty="0">
              <a:solidFill>
                <a:srgbClr val="595959"/>
              </a:solidFill>
              <a:highlight>
                <a:srgbClr val="EEFF41"/>
              </a:highlight>
            </a:endParaRPr>
          </a:p>
        </p:txBody>
      </p:sp>
    </p:spTree>
    <p:extLst>
      <p:ext uri="{BB962C8B-B14F-4D97-AF65-F5344CB8AC3E}">
        <p14:creationId xmlns:p14="http://schemas.microsoft.com/office/powerpoint/2010/main" val="11176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p:nvPr/>
        </p:nvSpPr>
        <p:spPr>
          <a:xfrm>
            <a:off x="381900" y="6813233"/>
            <a:ext cx="7253700" cy="2810230"/>
          </a:xfrm>
          <a:prstGeom prst="roundRect">
            <a:avLst>
              <a:gd name="adj" fmla="val 9571"/>
            </a:avLst>
          </a:prstGeom>
          <a:noFill/>
          <a:ln w="19050" cap="flat" cmpd="sng">
            <a:solidFill>
              <a:srgbClr val="E24E3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4E39"/>
              </a:solidFill>
              <a:latin typeface="Arial"/>
              <a:ea typeface="Arial"/>
              <a:cs typeface="Arial"/>
              <a:sym typeface="Arial"/>
            </a:endParaRPr>
          </a:p>
        </p:txBody>
      </p:sp>
      <p:sp>
        <p:nvSpPr>
          <p:cNvPr id="62" name="Google Shape;62;p2"/>
          <p:cNvSpPr txBox="1"/>
          <p:nvPr/>
        </p:nvSpPr>
        <p:spPr>
          <a:xfrm>
            <a:off x="457200" y="4953891"/>
            <a:ext cx="7178400" cy="165197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200" b="1" i="0" u="none" strike="noStrike" cap="none" dirty="0">
                <a:solidFill>
                  <a:srgbClr val="E24E39"/>
                </a:solidFill>
                <a:latin typeface="Tw Cen MT" panose="020B0602020104020603" pitchFamily="34" charset="0"/>
                <a:ea typeface="DM Sans Black"/>
                <a:cs typeface="DM Sans Black"/>
                <a:sym typeface="DM Sans Black"/>
              </a:rPr>
              <a:t>Explanation of Discrepancies</a:t>
            </a:r>
            <a:endParaRPr sz="2200" b="1" i="0" u="none" strike="noStrike" cap="none" dirty="0">
              <a:solidFill>
                <a:srgbClr val="E24E39"/>
              </a:solidFill>
              <a:latin typeface="Tw Cen MT" panose="020B0602020104020603" pitchFamily="34" charset="0"/>
              <a:ea typeface="DM Sans Black"/>
              <a:cs typeface="DM Sans Black"/>
              <a:sym typeface="DM Sans Black"/>
            </a:endParaRPr>
          </a:p>
          <a:p>
            <a:pPr marL="0" marR="0" lvl="0" indent="0" algn="l" rtl="0">
              <a:lnSpc>
                <a:spcPct val="100000"/>
              </a:lnSpc>
              <a:spcBef>
                <a:spcPts val="0"/>
              </a:spcBef>
              <a:spcAft>
                <a:spcPts val="800"/>
              </a:spcAft>
              <a:buClr>
                <a:srgbClr val="000000"/>
              </a:buClr>
              <a:buSzPts val="1300"/>
              <a:buFont typeface="Arial"/>
              <a:buNone/>
            </a:pPr>
            <a:r>
              <a:rPr lang="en" b="0" i="0" u="none" strike="noStrike" cap="none" dirty="0">
                <a:solidFill>
                  <a:srgbClr val="000000"/>
                </a:solidFill>
                <a:latin typeface="Cambria" panose="02040503050406030204" pitchFamily="18" charset="0"/>
                <a:ea typeface="Cambria" panose="02040503050406030204" pitchFamily="18" charset="0"/>
                <a:cs typeface="Bitter"/>
                <a:sym typeface="Bitter"/>
              </a:rPr>
              <a:t>In the </a:t>
            </a:r>
            <a:r>
              <a:rPr lang="en" b="1" i="0" u="none" strike="noStrike" cap="none" dirty="0">
                <a:solidFill>
                  <a:srgbClr val="000000"/>
                </a:solidFill>
                <a:latin typeface="Cambria" panose="02040503050406030204" pitchFamily="18" charset="0"/>
                <a:ea typeface="Cambria" panose="02040503050406030204" pitchFamily="18" charset="0"/>
                <a:cs typeface="Bitter"/>
                <a:sym typeface="Bitter"/>
              </a:rPr>
              <a:t>contest for [Statewide]</a:t>
            </a:r>
            <a:r>
              <a:rPr lang="en" b="0" i="0" u="none" strike="noStrike" cap="none" dirty="0">
                <a:solidFill>
                  <a:srgbClr val="000000"/>
                </a:solidFill>
                <a:latin typeface="Cambria" panose="02040503050406030204" pitchFamily="18" charset="0"/>
                <a:ea typeface="Cambria" panose="02040503050406030204" pitchFamily="18" charset="0"/>
                <a:cs typeface="Bitter"/>
                <a:sym typeface="Bitter"/>
              </a:rPr>
              <a:t>, </a:t>
            </a:r>
            <a:r>
              <a:rPr lang="en"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 discrepanc[y] was due to [the audit board entering incorrect information, which did not accurately represent the voter markings]. # discrepanc[ies] were due to [a disagreement between the way election workers adjudicated unclear marks made by the voter and the interpretation by the audit team of the unclear mark]. The # discrepanc[y] in the </a:t>
            </a:r>
            <a:r>
              <a:rPr lang="en" b="1" i="0" u="none" strike="noStrike" cap="none" dirty="0">
                <a:solidFill>
                  <a:srgbClr val="000000"/>
                </a:solidFill>
                <a:latin typeface="Cambria" panose="02040503050406030204" pitchFamily="18" charset="0"/>
                <a:ea typeface="Cambria" panose="02040503050406030204" pitchFamily="18" charset="0"/>
                <a:cs typeface="Bitter"/>
                <a:sym typeface="Bitter"/>
              </a:rPr>
              <a:t>[Countywide] contest</a:t>
            </a:r>
            <a:r>
              <a:rPr lang="en"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 was due to [the the wrong ballot being selected  for the audit].</a:t>
            </a:r>
            <a:endParaRPr b="0" i="0" u="none" strike="noStrike" cap="none" dirty="0">
              <a:solidFill>
                <a:srgbClr val="595959"/>
              </a:solidFill>
              <a:latin typeface="Cambria" panose="02040503050406030204" pitchFamily="18" charset="0"/>
              <a:ea typeface="Cambria" panose="02040503050406030204" pitchFamily="18" charset="0"/>
              <a:sym typeface="Arial"/>
            </a:endParaRPr>
          </a:p>
        </p:txBody>
      </p:sp>
      <p:sp>
        <p:nvSpPr>
          <p:cNvPr id="63" name="Google Shape;63;p2"/>
          <p:cNvSpPr txBox="1"/>
          <p:nvPr/>
        </p:nvSpPr>
        <p:spPr>
          <a:xfrm>
            <a:off x="457200" y="3757530"/>
            <a:ext cx="7029600" cy="12477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200" b="1" i="0" u="none" strike="noStrike" cap="none" dirty="0">
                <a:solidFill>
                  <a:srgbClr val="E24E39"/>
                </a:solidFill>
                <a:latin typeface="Tw Cen MT" panose="020B0602020104020603" pitchFamily="34" charset="0"/>
                <a:ea typeface="DM Sans Black"/>
                <a:cs typeface="DM Sans Black"/>
                <a:sym typeface="DM Sans Black"/>
              </a:rPr>
              <a:t>###,### Ballots Cast: # Discrepancies Found</a:t>
            </a:r>
            <a:endParaRPr sz="2200" b="1" i="0" u="none" strike="noStrike" cap="none" dirty="0">
              <a:solidFill>
                <a:srgbClr val="E24E39"/>
              </a:solidFill>
              <a:latin typeface="Tw Cen MT" panose="020B0602020104020603" pitchFamily="34" charset="0"/>
              <a:ea typeface="DM Sans Black"/>
              <a:cs typeface="DM Sans Black"/>
              <a:sym typeface="DM Sans Black"/>
            </a:endParaRPr>
          </a:p>
          <a:p>
            <a:pPr marL="0" marR="0" lvl="0" indent="0" algn="l" rtl="0">
              <a:lnSpc>
                <a:spcPct val="100000"/>
              </a:lnSpc>
              <a:spcBef>
                <a:spcPts val="0"/>
              </a:spcBef>
              <a:spcAft>
                <a:spcPts val="0"/>
              </a:spcAft>
              <a:buClr>
                <a:srgbClr val="000000"/>
              </a:buClr>
              <a:buSzPts val="1300"/>
              <a:buFont typeface="Arial"/>
              <a:buNone/>
            </a:pPr>
            <a:r>
              <a:rPr lang="en"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A discrepancy is the difference between what the voting machines reported for a ballot and what the audit team found when they checked it.  The bipartisan audit team found six discrepancies between the voting machine counts and what they found when reviewing the paper ballots or what the team entered in the audit software.</a:t>
            </a:r>
            <a:endParaRPr b="0" i="0" u="none" strike="noStrike" cap="none" baseline="30000" dirty="0">
              <a:solidFill>
                <a:srgbClr val="000000"/>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baseline="30000" dirty="0">
              <a:solidFill>
                <a:srgbClr val="000000"/>
              </a:solidFill>
              <a:latin typeface="Bitter Medium"/>
              <a:ea typeface="Bitter Medium"/>
              <a:cs typeface="Bitter Medium"/>
              <a:sym typeface="Bitter Medium"/>
            </a:endParaRPr>
          </a:p>
        </p:txBody>
      </p:sp>
      <p:sp>
        <p:nvSpPr>
          <p:cNvPr id="64" name="Google Shape;64;p2"/>
          <p:cNvSpPr txBox="1"/>
          <p:nvPr/>
        </p:nvSpPr>
        <p:spPr>
          <a:xfrm>
            <a:off x="457200" y="1858633"/>
            <a:ext cx="7294800" cy="116952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600" b="1" i="0" u="none" strike="noStrike" cap="none" dirty="0">
                <a:solidFill>
                  <a:srgbClr val="445E8A"/>
                </a:solidFill>
                <a:latin typeface="Tw Cen MT" panose="020B0602020104020603" pitchFamily="34" charset="0"/>
                <a:ea typeface="Cambria" panose="02040503050406030204" pitchFamily="18" charset="0"/>
                <a:cs typeface="Tunga" panose="020B0502040204020203" pitchFamily="34" charset="0"/>
                <a:sym typeface="DM Sans Black"/>
              </a:rPr>
              <a:t>RESULTS</a:t>
            </a:r>
            <a:endParaRPr sz="2600" b="1" i="0" u="none" strike="noStrike" cap="none" dirty="0">
              <a:solidFill>
                <a:srgbClr val="445E8A"/>
              </a:solidFill>
              <a:latin typeface="Tw Cen MT" panose="020B0602020104020603" pitchFamily="34" charset="0"/>
              <a:ea typeface="Cambria" panose="02040503050406030204" pitchFamily="18" charset="0"/>
              <a:cs typeface="Tunga" panose="020B0502040204020203" pitchFamily="34" charset="0"/>
              <a:sym typeface="DM Sans Black"/>
            </a:endParaRPr>
          </a:p>
          <a:p>
            <a:pPr marL="0" marR="0" lvl="0" indent="0" algn="l" rtl="0">
              <a:lnSpc>
                <a:spcPct val="100000"/>
              </a:lnSpc>
              <a:spcBef>
                <a:spcPts val="0"/>
              </a:spcBef>
              <a:spcAft>
                <a:spcPts val="1200"/>
              </a:spcAft>
              <a:buClr>
                <a:srgbClr val="000000"/>
              </a:buClr>
              <a:buSzPts val="1300"/>
              <a:buFont typeface="Arial"/>
              <a:buNone/>
            </a:pPr>
            <a:r>
              <a:rPr lang="en"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Voters can be confident that [Jurisdiction’s] election results are correct. The audit found strong evidence the winners in the audited contests received the most votes. </a:t>
            </a:r>
            <a:endParaRPr b="0" i="0" u="none" strike="noStrike" cap="none" dirty="0">
              <a:solidFill>
                <a:srgbClr val="000000"/>
              </a:solidFill>
              <a:latin typeface="Cambria" panose="02040503050406030204" pitchFamily="18" charset="0"/>
              <a:ea typeface="Cambria" panose="02040503050406030204" pitchFamily="18" charset="0"/>
              <a:sym typeface="Arial"/>
            </a:endParaRPr>
          </a:p>
        </p:txBody>
      </p:sp>
      <p:sp>
        <p:nvSpPr>
          <p:cNvPr id="65" name="Google Shape;65;p2"/>
          <p:cNvSpPr txBox="1"/>
          <p:nvPr/>
        </p:nvSpPr>
        <p:spPr>
          <a:xfrm>
            <a:off x="457200" y="354300"/>
            <a:ext cx="7512900" cy="71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3000" b="1" i="0" u="none" strike="noStrike" cap="none" dirty="0">
                <a:solidFill>
                  <a:srgbClr val="445E8A"/>
                </a:solidFill>
                <a:latin typeface="Tw Cen MT" panose="020B0602020104020603" pitchFamily="34" charset="0"/>
                <a:ea typeface="DM Sans Black"/>
                <a:cs typeface="DM Sans Black"/>
                <a:sym typeface="DM Sans Black"/>
              </a:rPr>
              <a:t>[JURISDICTION’S] POST-ELECTION AUDIT </a:t>
            </a:r>
            <a:endParaRPr sz="3000" b="1" i="0" u="none" strike="noStrike" cap="none" dirty="0">
              <a:solidFill>
                <a:srgbClr val="445E8A"/>
              </a:solidFill>
              <a:latin typeface="Tw Cen MT" panose="020B0602020104020603" pitchFamily="34" charset="0"/>
              <a:ea typeface="DM Sans Black"/>
              <a:cs typeface="DM Sans Black"/>
              <a:sym typeface="DM Sans Black"/>
            </a:endParaRPr>
          </a:p>
        </p:txBody>
      </p:sp>
      <p:sp>
        <p:nvSpPr>
          <p:cNvPr id="66" name="Google Shape;66;p2"/>
          <p:cNvSpPr txBox="1"/>
          <p:nvPr/>
        </p:nvSpPr>
        <p:spPr>
          <a:xfrm>
            <a:off x="457200" y="762771"/>
            <a:ext cx="3962400" cy="4809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1" u="none" strike="noStrike" cap="none" dirty="0">
                <a:solidFill>
                  <a:srgbClr val="E24E39"/>
                </a:solidFill>
                <a:latin typeface="Cambria" panose="02040503050406030204" pitchFamily="18" charset="0"/>
                <a:ea typeface="Cambria" panose="02040503050406030204" pitchFamily="18" charset="0"/>
                <a:cs typeface="Bitter"/>
                <a:sym typeface="Bitter"/>
              </a:rPr>
              <a:t>[DATE] [YEAR] Election</a:t>
            </a:r>
            <a:endParaRPr sz="2200" b="1" i="1" u="none" strike="noStrike" cap="none" dirty="0">
              <a:solidFill>
                <a:srgbClr val="E24E39"/>
              </a:solidFill>
              <a:latin typeface="Cambria" panose="02040503050406030204" pitchFamily="18" charset="0"/>
              <a:ea typeface="Cambria" panose="02040503050406030204" pitchFamily="18" charset="0"/>
              <a:cs typeface="Bitter"/>
              <a:sym typeface="Bitter"/>
            </a:endParaRPr>
          </a:p>
        </p:txBody>
      </p:sp>
      <p:sp>
        <p:nvSpPr>
          <p:cNvPr id="67" name="Google Shape;67;p2"/>
          <p:cNvSpPr txBox="1"/>
          <p:nvPr/>
        </p:nvSpPr>
        <p:spPr>
          <a:xfrm>
            <a:off x="457200" y="1172212"/>
            <a:ext cx="6781800" cy="89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3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On [DATE], a bipartisan team — not involved in the election — conducted an audit to confirm that our voting equipment counted voters’ ballots accurately and that [Jurisdiction’s] election results are correct.</a:t>
            </a:r>
            <a:br>
              <a:rPr lang="en" sz="13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br>
            <a:r>
              <a:rPr lang="en" sz="13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 </a:t>
            </a:r>
            <a:endParaRPr sz="1300" b="0" i="0" u="none" strike="noStrike" cap="none" dirty="0">
              <a:solidFill>
                <a:schemeClr val="dk2"/>
              </a:solidFill>
              <a:latin typeface="Cambria" panose="02040503050406030204" pitchFamily="18" charset="0"/>
              <a:ea typeface="Cambria" panose="02040503050406030204" pitchFamily="18" charset="0"/>
              <a:cs typeface="Bitter Medium"/>
              <a:sym typeface="Bitter Medium"/>
            </a:endParaRPr>
          </a:p>
        </p:txBody>
      </p:sp>
      <p:sp>
        <p:nvSpPr>
          <p:cNvPr id="68" name="Google Shape;68;p2"/>
          <p:cNvSpPr txBox="1"/>
          <p:nvPr/>
        </p:nvSpPr>
        <p:spPr>
          <a:xfrm>
            <a:off x="5363000" y="2852019"/>
            <a:ext cx="2286000" cy="101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400" b="1" i="0" u="none" strike="noStrike" cap="none" dirty="0">
                <a:solidFill>
                  <a:srgbClr val="445E8A"/>
                </a:solidFill>
                <a:latin typeface="Tw Cen MT" panose="020B0602020104020603" pitchFamily="34" charset="0"/>
                <a:ea typeface="DM Sans Black"/>
                <a:cs typeface="DM Sans Black"/>
                <a:sym typeface="DM Sans Black"/>
              </a:rPr>
              <a:t># discrepancies</a:t>
            </a:r>
            <a:endParaRPr sz="2400" b="1" i="0" u="none" strike="noStrike" cap="none" dirty="0">
              <a:solidFill>
                <a:srgbClr val="445E8A"/>
              </a:solidFill>
              <a:latin typeface="Tw Cen MT" panose="020B0602020104020603" pitchFamily="34" charset="0"/>
              <a:ea typeface="DM Sans Black"/>
              <a:cs typeface="DM Sans Black"/>
              <a:sym typeface="DM Sans Black"/>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identified, investigated and explained</a:t>
            </a:r>
            <a:endParaRPr sz="1800" b="1" i="0" u="none" strike="noStrike" cap="none" dirty="0">
              <a:solidFill>
                <a:srgbClr val="E69424"/>
              </a:solidFill>
              <a:latin typeface="Cambria" panose="02040503050406030204" pitchFamily="18" charset="0"/>
              <a:ea typeface="Cambria" panose="02040503050406030204" pitchFamily="18" charset="0"/>
              <a:cs typeface="Montserrat"/>
              <a:sym typeface="Montserrat"/>
            </a:endParaRPr>
          </a:p>
        </p:txBody>
      </p:sp>
      <p:sp>
        <p:nvSpPr>
          <p:cNvPr id="69" name="Google Shape;69;p2"/>
          <p:cNvSpPr txBox="1"/>
          <p:nvPr/>
        </p:nvSpPr>
        <p:spPr>
          <a:xfrm>
            <a:off x="457200" y="2852019"/>
            <a:ext cx="2127900" cy="82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400" b="1" i="0" u="none" strike="noStrike" cap="none" dirty="0">
                <a:solidFill>
                  <a:srgbClr val="445E8A"/>
                </a:solidFill>
                <a:latin typeface="Tw Cen MT" panose="020B0602020104020603" pitchFamily="34" charset="0"/>
                <a:ea typeface="DM Sans Black"/>
                <a:cs typeface="DM Sans Black"/>
                <a:sym typeface="DM Sans Black"/>
              </a:rPr>
              <a:t>##,###</a:t>
            </a:r>
            <a:endParaRPr sz="2400" b="1" i="0" u="none" strike="noStrike" cap="none" dirty="0">
              <a:solidFill>
                <a:srgbClr val="445E8A"/>
              </a:solidFill>
              <a:latin typeface="Tw Cen MT" panose="020B0602020104020603" pitchFamily="34" charset="0"/>
              <a:ea typeface="DM Sans Black"/>
              <a:cs typeface="DM Sans Black"/>
              <a:sym typeface="DM Sans Black"/>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mail ballots </a:t>
            </a:r>
            <a:b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br>
            <a: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audited</a:t>
            </a:r>
            <a:endParaRPr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tter Medium"/>
              <a:ea typeface="Bitter Medium"/>
              <a:cs typeface="Bitter Medium"/>
              <a:sym typeface="Bitter Medium"/>
            </a:endParaRPr>
          </a:p>
        </p:txBody>
      </p:sp>
      <p:sp>
        <p:nvSpPr>
          <p:cNvPr id="70" name="Google Shape;70;p2"/>
          <p:cNvSpPr txBox="1"/>
          <p:nvPr/>
        </p:nvSpPr>
        <p:spPr>
          <a:xfrm>
            <a:off x="1860500" y="2852019"/>
            <a:ext cx="1775100" cy="115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b="1" i="0" u="none" strike="noStrike" cap="none" dirty="0">
                <a:solidFill>
                  <a:srgbClr val="445E8A"/>
                </a:solidFill>
                <a:latin typeface="Tw Cen MT" panose="020B0602020104020603" pitchFamily="34" charset="0"/>
                <a:ea typeface="DM Sans Black"/>
                <a:cs typeface="DM Sans Black"/>
                <a:sym typeface="DM Sans Black"/>
              </a:rPr>
              <a:t>##,###</a:t>
            </a:r>
            <a:endParaRPr sz="2400" b="1" i="0" u="none" strike="noStrike" cap="none" dirty="0">
              <a:solidFill>
                <a:srgbClr val="3F91B6"/>
              </a:solidFill>
              <a:latin typeface="Tw Cen MT" panose="020B0602020104020603"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in-person ballots </a:t>
            </a:r>
            <a:b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br>
            <a: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audited</a:t>
            </a:r>
            <a:endParaRPr sz="1800" b="0" i="0" u="none" strike="noStrike" cap="none" dirty="0">
              <a:solidFill>
                <a:srgbClr val="595959"/>
              </a:solidFill>
              <a:latin typeface="Cambria" panose="02040503050406030204" pitchFamily="18" charset="0"/>
              <a:ea typeface="Cambria" panose="02040503050406030204" pitchFamily="18" charset="0"/>
              <a:sym typeface="Arial"/>
            </a:endParaRPr>
          </a:p>
        </p:txBody>
      </p:sp>
      <p:cxnSp>
        <p:nvCxnSpPr>
          <p:cNvPr id="71" name="Google Shape;71;p2"/>
          <p:cNvCxnSpPr/>
          <p:nvPr/>
        </p:nvCxnSpPr>
        <p:spPr>
          <a:xfrm>
            <a:off x="508525" y="2888814"/>
            <a:ext cx="6959700" cy="0"/>
          </a:xfrm>
          <a:prstGeom prst="straightConnector1">
            <a:avLst/>
          </a:prstGeom>
          <a:noFill/>
          <a:ln w="19050" cap="flat" cmpd="sng">
            <a:solidFill>
              <a:srgbClr val="E24E39"/>
            </a:solidFill>
            <a:prstDash val="solid"/>
            <a:round/>
            <a:headEnd type="none" w="sm" len="sm"/>
            <a:tailEnd type="none" w="sm" len="sm"/>
          </a:ln>
        </p:spPr>
      </p:cxnSp>
      <p:sp>
        <p:nvSpPr>
          <p:cNvPr id="72" name="Google Shape;72;p2"/>
          <p:cNvSpPr txBox="1"/>
          <p:nvPr/>
        </p:nvSpPr>
        <p:spPr>
          <a:xfrm>
            <a:off x="3455050" y="2852019"/>
            <a:ext cx="1907950" cy="82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400" b="1" i="0" u="none" strike="noStrike" cap="none" dirty="0">
                <a:solidFill>
                  <a:srgbClr val="445E8A"/>
                </a:solidFill>
                <a:latin typeface="Tw Cen MT" panose="020B0602020104020603" pitchFamily="34" charset="0"/>
                <a:ea typeface="DM Sans Black"/>
                <a:cs typeface="DM Sans Black"/>
                <a:sym typeface="DM Sans Black"/>
              </a:rPr>
              <a:t># contests</a:t>
            </a:r>
            <a:br>
              <a:rPr lang="en" sz="1400" b="0" i="0" u="none" strike="noStrike" cap="none" dirty="0">
                <a:solidFill>
                  <a:srgbClr val="000000"/>
                </a:solidFill>
                <a:latin typeface="Bitter Medium"/>
                <a:ea typeface="Bitter Medium"/>
                <a:cs typeface="Bitter Medium"/>
                <a:sym typeface="Bitter Medium"/>
              </a:rPr>
            </a:br>
            <a: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audited: [Statewide] </a:t>
            </a:r>
            <a:b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br>
            <a:r>
              <a:rPr lang="en"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rPr>
              <a:t>and [Countywide]</a:t>
            </a:r>
            <a:endParaRPr sz="1400" b="0" i="0" u="none" strike="noStrike" cap="none" dirty="0">
              <a:solidFill>
                <a:srgbClr val="000000"/>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tter Medium"/>
              <a:ea typeface="Bitter Medium"/>
              <a:cs typeface="Bitter Medium"/>
              <a:sym typeface="Bitter Medium"/>
            </a:endParaRPr>
          </a:p>
        </p:txBody>
      </p:sp>
      <p:sp>
        <p:nvSpPr>
          <p:cNvPr id="73" name="Google Shape;73;p2"/>
          <p:cNvSpPr txBox="1"/>
          <p:nvPr/>
        </p:nvSpPr>
        <p:spPr>
          <a:xfrm>
            <a:off x="427400" y="6714295"/>
            <a:ext cx="7294800" cy="2993097"/>
          </a:xfrm>
          <a:prstGeom prst="rect">
            <a:avLst/>
          </a:prstGeom>
          <a:noFill/>
          <a:ln>
            <a:noFill/>
          </a:ln>
        </p:spPr>
        <p:txBody>
          <a:bodyPr spcFirstLastPara="1" wrap="square" lIns="91425" tIns="91425" rIns="91425" bIns="91425" anchor="t" anchorCtr="0">
            <a:spAutoFit/>
          </a:bodyPr>
          <a:lstStyle/>
          <a:p>
            <a:pPr marL="0" marR="0" lvl="0" indent="0" algn="l" rtl="0">
              <a:lnSpc>
                <a:spcPct val="125000"/>
              </a:lnSpc>
              <a:spcBef>
                <a:spcPts val="0"/>
              </a:spcBef>
              <a:spcAft>
                <a:spcPts val="0"/>
              </a:spcAft>
              <a:buClr>
                <a:srgbClr val="000000"/>
              </a:buClr>
              <a:buSzPts val="2400"/>
              <a:buFont typeface="Arial"/>
              <a:buNone/>
            </a:pPr>
            <a:r>
              <a:rPr lang="en" sz="2600" b="1" i="0" u="none" strike="noStrike" cap="none" dirty="0">
                <a:solidFill>
                  <a:srgbClr val="445E8A"/>
                </a:solidFill>
                <a:latin typeface="Tw Cen MT" panose="020B0602020104020603" pitchFamily="34" charset="0"/>
                <a:ea typeface="DM Sans Black"/>
                <a:cs typeface="DM Sans Black"/>
                <a:sym typeface="DM Sans Black"/>
              </a:rPr>
              <a:t>PROCESS</a:t>
            </a:r>
            <a:br>
              <a:rPr lang="en" sz="2100" b="0" i="0" u="none" strike="noStrike" cap="none" dirty="0">
                <a:solidFill>
                  <a:srgbClr val="3F91B6"/>
                </a:solidFill>
                <a:latin typeface="Montserrat ExtraBold"/>
                <a:ea typeface="Montserrat ExtraBold"/>
                <a:cs typeface="Montserrat ExtraBold"/>
                <a:sym typeface="Montserrat ExtraBold"/>
              </a:rPr>
            </a:br>
            <a:r>
              <a:rPr lang="en" sz="1500" b="1" i="0" u="none" strike="noStrike" cap="none" dirty="0">
                <a:solidFill>
                  <a:srgbClr val="445E8A"/>
                </a:solidFill>
                <a:latin typeface="Cambria" panose="02040503050406030204" pitchFamily="18" charset="0"/>
                <a:ea typeface="Cambria" panose="02040503050406030204" pitchFamily="18" charset="0"/>
                <a:cs typeface="Montserrat"/>
                <a:sym typeface="Montserrat"/>
              </a:rPr>
              <a:t>ーー 1. </a:t>
            </a:r>
            <a:r>
              <a:rPr lang="en" sz="15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Ballots get a unique identifier and are logged during scanning. </a:t>
            </a:r>
            <a:r>
              <a:rPr lang="en" sz="1500" b="1" i="0" u="none" strike="noStrike" cap="none" dirty="0">
                <a:solidFill>
                  <a:srgbClr val="445E8A"/>
                </a:solidFill>
                <a:latin typeface="Cambria" panose="02040503050406030204" pitchFamily="18" charset="0"/>
                <a:ea typeface="Cambria" panose="02040503050406030204" pitchFamily="18" charset="0"/>
                <a:cs typeface="Montserrat"/>
                <a:sym typeface="Montserrat"/>
              </a:rPr>
              <a:t>ーー  2. </a:t>
            </a:r>
            <a:r>
              <a:rPr lang="en" sz="15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After the final results report is made public, that log and the voting system record of votes  are uploaded into audit software.</a:t>
            </a:r>
            <a:r>
              <a:rPr lang="en" sz="1400" b="0" i="0" u="none" strike="noStrike" cap="none" dirty="0">
                <a:solidFill>
                  <a:schemeClr val="dk1"/>
                </a:solidFill>
                <a:latin typeface="Bitter Medium"/>
                <a:ea typeface="Bitter Medium"/>
                <a:cs typeface="Bitter Medium"/>
                <a:sym typeface="Bitter Medium"/>
              </a:rPr>
              <a:t> </a:t>
            </a:r>
            <a:r>
              <a:rPr lang="en" sz="1500" b="1" i="0" u="none" strike="noStrike" cap="none" dirty="0">
                <a:solidFill>
                  <a:srgbClr val="445E8A"/>
                </a:solidFill>
                <a:latin typeface="Cambria" panose="02040503050406030204" pitchFamily="18" charset="0"/>
                <a:ea typeface="Cambria" panose="02040503050406030204" pitchFamily="18" charset="0"/>
                <a:cs typeface="Montserrat"/>
                <a:sym typeface="Montserrat"/>
              </a:rPr>
              <a:t>ーー 3: </a:t>
            </a:r>
            <a:r>
              <a:rPr lang="en" sz="15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The Secretary of State rolls a 10-sided die to create a random number that the audit software uses to select ballots. </a:t>
            </a:r>
            <a:r>
              <a:rPr lang="en" sz="1500" b="1" i="0" u="none" strike="noStrike" cap="none" dirty="0">
                <a:solidFill>
                  <a:srgbClr val="445E8A"/>
                </a:solidFill>
                <a:latin typeface="Cambria" panose="02040503050406030204" pitchFamily="18" charset="0"/>
                <a:ea typeface="Cambria" panose="02040503050406030204" pitchFamily="18" charset="0"/>
                <a:cs typeface="Montserrat"/>
                <a:sym typeface="Montserrat"/>
              </a:rPr>
              <a:t>ーー 4: </a:t>
            </a:r>
            <a:r>
              <a:rPr lang="en" sz="15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The selected ballots are retrieved. </a:t>
            </a:r>
            <a:r>
              <a:rPr lang="en" sz="1500" b="1" i="0" u="none" strike="noStrike" cap="none" dirty="0">
                <a:solidFill>
                  <a:srgbClr val="445E8A"/>
                </a:solidFill>
                <a:latin typeface="Cambria" panose="02040503050406030204" pitchFamily="18" charset="0"/>
                <a:ea typeface="Cambria" panose="02040503050406030204" pitchFamily="18" charset="0"/>
                <a:cs typeface="Montserrat"/>
                <a:sym typeface="Montserrat"/>
              </a:rPr>
              <a:t>ーー 5: </a:t>
            </a:r>
            <a:r>
              <a:rPr lang="en" sz="15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Audit teams verify they have the correct ballots. </a:t>
            </a:r>
            <a:r>
              <a:rPr lang="en" sz="1500" b="1" i="0" u="none" strike="noStrike" cap="none" dirty="0">
                <a:solidFill>
                  <a:srgbClr val="445E8A"/>
                </a:solidFill>
                <a:latin typeface="Cambria" panose="02040503050406030204" pitchFamily="18" charset="0"/>
                <a:ea typeface="Cambria" panose="02040503050406030204" pitchFamily="18" charset="0"/>
                <a:cs typeface="Montserrat"/>
                <a:sym typeface="Montserrat"/>
              </a:rPr>
              <a:t>ーー  6: </a:t>
            </a:r>
            <a:r>
              <a:rPr lang="en" sz="15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rPr>
              <a:t>Bipartisan audit team members examine each ballot and enter the voter’s choices into the audit software.  </a:t>
            </a:r>
            <a:r>
              <a:rPr lang="en" sz="1500" b="1" i="0" u="none" strike="noStrike" cap="none" dirty="0">
                <a:solidFill>
                  <a:srgbClr val="445E8A"/>
                </a:solidFill>
                <a:latin typeface="Cambria" panose="02040503050406030204" pitchFamily="18" charset="0"/>
                <a:ea typeface="Cambria" panose="02040503050406030204" pitchFamily="18" charset="0"/>
                <a:cs typeface="Montserrat"/>
                <a:sym typeface="Montserrat"/>
              </a:rPr>
              <a:t>ーー 7: </a:t>
            </a:r>
            <a:r>
              <a:rPr lang="en" sz="1500" b="0" i="0" u="none" strike="noStrike" cap="none" spc="-20" dirty="0">
                <a:solidFill>
                  <a:schemeClr val="dk1"/>
                </a:solidFill>
                <a:latin typeface="Cambria" panose="02040503050406030204" pitchFamily="18" charset="0"/>
                <a:ea typeface="Cambria" panose="02040503050406030204" pitchFamily="18" charset="0"/>
                <a:cs typeface="Bitter Medium"/>
                <a:sym typeface="Bitter Medium"/>
              </a:rPr>
              <a:t>The audit software compares the voter choices recorded by the audit team to the voting system record, looking for discrepancies. </a:t>
            </a:r>
            <a:endParaRPr sz="1500" b="0" i="0" u="none" strike="noStrike" cap="none" spc="-20" dirty="0">
              <a:solidFill>
                <a:srgbClr val="3F91B6"/>
              </a:solidFill>
              <a:latin typeface="Cambria" panose="02040503050406030204" pitchFamily="18" charset="0"/>
              <a:ea typeface="Cambria" panose="02040503050406030204" pitchFamily="18" charset="0"/>
              <a:cs typeface="Montserrat ExtraBold"/>
              <a:sym typeface="Montserrat ExtraBold"/>
            </a:endParaRPr>
          </a:p>
        </p:txBody>
      </p:sp>
      <p:grpSp>
        <p:nvGrpSpPr>
          <p:cNvPr id="74" name="Google Shape;74;p2"/>
          <p:cNvGrpSpPr/>
          <p:nvPr/>
        </p:nvGrpSpPr>
        <p:grpSpPr>
          <a:xfrm>
            <a:off x="3122002" y="8987310"/>
            <a:ext cx="384021" cy="384021"/>
            <a:chOff x="2519291" y="8933544"/>
            <a:chExt cx="384021" cy="384021"/>
          </a:xfrm>
        </p:grpSpPr>
        <p:sp>
          <p:nvSpPr>
            <p:cNvPr id="75" name="Google Shape;75;p2"/>
            <p:cNvSpPr/>
            <p:nvPr/>
          </p:nvSpPr>
          <p:spPr>
            <a:xfrm>
              <a:off x="2543124" y="8968440"/>
              <a:ext cx="336357" cy="349125"/>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2"/>
            <p:cNvPicPr preferRelativeResize="0"/>
            <p:nvPr/>
          </p:nvPicPr>
          <p:blipFill rotWithShape="1">
            <a:blip r:embed="rId3">
              <a:alphaModFix/>
            </a:blip>
            <a:srcRect/>
            <a:stretch/>
          </p:blipFill>
          <p:spPr>
            <a:xfrm>
              <a:off x="2519291" y="8933544"/>
              <a:ext cx="384021" cy="384021"/>
            </a:xfrm>
            <a:prstGeom prst="rect">
              <a:avLst/>
            </a:prstGeom>
            <a:noFill/>
            <a:ln>
              <a:noFill/>
            </a:ln>
          </p:spPr>
        </p:pic>
      </p:grpSp>
      <p:grpSp>
        <p:nvGrpSpPr>
          <p:cNvPr id="77" name="Google Shape;77;p2"/>
          <p:cNvGrpSpPr/>
          <p:nvPr/>
        </p:nvGrpSpPr>
        <p:grpSpPr>
          <a:xfrm>
            <a:off x="483655" y="7232583"/>
            <a:ext cx="411509" cy="411509"/>
            <a:chOff x="456364" y="7241401"/>
            <a:chExt cx="411509" cy="411509"/>
          </a:xfrm>
        </p:grpSpPr>
        <p:sp>
          <p:nvSpPr>
            <p:cNvPr id="78" name="Google Shape;78;p2"/>
            <p:cNvSpPr/>
            <p:nvPr/>
          </p:nvSpPr>
          <p:spPr>
            <a:xfrm>
              <a:off x="500784" y="7246050"/>
              <a:ext cx="360433" cy="374115"/>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 name="Google Shape;79;p2"/>
            <p:cNvPicPr preferRelativeResize="0"/>
            <p:nvPr/>
          </p:nvPicPr>
          <p:blipFill rotWithShape="1">
            <a:blip r:embed="rId4">
              <a:alphaModFix/>
            </a:blip>
            <a:srcRect/>
            <a:stretch/>
          </p:blipFill>
          <p:spPr>
            <a:xfrm>
              <a:off x="456364" y="7241401"/>
              <a:ext cx="411509" cy="411509"/>
            </a:xfrm>
            <a:prstGeom prst="rect">
              <a:avLst/>
            </a:prstGeom>
            <a:noFill/>
            <a:ln>
              <a:noFill/>
            </a:ln>
          </p:spPr>
        </p:pic>
      </p:grpSp>
      <p:cxnSp>
        <p:nvCxnSpPr>
          <p:cNvPr id="80" name="Google Shape;80;p2"/>
          <p:cNvCxnSpPr/>
          <p:nvPr/>
        </p:nvCxnSpPr>
        <p:spPr>
          <a:xfrm>
            <a:off x="508525" y="3780456"/>
            <a:ext cx="6959700" cy="0"/>
          </a:xfrm>
          <a:prstGeom prst="straightConnector1">
            <a:avLst/>
          </a:prstGeom>
          <a:noFill/>
          <a:ln w="19050" cap="flat" cmpd="sng">
            <a:solidFill>
              <a:srgbClr val="E24E39"/>
            </a:solidFill>
            <a:prstDash val="solid"/>
            <a:round/>
            <a:headEnd type="none" w="sm" len="sm"/>
            <a:tailEnd type="none" w="sm" len="sm"/>
          </a:ln>
        </p:spPr>
      </p:cxnSp>
      <p:grpSp>
        <p:nvGrpSpPr>
          <p:cNvPr id="81" name="Google Shape;81;p2"/>
          <p:cNvGrpSpPr/>
          <p:nvPr/>
        </p:nvGrpSpPr>
        <p:grpSpPr>
          <a:xfrm>
            <a:off x="6210720" y="7186892"/>
            <a:ext cx="457200" cy="457200"/>
            <a:chOff x="6233406" y="7291323"/>
            <a:chExt cx="457200" cy="457200"/>
          </a:xfrm>
        </p:grpSpPr>
        <p:sp>
          <p:nvSpPr>
            <p:cNvPr id="82" name="Google Shape;82;p2"/>
            <p:cNvSpPr/>
            <p:nvPr/>
          </p:nvSpPr>
          <p:spPr>
            <a:xfrm>
              <a:off x="6270595" y="7356675"/>
              <a:ext cx="365760" cy="36576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 name="Google Shape;83;p2" descr="A computer screen with check marks and check boxes&#10;&#10;Description automatically generated"/>
            <p:cNvPicPr preferRelativeResize="0"/>
            <p:nvPr/>
          </p:nvPicPr>
          <p:blipFill rotWithShape="1">
            <a:blip r:embed="rId5">
              <a:alphaModFix/>
            </a:blip>
            <a:srcRect/>
            <a:stretch/>
          </p:blipFill>
          <p:spPr>
            <a:xfrm>
              <a:off x="6233406" y="7291323"/>
              <a:ext cx="457200" cy="457200"/>
            </a:xfrm>
            <a:prstGeom prst="rect">
              <a:avLst/>
            </a:prstGeom>
            <a:noFill/>
            <a:ln>
              <a:noFill/>
            </a:ln>
          </p:spPr>
        </p:pic>
      </p:grpSp>
      <p:grpSp>
        <p:nvGrpSpPr>
          <p:cNvPr id="84" name="Google Shape;84;p2"/>
          <p:cNvGrpSpPr/>
          <p:nvPr/>
        </p:nvGrpSpPr>
        <p:grpSpPr>
          <a:xfrm>
            <a:off x="2971196" y="7823113"/>
            <a:ext cx="338328" cy="338328"/>
            <a:chOff x="3304910" y="7824594"/>
            <a:chExt cx="338328" cy="338328"/>
          </a:xfrm>
        </p:grpSpPr>
        <p:sp>
          <p:nvSpPr>
            <p:cNvPr id="85" name="Google Shape;85;p2"/>
            <p:cNvSpPr/>
            <p:nvPr/>
          </p:nvSpPr>
          <p:spPr>
            <a:xfrm>
              <a:off x="3338385" y="7832629"/>
              <a:ext cx="274320" cy="310896"/>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2" descr="A black and white image of a diamond&#10;&#10;Description automatically generated"/>
            <p:cNvPicPr preferRelativeResize="0"/>
            <p:nvPr/>
          </p:nvPicPr>
          <p:blipFill rotWithShape="1">
            <a:blip r:embed="rId6">
              <a:alphaModFix/>
            </a:blip>
            <a:srcRect/>
            <a:stretch/>
          </p:blipFill>
          <p:spPr>
            <a:xfrm>
              <a:off x="3304910" y="7824594"/>
              <a:ext cx="338328" cy="338328"/>
            </a:xfrm>
            <a:prstGeom prst="rect">
              <a:avLst/>
            </a:prstGeom>
            <a:noFill/>
            <a:ln>
              <a:noFill/>
            </a:ln>
          </p:spPr>
        </p:pic>
      </p:grpSp>
      <p:grpSp>
        <p:nvGrpSpPr>
          <p:cNvPr id="87" name="Google Shape;87;p2"/>
          <p:cNvGrpSpPr/>
          <p:nvPr/>
        </p:nvGrpSpPr>
        <p:grpSpPr>
          <a:xfrm>
            <a:off x="6241504" y="8115305"/>
            <a:ext cx="365760" cy="365760"/>
            <a:chOff x="6366979" y="8205054"/>
            <a:chExt cx="365760" cy="365760"/>
          </a:xfrm>
        </p:grpSpPr>
        <p:grpSp>
          <p:nvGrpSpPr>
            <p:cNvPr id="88" name="Google Shape;88;p2"/>
            <p:cNvGrpSpPr/>
            <p:nvPr/>
          </p:nvGrpSpPr>
          <p:grpSpPr>
            <a:xfrm>
              <a:off x="6366979" y="8205054"/>
              <a:ext cx="365760" cy="365760"/>
              <a:chOff x="6375407" y="8205054"/>
              <a:chExt cx="365760" cy="365760"/>
            </a:xfrm>
          </p:grpSpPr>
          <p:sp>
            <p:nvSpPr>
              <p:cNvPr id="89" name="Google Shape;89;p2"/>
              <p:cNvSpPr/>
              <p:nvPr/>
            </p:nvSpPr>
            <p:spPr>
              <a:xfrm>
                <a:off x="6387352" y="8211109"/>
                <a:ext cx="320040" cy="341008"/>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2" descr="A black and white icon of a mail&#10;&#10;Description automatically generated"/>
              <p:cNvPicPr preferRelativeResize="0"/>
              <p:nvPr/>
            </p:nvPicPr>
            <p:blipFill rotWithShape="1">
              <a:blip r:embed="rId7">
                <a:alphaModFix/>
              </a:blip>
              <a:srcRect/>
              <a:stretch/>
            </p:blipFill>
            <p:spPr>
              <a:xfrm>
                <a:off x="6375407" y="8205054"/>
                <a:ext cx="365760" cy="365760"/>
              </a:xfrm>
              <a:prstGeom prst="rect">
                <a:avLst/>
              </a:prstGeom>
              <a:noFill/>
              <a:ln>
                <a:noFill/>
              </a:ln>
            </p:spPr>
          </p:pic>
        </p:grpSp>
        <p:sp>
          <p:nvSpPr>
            <p:cNvPr id="91" name="Google Shape;91;p2"/>
            <p:cNvSpPr/>
            <p:nvPr/>
          </p:nvSpPr>
          <p:spPr>
            <a:xfrm>
              <a:off x="6509176" y="8301038"/>
              <a:ext cx="27432" cy="27432"/>
            </a:xfrm>
            <a:prstGeom prst="ellipse">
              <a:avLst/>
            </a:prstGeom>
            <a:solidFill>
              <a:srgbClr val="445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92" name="Google Shape;92;p2"/>
          <p:cNvGrpSpPr/>
          <p:nvPr/>
        </p:nvGrpSpPr>
        <p:grpSpPr>
          <a:xfrm>
            <a:off x="2965167" y="8405953"/>
            <a:ext cx="384048" cy="384048"/>
            <a:chOff x="2965167" y="8336850"/>
            <a:chExt cx="384048" cy="384048"/>
          </a:xfrm>
        </p:grpSpPr>
        <p:sp>
          <p:nvSpPr>
            <p:cNvPr id="93" name="Google Shape;93;p2"/>
            <p:cNvSpPr/>
            <p:nvPr/>
          </p:nvSpPr>
          <p:spPr>
            <a:xfrm>
              <a:off x="2971485" y="8341987"/>
              <a:ext cx="365760" cy="36576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p2" descr="A black and white icon with check marks and a magnifying glass&#10;&#10;Description automatically generated"/>
            <p:cNvPicPr preferRelativeResize="0"/>
            <p:nvPr/>
          </p:nvPicPr>
          <p:blipFill rotWithShape="1">
            <a:blip r:embed="rId8">
              <a:alphaModFix/>
            </a:blip>
            <a:srcRect/>
            <a:stretch/>
          </p:blipFill>
          <p:spPr>
            <a:xfrm>
              <a:off x="2965167" y="8336850"/>
              <a:ext cx="384048" cy="384048"/>
            </a:xfrm>
            <a:prstGeom prst="rect">
              <a:avLst/>
            </a:prstGeom>
            <a:noFill/>
            <a:ln>
              <a:noFill/>
            </a:ln>
          </p:spPr>
        </p:pic>
      </p:grpSp>
      <p:grpSp>
        <p:nvGrpSpPr>
          <p:cNvPr id="95" name="Google Shape;95;p2"/>
          <p:cNvGrpSpPr/>
          <p:nvPr/>
        </p:nvGrpSpPr>
        <p:grpSpPr>
          <a:xfrm>
            <a:off x="524013" y="8676936"/>
            <a:ext cx="365760" cy="365760"/>
            <a:chOff x="525568" y="8708124"/>
            <a:chExt cx="365760" cy="365760"/>
          </a:xfrm>
        </p:grpSpPr>
        <p:sp>
          <p:nvSpPr>
            <p:cNvPr id="96" name="Google Shape;96;p2"/>
            <p:cNvSpPr/>
            <p:nvPr/>
          </p:nvSpPr>
          <p:spPr>
            <a:xfrm>
              <a:off x="531516" y="8726412"/>
              <a:ext cx="336357" cy="329184"/>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p2" descr="A black and white computer icon&#10;&#10;Description automatically generated"/>
            <p:cNvPicPr preferRelativeResize="0"/>
            <p:nvPr/>
          </p:nvPicPr>
          <p:blipFill rotWithShape="1">
            <a:blip r:embed="rId9">
              <a:alphaModFix/>
            </a:blip>
            <a:srcRect/>
            <a:stretch/>
          </p:blipFill>
          <p:spPr>
            <a:xfrm>
              <a:off x="525568" y="8708124"/>
              <a:ext cx="365760" cy="365760"/>
            </a:xfrm>
            <a:prstGeom prst="rect">
              <a:avLst/>
            </a:prstGeom>
            <a:noFill/>
            <a:ln>
              <a:noFill/>
            </a:ln>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922</Words>
  <Application>Microsoft Office PowerPoint</Application>
  <PresentationFormat>Custom</PresentationFormat>
  <Paragraphs>46</Paragraphs>
  <Slides>3</Slides>
  <Notes>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DM Sans</vt:lpstr>
      <vt:lpstr>Montserrat ExtraBold</vt:lpstr>
      <vt:lpstr>Cambria</vt:lpstr>
      <vt:lpstr>Bitter Medium</vt:lpstr>
      <vt:lpstr>Arial</vt:lpstr>
      <vt:lpstr>Bitter</vt:lpstr>
      <vt:lpstr>Tw Cen MT</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2024-09-20T14:37:01Z</dcterms:modified>
</cp:coreProperties>
</file>