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59" r:id="rId1"/>
  </p:sldMasterIdLst>
  <p:notesMasterIdLst>
    <p:notesMasterId r:id="rId23"/>
  </p:notesMasterIdLst>
  <p:sldIdLst>
    <p:sldId id="276" r:id="rId2"/>
    <p:sldId id="273" r:id="rId3"/>
    <p:sldId id="256" r:id="rId4"/>
    <p:sldId id="258" r:id="rId5"/>
    <p:sldId id="257" r:id="rId6"/>
    <p:sldId id="261" r:id="rId7"/>
    <p:sldId id="263" r:id="rId8"/>
    <p:sldId id="259" r:id="rId9"/>
    <p:sldId id="262" r:id="rId10"/>
    <p:sldId id="260" r:id="rId11"/>
    <p:sldId id="264" r:id="rId12"/>
    <p:sldId id="265" r:id="rId13"/>
    <p:sldId id="266" r:id="rId14"/>
    <p:sldId id="267" r:id="rId15"/>
    <p:sldId id="268" r:id="rId16"/>
    <p:sldId id="269" r:id="rId17"/>
    <p:sldId id="271" r:id="rId18"/>
    <p:sldId id="274" r:id="rId19"/>
    <p:sldId id="275" r:id="rId20"/>
    <p:sldId id="270" r:id="rId21"/>
    <p:sldId id="272" r:id="rId2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7F70"/>
    <a:srgbClr val="B4C7D6"/>
    <a:srgbClr val="2E4355"/>
    <a:srgbClr val="E24E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969" autoAdjust="0"/>
  </p:normalViewPr>
  <p:slideViewPr>
    <p:cSldViewPr snapToGrid="0">
      <p:cViewPr varScale="1">
        <p:scale>
          <a:sx n="64" d="100"/>
          <a:sy n="64" d="100"/>
        </p:scale>
        <p:origin x="1228" y="40"/>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970109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Now that we’ve previewed the numbers and results of the audit, let’s briefly walk through [Your County’s] audit process.</a:t>
            </a:r>
          </a:p>
          <a:p>
            <a:pPr marL="158750" indent="0">
              <a:buNone/>
            </a:pPr>
            <a:endParaRPr lang="en-US" dirty="0"/>
          </a:p>
          <a:p>
            <a:pPr marL="158750" indent="0">
              <a:buNone/>
            </a:pPr>
            <a:r>
              <a:rPr lang="en-US" dirty="0"/>
              <a:t>We start with the random selection of [batch numbers] for the [early] ballot hand count. Party chairs take turns pulling numbers from a hat or bowl.</a:t>
            </a:r>
          </a:p>
        </p:txBody>
      </p:sp>
    </p:spTree>
    <p:extLst>
      <p:ext uri="{BB962C8B-B14F-4D97-AF65-F5344CB8AC3E}">
        <p14:creationId xmlns:p14="http://schemas.microsoft.com/office/powerpoint/2010/main" val="3240173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Next, party chairs take turns randomly selecting [precincts] for the [Election Day] ballot hand count. </a:t>
            </a:r>
          </a:p>
        </p:txBody>
      </p:sp>
    </p:spTree>
    <p:extLst>
      <p:ext uri="{BB962C8B-B14F-4D97-AF65-F5344CB8AC3E}">
        <p14:creationId xmlns:p14="http://schemas.microsoft.com/office/powerpoint/2010/main" val="12155397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rtl="0">
              <a:spcBef>
                <a:spcPts val="0"/>
              </a:spcBef>
              <a:spcAft>
                <a:spcPts val="1200"/>
              </a:spcAft>
              <a:buNone/>
            </a:pPr>
            <a:r>
              <a:rPr lang="en-US" sz="1100" dirty="0">
                <a:solidFill>
                  <a:schemeClr val="dk1"/>
                </a:solidFill>
                <a:latin typeface="Cambria" panose="02040503050406030204" pitchFamily="18" charset="0"/>
                <a:ea typeface="Montserrat Medium"/>
                <a:cs typeface="Montserrat Medium"/>
                <a:sym typeface="Montserrat Medium"/>
              </a:rPr>
              <a:t>With our [precincts] and [early] ballot [batches] randomly selected, step 3 is the random selection of ballot contests to be hand counted on each ballot selected for the audit. </a:t>
            </a:r>
            <a:endParaRPr lang="en-US" dirty="0"/>
          </a:p>
        </p:txBody>
      </p:sp>
    </p:spTree>
    <p:extLst>
      <p:ext uri="{BB962C8B-B14F-4D97-AF65-F5344CB8AC3E}">
        <p14:creationId xmlns:p14="http://schemas.microsoft.com/office/powerpoint/2010/main" val="22949423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rtl="0">
              <a:spcBef>
                <a:spcPts val="0"/>
              </a:spcBef>
              <a:spcAft>
                <a:spcPts val="1200"/>
              </a:spcAft>
              <a:buNone/>
            </a:pPr>
            <a:r>
              <a:rPr lang="en-US" sz="1100" dirty="0">
                <a:solidFill>
                  <a:schemeClr val="dk1"/>
                </a:solidFill>
                <a:latin typeface="Cambria" panose="02040503050406030204" pitchFamily="18" charset="0"/>
                <a:ea typeface="Montserrat Medium"/>
                <a:cs typeface="Montserrat Medium"/>
                <a:sym typeface="Montserrat Medium"/>
              </a:rPr>
              <a:t>In Step 4, audit team members hand count the [early] ballots from the randomly selected [batches], tallying votes for the selected contests.</a:t>
            </a:r>
            <a:endParaRPr lang="en-US" dirty="0"/>
          </a:p>
          <a:p>
            <a:pPr marL="158750" indent="0">
              <a:buNone/>
            </a:pPr>
            <a:endParaRPr lang="en-US" dirty="0"/>
          </a:p>
        </p:txBody>
      </p:sp>
    </p:spTree>
    <p:extLst>
      <p:ext uri="{BB962C8B-B14F-4D97-AF65-F5344CB8AC3E}">
        <p14:creationId xmlns:p14="http://schemas.microsoft.com/office/powerpoint/2010/main" val="19566851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sz="1100" dirty="0">
                <a:solidFill>
                  <a:schemeClr val="dk1"/>
                </a:solidFill>
                <a:latin typeface="Cambria" panose="02040503050406030204" pitchFamily="18" charset="0"/>
                <a:ea typeface="Montserrat Medium"/>
                <a:cs typeface="Montserrat Medium"/>
                <a:sym typeface="Montserrat Medium"/>
              </a:rPr>
              <a:t>In step 5, the audit teams follow the same process to hand count [Election Day] ballots from the selected precincts, tallying votes for the selected contests.</a:t>
            </a:r>
            <a:endParaRPr lang="en-US" dirty="0"/>
          </a:p>
        </p:txBody>
      </p:sp>
    </p:spTree>
    <p:extLst>
      <p:ext uri="{BB962C8B-B14F-4D97-AF65-F5344CB8AC3E}">
        <p14:creationId xmlns:p14="http://schemas.microsoft.com/office/powerpoint/2010/main" val="28204396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sz="1100" dirty="0">
                <a:solidFill>
                  <a:schemeClr val="dk1"/>
                </a:solidFill>
                <a:latin typeface="Cambria" panose="02040503050406030204" pitchFamily="18" charset="0"/>
                <a:ea typeface="Montserrat Medium"/>
                <a:cs typeface="Montserrat Medium"/>
                <a:sym typeface="Montserrat Medium"/>
              </a:rPr>
              <a:t>If the hand count and the original machine count are not exact matches, step 6 is the time to consider how far apart the numbers are. You want to make sure any differences can be explained. For example, did a human interpret an oval as filled-in when the machine did not?  </a:t>
            </a:r>
          </a:p>
          <a:p>
            <a:pPr marL="158750" indent="0">
              <a:buNone/>
            </a:pPr>
            <a:r>
              <a:rPr lang="en-US" sz="1100" dirty="0">
                <a:solidFill>
                  <a:schemeClr val="dk1"/>
                </a:solidFill>
                <a:latin typeface="Cambria" panose="02040503050406030204" pitchFamily="18" charset="0"/>
                <a:ea typeface="Montserrat Medium"/>
                <a:cs typeface="Montserrat Medium"/>
                <a:sym typeface="Montserrat Medium"/>
              </a:rPr>
              <a:t>And you need to confirm that any difference between the counts is within the designated margin. </a:t>
            </a:r>
            <a:endParaRPr lang="en-US" dirty="0"/>
          </a:p>
        </p:txBody>
      </p:sp>
    </p:spTree>
    <p:extLst>
      <p:ext uri="{BB962C8B-B14F-4D97-AF65-F5344CB8AC3E}">
        <p14:creationId xmlns:p14="http://schemas.microsoft.com/office/powerpoint/2010/main" val="8076327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sz="1100" dirty="0">
                <a:solidFill>
                  <a:schemeClr val="dk1"/>
                </a:solidFill>
                <a:latin typeface="Cambria" panose="02040503050406030204" pitchFamily="18" charset="0"/>
                <a:ea typeface="Montserrat Medium"/>
                <a:cs typeface="Montserrat Medium"/>
                <a:sym typeface="Montserrat Medium"/>
              </a:rPr>
              <a:t>If the hand count matches the original machine count or is within the designated margin the audit concludes and the election official in charge of the audit prepares a report for the state’s top election official, which confirms the accuracy of the original machine counts and recommends that the original results be made official.</a:t>
            </a:r>
            <a:endParaRPr lang="en-US" dirty="0"/>
          </a:p>
        </p:txBody>
      </p:sp>
    </p:spTree>
    <p:extLst>
      <p:ext uri="{BB962C8B-B14F-4D97-AF65-F5344CB8AC3E}">
        <p14:creationId xmlns:p14="http://schemas.microsoft.com/office/powerpoint/2010/main" val="22444023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If there is a difference between the hand count and original machine count and it exceeds the designated margin, the audit team needs to expand the hand count and meet any statutory requirements.</a:t>
            </a:r>
          </a:p>
        </p:txBody>
      </p:sp>
    </p:spTree>
    <p:extLst>
      <p:ext uri="{BB962C8B-B14F-4D97-AF65-F5344CB8AC3E}">
        <p14:creationId xmlns:p14="http://schemas.microsoft.com/office/powerpoint/2010/main" val="215950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t>If the results of the expanded hand count are acceptable, the audit teams </a:t>
            </a:r>
            <a:r>
              <a:rPr lang="en-US" sz="1100" dirty="0">
                <a:solidFill>
                  <a:schemeClr val="dk1"/>
                </a:solidFill>
                <a:latin typeface="Cambria"/>
                <a:ea typeface="Cambria"/>
                <a:cs typeface="Cambria"/>
                <a:sym typeface="Cambria"/>
              </a:rPr>
              <a:t>sign tally sheets confirming that the total number of ballots hand counted and the results of each contest match the original tabulated results -- or are within the designated margin. And this concludes the audit.</a:t>
            </a:r>
          </a:p>
          <a:p>
            <a:pPr marL="158750" indent="0">
              <a:buNone/>
            </a:pPr>
            <a:endParaRPr lang="en-US" dirty="0"/>
          </a:p>
        </p:txBody>
      </p:sp>
    </p:spTree>
    <p:extLst>
      <p:ext uri="{BB962C8B-B14F-4D97-AF65-F5344CB8AC3E}">
        <p14:creationId xmlns:p14="http://schemas.microsoft.com/office/powerpoint/2010/main" val="27469806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This was a successful audit on all levels, but particularly because we used bipartisan teams to conduct the audit, ensured that ballots were secure before, during and after the audit, and used a highly random method to select ballots for the audit. </a:t>
            </a:r>
          </a:p>
        </p:txBody>
      </p:sp>
    </p:spTree>
    <p:extLst>
      <p:ext uri="{BB962C8B-B14F-4D97-AF65-F5344CB8AC3E}">
        <p14:creationId xmlns:p14="http://schemas.microsoft.com/office/powerpoint/2010/main" val="3407365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Welcome! This is a presentation about our post-election audit of the 2024 general election. Not many people know about our audits. But they are critical to our elections. We conduct audits to efficiently verify election results before they become official. Today, we’ll discuss the audit process, how our audit turned out, and where we go from here.</a:t>
            </a: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With that, I can take questions.</a:t>
            </a:r>
          </a:p>
        </p:txBody>
      </p:sp>
    </p:spTree>
    <p:extLst>
      <p:ext uri="{BB962C8B-B14F-4D97-AF65-F5344CB8AC3E}">
        <p14:creationId xmlns:p14="http://schemas.microsoft.com/office/powerpoint/2010/main" val="1382068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b="0" dirty="0"/>
              <a:t>In [</a:t>
            </a:r>
            <a:r>
              <a:rPr lang="en-US" b="0" dirty="0" err="1"/>
              <a:t>YourCounty</a:t>
            </a:r>
            <a:r>
              <a:rPr lang="en-US" b="0" dirty="0"/>
              <a:t>], we use the fixed percentage audit method. What </a:t>
            </a:r>
            <a:r>
              <a:rPr lang="en-US" sz="1100" b="0" dirty="0">
                <a:latin typeface="Tw Cen MT" panose="020B0602020104020603" pitchFamily="34" charset="0"/>
              </a:rPr>
              <a:t>is a fixed percentage audit?</a:t>
            </a:r>
            <a:endParaRPr lang="en-US" b="0" dirty="0"/>
          </a:p>
        </p:txBody>
      </p:sp>
    </p:spTree>
    <p:extLst>
      <p:ext uri="{BB962C8B-B14F-4D97-AF65-F5344CB8AC3E}">
        <p14:creationId xmlns:p14="http://schemas.microsoft.com/office/powerpoint/2010/main" val="3401980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i="0" dirty="0">
                <a:solidFill>
                  <a:schemeClr val="lt1"/>
                </a:solidFill>
                <a:latin typeface="Cambria" panose="02040503050406030204" pitchFamily="18" charset="0"/>
                <a:ea typeface="Cambria" panose="02040503050406030204" pitchFamily="18" charset="0"/>
              </a:rPr>
              <a:t>It’s a post-election audit where a predetermined percentage of ballots is randomly selected for review. The percentage is typically set by statute or by an audit board. Examples include 1% of precincts or 2% of in-person ballots and 1% of mail ballots. The random sample of voted ballots is manually reviewed and hand counted. If the hand count matches the machine count, we can verify that the reported election results are correct.  </a:t>
            </a:r>
          </a:p>
          <a:p>
            <a:pPr marL="158750" indent="0">
              <a:buNone/>
            </a:pPr>
            <a:endParaRPr lang="en-US" dirty="0"/>
          </a:p>
        </p:txBody>
      </p:sp>
    </p:spTree>
    <p:extLst>
      <p:ext uri="{BB962C8B-B14F-4D97-AF65-F5344CB8AC3E}">
        <p14:creationId xmlns:p14="http://schemas.microsoft.com/office/powerpoint/2010/main" val="41750045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b="0" dirty="0"/>
              <a:t>We know what a fixed percentage audit is: Why do we do them</a:t>
            </a:r>
            <a:r>
              <a:rPr lang="en-US" sz="1100" b="0" dirty="0">
                <a:latin typeface="Tw Cen MT" panose="020B0602020104020603" pitchFamily="34" charset="0"/>
              </a:rPr>
              <a:t>?</a:t>
            </a:r>
            <a:endParaRPr lang="en-US" b="0" dirty="0"/>
          </a:p>
          <a:p>
            <a:endParaRPr lang="en-US" dirty="0"/>
          </a:p>
        </p:txBody>
      </p:sp>
    </p:spTree>
    <p:extLst>
      <p:ext uri="{BB962C8B-B14F-4D97-AF65-F5344CB8AC3E}">
        <p14:creationId xmlns:p14="http://schemas.microsoft.com/office/powerpoint/2010/main" val="23224604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We audit election results to ensure the tabulation equipment accurately counted votes and to verify the election results. [Your County] uses the fixed percentage method for two reasons: It is required by statute. And it is the traditional tabulation audit method, currently used in 37 states and Washington, DC.</a:t>
            </a:r>
          </a:p>
        </p:txBody>
      </p:sp>
    </p:spTree>
    <p:extLst>
      <p:ext uri="{BB962C8B-B14F-4D97-AF65-F5344CB8AC3E}">
        <p14:creationId xmlns:p14="http://schemas.microsoft.com/office/powerpoint/2010/main" val="30106967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Here are the basics. On November [#], [XX] days after the election, [##] bipartisan audit teams </a:t>
            </a:r>
            <a:r>
              <a:rPr lang="en-US" dirty="0">
                <a:solidFill>
                  <a:srgbClr val="EA7F70"/>
                </a:solidFill>
                <a:highlight>
                  <a:srgbClr val="FFFF00"/>
                </a:highlight>
              </a:rPr>
              <a:t>(or team members if that’s more accurate for your jurisdiction) came together at the [</a:t>
            </a:r>
            <a:r>
              <a:rPr lang="en-US" dirty="0" err="1">
                <a:solidFill>
                  <a:srgbClr val="EA7F70"/>
                </a:solidFill>
                <a:highlight>
                  <a:srgbClr val="FFFF00"/>
                </a:highlight>
              </a:rPr>
              <a:t>YourCounty</a:t>
            </a:r>
            <a:r>
              <a:rPr lang="en-US" dirty="0">
                <a:solidFill>
                  <a:srgbClr val="EA7F70"/>
                </a:solidFill>
                <a:highlight>
                  <a:srgbClr val="FFFF00"/>
                </a:highlight>
              </a:rPr>
              <a:t> Election Office] to conduct a post-election fixed percentage audit. </a:t>
            </a:r>
          </a:p>
        </p:txBody>
      </p:sp>
    </p:spTree>
    <p:extLst>
      <p:ext uri="{BB962C8B-B14F-4D97-AF65-F5344CB8AC3E}">
        <p14:creationId xmlns:p14="http://schemas.microsoft.com/office/powerpoint/2010/main" val="2092861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sz="1800" b="0" i="1" u="none" strike="noStrike" dirty="0">
                <a:solidFill>
                  <a:srgbClr val="FF0000"/>
                </a:solidFill>
                <a:effectLst/>
                <a:highlight>
                  <a:srgbClr val="FFFF00"/>
                </a:highlight>
                <a:latin typeface="Bitter" pitchFamily="2" charset="0"/>
              </a:rPr>
              <a:t>[Add, delete and adjust the text on this slide to fit your audit: What percentages of what – precincts, in-person ballots, mail ballots, early ballots, Election Day ballots, etc. – were audited?]</a:t>
            </a:r>
            <a:br>
              <a:rPr lang="en-US" sz="1800" b="0" i="0" u="none" strike="noStrike" dirty="0">
                <a:solidFill>
                  <a:srgbClr val="000000"/>
                </a:solidFill>
                <a:effectLst/>
                <a:highlight>
                  <a:srgbClr val="FFFF00"/>
                </a:highlight>
                <a:latin typeface="Bitter" pitchFamily="2" charset="0"/>
              </a:rPr>
            </a:br>
            <a:br>
              <a:rPr lang="en-US" sz="1800" b="0" i="0" u="none" strike="noStrike" dirty="0">
                <a:solidFill>
                  <a:srgbClr val="000000"/>
                </a:solidFill>
                <a:effectLst/>
                <a:highlight>
                  <a:srgbClr val="FFFF00"/>
                </a:highlight>
                <a:latin typeface="Bitter" pitchFamily="2" charset="0"/>
              </a:rPr>
            </a:br>
            <a:r>
              <a:rPr lang="en-US" sz="1800" b="0" i="0" u="none" strike="noStrike" dirty="0">
                <a:solidFill>
                  <a:srgbClr val="000000"/>
                </a:solidFill>
                <a:effectLst/>
                <a:highlight>
                  <a:srgbClr val="FFFF00"/>
                </a:highlight>
                <a:latin typeface="Bitter" pitchFamily="2" charset="0"/>
              </a:rPr>
              <a:t>The audit team reviewed ballots from [#% ] of [</a:t>
            </a:r>
            <a:r>
              <a:rPr lang="en-US" sz="1800" b="0" i="0" u="none" strike="noStrike" dirty="0" err="1">
                <a:solidFill>
                  <a:srgbClr val="000000"/>
                </a:solidFill>
                <a:effectLst/>
                <a:highlight>
                  <a:srgbClr val="FFFF00"/>
                </a:highlight>
                <a:latin typeface="Bitter" pitchFamily="2" charset="0"/>
              </a:rPr>
              <a:t>YourCounty’s</a:t>
            </a:r>
            <a:r>
              <a:rPr lang="en-US" sz="1800" b="0" i="0" u="none" strike="noStrike" dirty="0">
                <a:solidFill>
                  <a:srgbClr val="000000"/>
                </a:solidFill>
                <a:effectLst/>
                <a:highlight>
                  <a:srgbClr val="FFFF00"/>
                </a:highlight>
                <a:latin typeface="Bitter" pitchFamily="2" charset="0"/>
              </a:rPr>
              <a:t>] [###] Election Day precincts or a total of [###] precincts. They also reviewed [#%] of the [###] [TYPE] ballots counted, which totaled [###] [TYPE] ballots. </a:t>
            </a:r>
            <a:r>
              <a:rPr lang="en-US" sz="1800" b="0" i="0" dirty="0">
                <a:solidFill>
                  <a:srgbClr val="1D1C1D"/>
                </a:solidFill>
                <a:effectLst/>
                <a:highlight>
                  <a:srgbClr val="F8F8F8"/>
                </a:highlight>
                <a:latin typeface="Slack-Lato"/>
              </a:rPr>
              <a:t>Every single ballot had an equal chance of being selected for the audit. </a:t>
            </a:r>
          </a:p>
          <a:p>
            <a:pPr marL="158750" indent="0">
              <a:buNone/>
            </a:pPr>
            <a:endParaRPr lang="en-US" sz="1800" b="0" i="0" u="none" strike="noStrike" dirty="0">
              <a:solidFill>
                <a:srgbClr val="1D1C1D"/>
              </a:solidFill>
              <a:effectLst/>
              <a:highlight>
                <a:srgbClr val="F8F8F8"/>
              </a:highlight>
              <a:latin typeface="Slack-Lato"/>
            </a:endParaRPr>
          </a:p>
          <a:p>
            <a:pPr marL="158750" indent="0">
              <a:buNone/>
            </a:pPr>
            <a:r>
              <a:rPr lang="en-US" sz="1800" b="0" i="0" u="none" strike="noStrike" dirty="0">
                <a:solidFill>
                  <a:srgbClr val="1D1C1D"/>
                </a:solidFill>
                <a:effectLst/>
                <a:highlight>
                  <a:srgbClr val="F8F8F8"/>
                </a:highlight>
                <a:latin typeface="Slack-Lato"/>
              </a:rPr>
              <a:t>Because there is always a chance that humans and machines will interpret ballot markings in slightly different ways, fixed percentage audits like this one accept a very small number of </a:t>
            </a:r>
            <a:r>
              <a:rPr kumimoji="0" lang="en-US" sz="1800" b="0" i="0" u="none" strike="noStrike" kern="0" cap="none" spc="0" normalizeH="0" baseline="0" noProof="0" dirty="0">
                <a:ln>
                  <a:noFill/>
                </a:ln>
                <a:solidFill>
                  <a:srgbClr val="000000"/>
                </a:solidFill>
                <a:effectLst/>
                <a:uLnTx/>
                <a:uFillTx/>
                <a:latin typeface="Cambria"/>
                <a:ea typeface="Cambria"/>
                <a:cs typeface="Cambria"/>
                <a:sym typeface="Cambria"/>
              </a:rPr>
              <a:t>vote count discrepancies or differences between the hand count and the original machine count. These differences are established by statisticians and election experts well ahead of each election. Based on their calculations, the audit is a success so long as this number, which is called the designated margin, is not exceeded.  </a:t>
            </a:r>
          </a:p>
          <a:p>
            <a:pPr marL="285750" marR="0" lvl="0" indent="-285750" algn="l" defTabSz="914400" rtl="0" eaLnBrk="1" fontAlgn="auto" latinLnBrk="0" hangingPunct="1">
              <a:lnSpc>
                <a:spcPct val="100000"/>
              </a:lnSpc>
              <a:spcBef>
                <a:spcPts val="0"/>
              </a:spcBef>
              <a:spcAft>
                <a:spcPts val="0"/>
              </a:spcAft>
              <a:buClr>
                <a:srgbClr val="595959"/>
              </a:buClr>
              <a:buSzPct val="100000"/>
              <a:buFont typeface="Arial"/>
              <a:buChar char="●"/>
              <a:tabLst/>
              <a:defRPr/>
            </a:pPr>
            <a:r>
              <a:rPr kumimoji="0" lang="en-US" sz="1800" b="0" i="0" u="none" strike="noStrike" kern="0" cap="none" spc="0" normalizeH="0" baseline="0" noProof="0" dirty="0">
                <a:ln>
                  <a:noFill/>
                </a:ln>
                <a:solidFill>
                  <a:srgbClr val="000000"/>
                </a:solidFill>
                <a:effectLst/>
                <a:uLnTx/>
                <a:uFillTx/>
                <a:latin typeface="Cambria"/>
                <a:ea typeface="Cambria"/>
                <a:cs typeface="Cambria"/>
                <a:sym typeface="Cambria"/>
              </a:rPr>
              <a:t>For early ballots, the current designated margin is [three] votes or [1%], whichever is greater. </a:t>
            </a:r>
          </a:p>
          <a:p>
            <a:pPr marL="285750" marR="0" lvl="0" indent="-285750" algn="l" defTabSz="914400" rtl="0" eaLnBrk="1" fontAlgn="auto" latinLnBrk="0" hangingPunct="1">
              <a:lnSpc>
                <a:spcPct val="100000"/>
              </a:lnSpc>
              <a:spcBef>
                <a:spcPts val="0"/>
              </a:spcBef>
              <a:spcAft>
                <a:spcPts val="300"/>
              </a:spcAft>
              <a:buClr>
                <a:srgbClr val="595959"/>
              </a:buClr>
              <a:buSzPct val="100000"/>
              <a:buFont typeface="Arial"/>
              <a:buChar char="●"/>
              <a:tabLst/>
              <a:defRPr/>
            </a:pPr>
            <a:r>
              <a:rPr kumimoji="0" lang="en-US" sz="1800" b="0" i="0" u="none" strike="noStrike" kern="0" cap="none" spc="0" normalizeH="0" baseline="0" noProof="0" dirty="0">
                <a:ln>
                  <a:noFill/>
                </a:ln>
                <a:solidFill>
                  <a:srgbClr val="000000"/>
                </a:solidFill>
                <a:effectLst/>
                <a:uLnTx/>
                <a:uFillTx/>
                <a:latin typeface="Cambria"/>
                <a:ea typeface="Cambria"/>
                <a:cs typeface="Cambria"/>
                <a:sym typeface="Cambria"/>
              </a:rPr>
              <a:t>For precincts, the current designated margin for in-person Election Day ballots is [three] votes or [1%], whichever is greater.</a:t>
            </a:r>
            <a:endParaRPr kumimoji="0" lang="en-US" sz="1800" b="0" i="0" u="none" strike="noStrike" kern="0" cap="none" spc="0" normalizeH="0" baseline="0" noProof="0" dirty="0">
              <a:ln>
                <a:noFill/>
              </a:ln>
              <a:solidFill>
                <a:srgbClr val="3F91B6"/>
              </a:solidFill>
              <a:effectLst/>
              <a:uLnTx/>
              <a:uFillTx/>
              <a:latin typeface="Cambria"/>
              <a:ea typeface="Cambria"/>
              <a:cs typeface="Cambria"/>
              <a:sym typeface="Cambria"/>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800" dirty="0">
                <a:solidFill>
                  <a:schemeClr val="dk1"/>
                </a:solidFill>
                <a:latin typeface="Cambria"/>
                <a:ea typeface="Cambria"/>
                <a:cs typeface="Cambria"/>
                <a:sym typeface="Cambria"/>
              </a:rPr>
              <a:t>If the results from the hand count exceed the designated margin, audit teams hand count the same ballots again and may expand the hand count to include additional ballots.</a:t>
            </a:r>
          </a:p>
          <a:p>
            <a:pPr marL="158750" indent="0">
              <a:buNone/>
            </a:pPr>
            <a:endParaRPr lang="en-US" sz="1800" b="0" i="0" u="none" strike="noStrike" dirty="0">
              <a:solidFill>
                <a:srgbClr val="000000"/>
              </a:solidFill>
              <a:effectLst/>
              <a:latin typeface="Bitter" pitchFamily="2" charset="0"/>
            </a:endParaRPr>
          </a:p>
        </p:txBody>
      </p:sp>
    </p:spTree>
    <p:extLst>
      <p:ext uri="{BB962C8B-B14F-4D97-AF65-F5344CB8AC3E}">
        <p14:creationId xmlns:p14="http://schemas.microsoft.com/office/powerpoint/2010/main" val="2160101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sz="1100" b="0" i="1" u="none" strike="noStrike" dirty="0">
                <a:solidFill>
                  <a:srgbClr val="FF0000"/>
                </a:solidFill>
                <a:effectLst/>
                <a:highlight>
                  <a:srgbClr val="FFFF00"/>
                </a:highlight>
                <a:latin typeface="Bitter" pitchFamily="2" charset="0"/>
              </a:rPr>
              <a:t>[Add, delete and adjust the text on this slide to fit your audit.]</a:t>
            </a:r>
          </a:p>
          <a:p>
            <a:pPr marL="158750" indent="0">
              <a:buNone/>
            </a:pPr>
            <a:endParaRPr lang="en-US" dirty="0"/>
          </a:p>
          <a:p>
            <a:pPr marL="158750" indent="0">
              <a:buNone/>
            </a:pPr>
            <a:r>
              <a:rPr lang="en-US" dirty="0"/>
              <a:t>Let’s talk about who conducts the audit. For this election, [##] bipartisan audit teams, each made up of [#] members, retrieved, reviewed and hand counted the randomly selected ballots. They found [no/#] discrepancies or differences between the original election results and the hand count audit results. [If discrepancies, explain them here and describe if they were in the designated margin.] </a:t>
            </a:r>
          </a:p>
          <a:p>
            <a:pPr marL="158750" indent="0">
              <a:buNone/>
            </a:pPr>
            <a:endParaRPr lang="en-US" dirty="0"/>
          </a:p>
          <a:p>
            <a:pPr marL="158750" indent="0">
              <a:buNone/>
            </a:pPr>
            <a:r>
              <a:rPr lang="en-US" dirty="0"/>
              <a:t>With [no/#] discrepancies, the audit resulted in a [###%] match, showing that the election tabulation equipment worked accurately and correctly counted votes.</a:t>
            </a:r>
          </a:p>
        </p:txBody>
      </p:sp>
    </p:spTree>
    <p:extLst>
      <p:ext uri="{BB962C8B-B14F-4D97-AF65-F5344CB8AC3E}">
        <p14:creationId xmlns:p14="http://schemas.microsoft.com/office/powerpoint/2010/main" val="18857218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solidFill>
                  <a:schemeClr val="bg1"/>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solidFill>
                  <a:srgbClr val="B4C7D6"/>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2" name="Google Shape;57;p13">
            <a:extLst>
              <a:ext uri="{FF2B5EF4-FFF2-40B4-BE49-F238E27FC236}">
                <a16:creationId xmlns:a16="http://schemas.microsoft.com/office/drawing/2014/main" id="{C1EF3D1E-7620-1A54-C58A-0DD5635817B6}"/>
              </a:ext>
            </a:extLst>
          </p:cNvPr>
          <p:cNvPicPr preferRelativeResize="0"/>
          <p:nvPr userDrawn="1"/>
        </p:nvPicPr>
        <p:blipFill rotWithShape="1">
          <a:blip r:embed="rId2">
            <a:alphaModFix amt="16000"/>
          </a:blip>
          <a:srcRect t="-2651" r="43610" b="23377"/>
          <a:stretch/>
        </p:blipFill>
        <p:spPr>
          <a:xfrm>
            <a:off x="5018950" y="-102338"/>
            <a:ext cx="4125050" cy="5799025"/>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solidFill>
                  <a:schemeClr val="bg1"/>
                </a:solidFill>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dirty="0"/>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2" name="Google Shape;57;p13">
            <a:extLst>
              <a:ext uri="{FF2B5EF4-FFF2-40B4-BE49-F238E27FC236}">
                <a16:creationId xmlns:a16="http://schemas.microsoft.com/office/drawing/2014/main" id="{5EA8BB6C-3C70-67E8-01A9-9F46E13C732B}"/>
              </a:ext>
            </a:extLst>
          </p:cNvPr>
          <p:cNvPicPr preferRelativeResize="0"/>
          <p:nvPr userDrawn="1"/>
        </p:nvPicPr>
        <p:blipFill rotWithShape="1">
          <a:blip r:embed="rId2">
            <a:alphaModFix amt="16000"/>
          </a:blip>
          <a:srcRect t="-2651" r="43610" b="23377"/>
          <a:stretch/>
        </p:blipFill>
        <p:spPr>
          <a:xfrm>
            <a:off x="5018950" y="-162133"/>
            <a:ext cx="4125050" cy="5799025"/>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2E4355"/>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lectionsgroup.com/commsdesk/" TargetMode="External"/><Relationship Id="rId2" Type="http://schemas.openxmlformats.org/officeDocument/2006/relationships/hyperlink" Target="https://electionsgroup.com/resource/audit-report-templates/"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notesSlide" Target="../notesSlides/notesSlide1.xml"/><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hyperlink" Target="https://electionsgroup.com/commsdesk/" TargetMode="External"/><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1.png"/><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1390814-41FE-A07A-2958-5C474ED0AE12}"/>
              </a:ext>
            </a:extLst>
          </p:cNvPr>
          <p:cNvSpPr/>
          <p:nvPr/>
        </p:nvSpPr>
        <p:spPr>
          <a:xfrm>
            <a:off x="0" y="79204"/>
            <a:ext cx="9144000" cy="5143500"/>
          </a:xfrm>
          <a:prstGeom prst="rect">
            <a:avLst/>
          </a:prstGeom>
          <a:solidFill>
            <a:srgbClr val="2E435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DB50BA05-98FE-EDEA-60D4-9A8C2E96E734}"/>
              </a:ext>
            </a:extLst>
          </p:cNvPr>
          <p:cNvSpPr txBox="1">
            <a:spLocks/>
          </p:cNvSpPr>
          <p:nvPr/>
        </p:nvSpPr>
        <p:spPr>
          <a:xfrm>
            <a:off x="311700" y="81225"/>
            <a:ext cx="8520600" cy="8418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600"/>
              <a:buFont typeface="Arial"/>
              <a:buNone/>
              <a:defRPr sz="36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9pPr>
          </a:lstStyle>
          <a:p>
            <a:r>
              <a:rPr lang="en-US" sz="4000" b="1" dirty="0">
                <a:latin typeface="Tw Cen MT" panose="020B0602020104020603" pitchFamily="34" charset="0"/>
              </a:rPr>
              <a:t>Using This Template</a:t>
            </a:r>
          </a:p>
        </p:txBody>
      </p:sp>
      <p:sp>
        <p:nvSpPr>
          <p:cNvPr id="5" name="TextBox 4">
            <a:extLst>
              <a:ext uri="{FF2B5EF4-FFF2-40B4-BE49-F238E27FC236}">
                <a16:creationId xmlns:a16="http://schemas.microsoft.com/office/drawing/2014/main" id="{342CBF51-D74D-8F1B-CBDE-6FAABAC27824}"/>
              </a:ext>
            </a:extLst>
          </p:cNvPr>
          <p:cNvSpPr txBox="1"/>
          <p:nvPr/>
        </p:nvSpPr>
        <p:spPr>
          <a:xfrm>
            <a:off x="2372263" y="909757"/>
            <a:ext cx="4494362" cy="3754874"/>
          </a:xfrm>
          <a:prstGeom prst="rect">
            <a:avLst/>
          </a:prstGeom>
          <a:noFill/>
        </p:spPr>
        <p:txBody>
          <a:bodyPr wrap="square" rtlCol="0">
            <a:spAutoFit/>
          </a:bodyPr>
          <a:lstStyle/>
          <a:p>
            <a:r>
              <a:rPr lang="en-US" dirty="0">
                <a:solidFill>
                  <a:srgbClr val="B4C7D6"/>
                </a:solidFill>
                <a:latin typeface="Tw Cen MT" panose="020B0602020104020603" pitchFamily="34" charset="0"/>
              </a:rPr>
              <a:t>This is a template with slides and speaker notes that you can add to, cut and adjust to fit your post-election audit. There are placeholders throughout for the name of your jurisdiction, your logo/seal, audit results, etc. </a:t>
            </a:r>
          </a:p>
          <a:p>
            <a:endParaRPr lang="en-US" dirty="0">
              <a:solidFill>
                <a:srgbClr val="B4C7D6"/>
              </a:solidFill>
              <a:latin typeface="Tw Cen MT" panose="020B0602020104020603" pitchFamily="34" charset="0"/>
            </a:endParaRPr>
          </a:p>
          <a:p>
            <a:r>
              <a:rPr lang="en-US" dirty="0">
                <a:solidFill>
                  <a:srgbClr val="B4C7D6"/>
                </a:solidFill>
                <a:latin typeface="Tw Cen MT" panose="020B0602020104020603" pitchFamily="34" charset="0"/>
              </a:rPr>
              <a:t>This is a version of The Elections Group’s </a:t>
            </a:r>
            <a:r>
              <a:rPr lang="en-US" dirty="0">
                <a:solidFill>
                  <a:schemeClr val="bg1"/>
                </a:solidFill>
                <a:latin typeface="Tw Cen MT" panose="020B0602020104020603" pitchFamily="34" charset="0"/>
                <a:hlinkClick r:id="rId2">
                  <a:extLst>
                    <a:ext uri="{A12FA001-AC4F-418D-AE19-62706E023703}">
                      <ahyp:hlinkClr xmlns:ahyp="http://schemas.microsoft.com/office/drawing/2018/hyperlinkcolor" val="tx"/>
                    </a:ext>
                  </a:extLst>
                </a:hlinkClick>
              </a:rPr>
              <a:t>fixed percentage audit report template</a:t>
            </a:r>
            <a:r>
              <a:rPr lang="en-US" dirty="0">
                <a:solidFill>
                  <a:srgbClr val="B4C7D6"/>
                </a:solidFill>
                <a:latin typeface="Tw Cen MT" panose="020B0602020104020603" pitchFamily="34" charset="0"/>
              </a:rPr>
              <a:t> and an additional way to share your audit results and process with the public. </a:t>
            </a:r>
          </a:p>
          <a:p>
            <a:endParaRPr lang="en-US" dirty="0">
              <a:solidFill>
                <a:srgbClr val="B4C7D6"/>
              </a:solidFill>
              <a:latin typeface="Tw Cen MT" panose="020B0602020104020603" pitchFamily="34" charset="0"/>
            </a:endParaRPr>
          </a:p>
          <a:p>
            <a:r>
              <a:rPr lang="en-US" dirty="0">
                <a:solidFill>
                  <a:srgbClr val="B4C7D6"/>
                </a:solidFill>
                <a:latin typeface="Tw Cen MT" panose="020B0602020104020603" pitchFamily="34" charset="0"/>
              </a:rPr>
              <a:t>The next slide has an icon library. Copy and paste the icons that help describe the steps of your audit process or your key takeaways. </a:t>
            </a:r>
          </a:p>
          <a:p>
            <a:endParaRPr lang="en-US" dirty="0">
              <a:solidFill>
                <a:srgbClr val="B4C7D6"/>
              </a:solidFill>
              <a:latin typeface="Tw Cen MT" panose="020B0602020104020603" pitchFamily="34" charset="0"/>
            </a:endParaRPr>
          </a:p>
          <a:p>
            <a:r>
              <a:rPr lang="en-US" dirty="0">
                <a:solidFill>
                  <a:srgbClr val="B4C7D6"/>
                </a:solidFill>
                <a:latin typeface="Tw Cen MT" panose="020B0602020104020603" pitchFamily="34" charset="0"/>
              </a:rPr>
              <a:t>If you would like assistance with this presentation, from additional icons to formatting your jurisdiction’s audit data, contact The Elections Group’s </a:t>
            </a:r>
            <a:r>
              <a:rPr lang="en-US" dirty="0">
                <a:solidFill>
                  <a:schemeClr val="bg1"/>
                </a:solidFill>
                <a:latin typeface="Tw Cen MT" panose="020B0602020104020603" pitchFamily="34" charset="0"/>
                <a:hlinkClick r:id="rId3">
                  <a:extLst>
                    <a:ext uri="{A12FA001-AC4F-418D-AE19-62706E023703}">
                      <ahyp:hlinkClr xmlns:ahyp="http://schemas.microsoft.com/office/drawing/2018/hyperlinkcolor" val="tx"/>
                    </a:ext>
                  </a:extLst>
                </a:hlinkClick>
              </a:rPr>
              <a:t>Communications Resource Desk </a:t>
            </a:r>
            <a:r>
              <a:rPr lang="en-US" dirty="0">
                <a:solidFill>
                  <a:srgbClr val="B4C7D6"/>
                </a:solidFill>
                <a:latin typeface="Tw Cen MT" panose="020B0602020104020603" pitchFamily="34" charset="0"/>
              </a:rPr>
              <a:t>team. We’re here to help!</a:t>
            </a:r>
          </a:p>
        </p:txBody>
      </p:sp>
      <p:cxnSp>
        <p:nvCxnSpPr>
          <p:cNvPr id="6" name="Straight Connector 5">
            <a:extLst>
              <a:ext uri="{FF2B5EF4-FFF2-40B4-BE49-F238E27FC236}">
                <a16:creationId xmlns:a16="http://schemas.microsoft.com/office/drawing/2014/main" id="{4D5599FB-BCF8-BFBD-D7F0-D54DF1FDCD89}"/>
              </a:ext>
            </a:extLst>
          </p:cNvPr>
          <p:cNvCxnSpPr>
            <a:cxnSpLocks/>
          </p:cNvCxnSpPr>
          <p:nvPr/>
        </p:nvCxnSpPr>
        <p:spPr>
          <a:xfrm>
            <a:off x="311700" y="804716"/>
            <a:ext cx="85206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B0B490C5-C6CF-C17B-E982-E7802B62AEDE}"/>
              </a:ext>
            </a:extLst>
          </p:cNvPr>
          <p:cNvSpPr/>
          <p:nvPr/>
        </p:nvSpPr>
        <p:spPr>
          <a:xfrm>
            <a:off x="311700" y="215664"/>
            <a:ext cx="1189296" cy="1188720"/>
          </a:xfrm>
          <a:prstGeom prst="ellipse">
            <a:avLst/>
          </a:prstGeom>
          <a:solidFill>
            <a:srgbClr val="EA7F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DA4BE15-5454-15FB-2C3B-F63BFAA07B5F}"/>
              </a:ext>
            </a:extLst>
          </p:cNvPr>
          <p:cNvSpPr txBox="1"/>
          <p:nvPr/>
        </p:nvSpPr>
        <p:spPr>
          <a:xfrm>
            <a:off x="160163" y="430589"/>
            <a:ext cx="1492370" cy="812530"/>
          </a:xfrm>
          <a:prstGeom prst="rect">
            <a:avLst/>
          </a:prstGeom>
          <a:noFill/>
        </p:spPr>
        <p:txBody>
          <a:bodyPr wrap="square" rtlCol="0">
            <a:spAutoFit/>
          </a:bodyPr>
          <a:lstStyle/>
          <a:p>
            <a:pPr algn="ctr"/>
            <a:r>
              <a:rPr lang="en-US" b="1" dirty="0">
                <a:solidFill>
                  <a:schemeClr val="bg1"/>
                </a:solidFill>
                <a:latin typeface="Tw Cen MT" panose="020B0602020104020603" pitchFamily="34" charset="0"/>
              </a:rPr>
              <a:t>DELETE THIS SLIDE BEFORE PRESENTING</a:t>
            </a:r>
          </a:p>
        </p:txBody>
      </p:sp>
    </p:spTree>
    <p:extLst>
      <p:ext uri="{BB962C8B-B14F-4D97-AF65-F5344CB8AC3E}">
        <p14:creationId xmlns:p14="http://schemas.microsoft.com/office/powerpoint/2010/main" val="592660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89D85-007C-5576-D4D1-27B87ACC94E0}"/>
              </a:ext>
            </a:extLst>
          </p:cNvPr>
          <p:cNvSpPr>
            <a:spLocks noGrp="1"/>
          </p:cNvSpPr>
          <p:nvPr>
            <p:ph type="title"/>
          </p:nvPr>
        </p:nvSpPr>
        <p:spPr>
          <a:xfrm>
            <a:off x="457200" y="457200"/>
            <a:ext cx="8520600" cy="841800"/>
          </a:xfrm>
        </p:spPr>
        <p:txBody>
          <a:bodyPr>
            <a:normAutofit/>
          </a:bodyPr>
          <a:lstStyle/>
          <a:p>
            <a:pPr algn="l"/>
            <a:r>
              <a:rPr lang="en-US" sz="4000" b="1" dirty="0">
                <a:latin typeface="Tw Cen MT" panose="020B0602020104020603" pitchFamily="34" charset="0"/>
              </a:rPr>
              <a:t>By the Numbers</a:t>
            </a:r>
          </a:p>
        </p:txBody>
      </p:sp>
      <p:sp>
        <p:nvSpPr>
          <p:cNvPr id="3" name="Google Shape;76;p16">
            <a:extLst>
              <a:ext uri="{FF2B5EF4-FFF2-40B4-BE49-F238E27FC236}">
                <a16:creationId xmlns:a16="http://schemas.microsoft.com/office/drawing/2014/main" id="{34D0558B-7D40-36ED-DB34-C33A8D8A2725}"/>
              </a:ext>
            </a:extLst>
          </p:cNvPr>
          <p:cNvSpPr txBox="1"/>
          <p:nvPr/>
        </p:nvSpPr>
        <p:spPr>
          <a:xfrm>
            <a:off x="457200" y="1371600"/>
            <a:ext cx="4974116" cy="27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400" b="1" dirty="0">
                <a:solidFill>
                  <a:schemeClr val="bg1"/>
                </a:solidFill>
                <a:latin typeface="Tw Cen MT" panose="020B0602020104020603" pitchFamily="34" charset="77"/>
                <a:ea typeface="Montserrat"/>
                <a:cs typeface="Montserrat"/>
                <a:sym typeface="Montserrat"/>
              </a:rPr>
              <a:t>## bipartisan hand count </a:t>
            </a:r>
            <a:br>
              <a:rPr lang="en-US" sz="2400" b="1" dirty="0">
                <a:solidFill>
                  <a:schemeClr val="bg1"/>
                </a:solidFill>
                <a:latin typeface="Tw Cen MT" panose="020B0602020104020603" pitchFamily="34" charset="77"/>
                <a:ea typeface="Montserrat"/>
                <a:cs typeface="Montserrat"/>
                <a:sym typeface="Montserrat"/>
              </a:rPr>
            </a:br>
            <a:r>
              <a:rPr lang="en-US" sz="2400" b="1" dirty="0">
                <a:solidFill>
                  <a:schemeClr val="bg1"/>
                </a:solidFill>
                <a:latin typeface="Tw Cen MT" panose="020B0602020104020603" pitchFamily="34" charset="77"/>
                <a:ea typeface="Montserrat"/>
                <a:cs typeface="Montserrat"/>
                <a:sym typeface="Montserrat"/>
              </a:rPr>
              <a:t>audit teams</a:t>
            </a:r>
            <a:endParaRPr sz="2400" b="1" dirty="0">
              <a:solidFill>
                <a:schemeClr val="bg1"/>
              </a:solidFill>
              <a:latin typeface="Tw Cen MT" panose="020B0602020104020603" pitchFamily="34" charset="77"/>
              <a:ea typeface="Montserrat"/>
              <a:cs typeface="Montserrat"/>
              <a:sym typeface="Montserrat"/>
            </a:endParaRPr>
          </a:p>
          <a:p>
            <a:pPr marL="0" lvl="0" indent="0" algn="l" rtl="0">
              <a:spcBef>
                <a:spcPts val="0"/>
              </a:spcBef>
              <a:spcAft>
                <a:spcPts val="0"/>
              </a:spcAft>
              <a:buNone/>
            </a:pPr>
            <a:r>
              <a:rPr lang="en-US" dirty="0">
                <a:solidFill>
                  <a:schemeClr val="bg1"/>
                </a:solidFill>
                <a:latin typeface="Cambria" panose="02040503050406030204" pitchFamily="18" charset="0"/>
                <a:ea typeface="Bitter Medium"/>
                <a:cs typeface="Bitter Medium"/>
                <a:sym typeface="Bitter Medium"/>
              </a:rPr>
              <a:t>retrieved randomly selected ballots, examined </a:t>
            </a:r>
            <a:br>
              <a:rPr lang="en-US" dirty="0">
                <a:solidFill>
                  <a:schemeClr val="bg1"/>
                </a:solidFill>
                <a:latin typeface="Cambria" panose="02040503050406030204" pitchFamily="18" charset="0"/>
                <a:ea typeface="Bitter Medium"/>
                <a:cs typeface="Bitter Medium"/>
                <a:sym typeface="Bitter Medium"/>
              </a:rPr>
            </a:br>
            <a:r>
              <a:rPr lang="en-US" dirty="0">
                <a:solidFill>
                  <a:schemeClr val="bg1"/>
                </a:solidFill>
                <a:latin typeface="Cambria" panose="02040503050406030204" pitchFamily="18" charset="0"/>
                <a:ea typeface="Bitter Medium"/>
                <a:cs typeface="Bitter Medium"/>
                <a:sym typeface="Bitter Medium"/>
              </a:rPr>
              <a:t>and counted them</a:t>
            </a:r>
          </a:p>
          <a:p>
            <a:pPr marL="0" lvl="0" indent="0" algn="l" rtl="0">
              <a:spcBef>
                <a:spcPts val="0"/>
              </a:spcBef>
              <a:spcAft>
                <a:spcPts val="0"/>
              </a:spcAft>
              <a:buNone/>
            </a:pPr>
            <a:endParaRPr dirty="0">
              <a:solidFill>
                <a:schemeClr val="bg1"/>
              </a:solidFill>
              <a:latin typeface="Bitter Medium"/>
              <a:ea typeface="Bitter Medium"/>
              <a:cs typeface="Bitter Medium"/>
              <a:sym typeface="Bitter Medium"/>
            </a:endParaRPr>
          </a:p>
          <a:p>
            <a:pPr marL="0" lvl="0" indent="0" algn="l" rtl="0">
              <a:spcBef>
                <a:spcPts val="0"/>
              </a:spcBef>
              <a:spcAft>
                <a:spcPts val="0"/>
              </a:spcAft>
              <a:buNone/>
            </a:pPr>
            <a:r>
              <a:rPr lang="en-US" sz="2400" b="1" dirty="0">
                <a:solidFill>
                  <a:schemeClr val="bg1"/>
                </a:solidFill>
                <a:latin typeface="Tw Cen MT" panose="020B0602020104020603" pitchFamily="34" charset="77"/>
                <a:ea typeface="Montserrat"/>
                <a:cs typeface="Montserrat"/>
                <a:sym typeface="Montserrat"/>
              </a:rPr>
              <a:t># members per audit team</a:t>
            </a:r>
            <a:br>
              <a:rPr lang="en-US" sz="2400" b="1" dirty="0">
                <a:solidFill>
                  <a:schemeClr val="bg1"/>
                </a:solidFill>
                <a:latin typeface="Tw Cen MT" panose="020B0602020104020603" pitchFamily="34" charset="77"/>
                <a:ea typeface="Montserrat"/>
                <a:cs typeface="Montserrat"/>
                <a:sym typeface="Montserrat"/>
              </a:rPr>
            </a:br>
            <a:r>
              <a:rPr lang="en-US" dirty="0">
                <a:solidFill>
                  <a:schemeClr val="bg1"/>
                </a:solidFill>
                <a:latin typeface="Cambria" panose="02040503050406030204" pitchFamily="18" charset="0"/>
                <a:ea typeface="Cambria" panose="02040503050406030204" pitchFamily="18" charset="0"/>
                <a:cs typeface="Montserrat"/>
                <a:sym typeface="Montserrat"/>
              </a:rPr>
              <a:t>no more than two members from </a:t>
            </a:r>
            <a:br>
              <a:rPr lang="en-US" dirty="0">
                <a:solidFill>
                  <a:schemeClr val="bg1"/>
                </a:solidFill>
                <a:latin typeface="Cambria" panose="02040503050406030204" pitchFamily="18" charset="0"/>
                <a:ea typeface="Cambria" panose="02040503050406030204" pitchFamily="18" charset="0"/>
                <a:cs typeface="Montserrat"/>
                <a:sym typeface="Montserrat"/>
              </a:rPr>
            </a:br>
            <a:r>
              <a:rPr lang="en-US" dirty="0">
                <a:solidFill>
                  <a:schemeClr val="bg1"/>
                </a:solidFill>
                <a:latin typeface="Cambria" panose="02040503050406030204" pitchFamily="18" charset="0"/>
                <a:ea typeface="Cambria" panose="02040503050406030204" pitchFamily="18" charset="0"/>
                <a:cs typeface="Montserrat"/>
                <a:sym typeface="Montserrat"/>
              </a:rPr>
              <a:t>one political party</a:t>
            </a:r>
            <a:endParaRPr dirty="0">
              <a:solidFill>
                <a:schemeClr val="bg1"/>
              </a:solidFill>
              <a:latin typeface="Bitter Medium"/>
              <a:ea typeface="Bitter Medium"/>
              <a:cs typeface="Bitter Medium"/>
              <a:sym typeface="Bitter Medium"/>
            </a:endParaRPr>
          </a:p>
          <a:p>
            <a:pPr marL="0" lvl="0" indent="0" algn="l" rtl="0">
              <a:spcBef>
                <a:spcPts val="0"/>
              </a:spcBef>
              <a:spcAft>
                <a:spcPts val="0"/>
              </a:spcAft>
              <a:buClr>
                <a:schemeClr val="dk1"/>
              </a:buClr>
              <a:buSzPts val="1100"/>
              <a:buFont typeface="Arial"/>
              <a:buNone/>
            </a:pPr>
            <a:endParaRPr dirty="0">
              <a:solidFill>
                <a:schemeClr val="bg1"/>
              </a:solidFill>
              <a:latin typeface="Bitter Medium"/>
              <a:ea typeface="Bitter Medium"/>
              <a:cs typeface="Bitter Medium"/>
              <a:sym typeface="Bitter Medium"/>
            </a:endParaRPr>
          </a:p>
        </p:txBody>
      </p:sp>
      <p:sp>
        <p:nvSpPr>
          <p:cNvPr id="23" name="TextBox 22">
            <a:extLst>
              <a:ext uri="{FF2B5EF4-FFF2-40B4-BE49-F238E27FC236}">
                <a16:creationId xmlns:a16="http://schemas.microsoft.com/office/drawing/2014/main" id="{2FF39EE6-272B-F7D4-0650-3B21B93DE911}"/>
              </a:ext>
            </a:extLst>
          </p:cNvPr>
          <p:cNvSpPr txBox="1"/>
          <p:nvPr/>
        </p:nvSpPr>
        <p:spPr>
          <a:xfrm>
            <a:off x="5938529" y="1371600"/>
            <a:ext cx="2895598" cy="954107"/>
          </a:xfrm>
          <a:prstGeom prst="rect">
            <a:avLst/>
          </a:prstGeom>
          <a:noFill/>
        </p:spPr>
        <p:txBody>
          <a:bodyPr wrap="square">
            <a:spAutoFit/>
          </a:bodyPr>
          <a:lstStyle/>
          <a:p>
            <a:pPr marL="0" lvl="0" indent="0" algn="l" rtl="0">
              <a:spcBef>
                <a:spcPts val="0"/>
              </a:spcBef>
              <a:spcAft>
                <a:spcPts val="0"/>
              </a:spcAft>
              <a:buNone/>
            </a:pPr>
            <a:r>
              <a:rPr lang="en-US" sz="2800" b="1" dirty="0">
                <a:solidFill>
                  <a:schemeClr val="bg1"/>
                </a:solidFill>
                <a:latin typeface="Tw Cen MT" panose="020B0602020104020603" pitchFamily="34" charset="77"/>
                <a:ea typeface="Montserrat"/>
                <a:cs typeface="Montserrat"/>
                <a:sym typeface="Montserrat"/>
              </a:rPr>
              <a:t># discrepancies</a:t>
            </a:r>
          </a:p>
          <a:p>
            <a:pPr marL="0" lvl="0" indent="0" algn="l" rtl="0">
              <a:spcBef>
                <a:spcPts val="0"/>
              </a:spcBef>
              <a:spcAft>
                <a:spcPts val="0"/>
              </a:spcAft>
              <a:buNone/>
            </a:pPr>
            <a:r>
              <a:rPr lang="en-US" dirty="0">
                <a:solidFill>
                  <a:schemeClr val="bg1"/>
                </a:solidFill>
                <a:latin typeface="Cambria" panose="02040503050406030204" pitchFamily="18" charset="0"/>
                <a:ea typeface="Cambria" panose="02040503050406030204" pitchFamily="18" charset="0"/>
                <a:cs typeface="Bitter Medium"/>
                <a:sym typeface="Bitter Medium"/>
              </a:rPr>
              <a:t>identified and investigated </a:t>
            </a:r>
            <a:br>
              <a:rPr lang="en-US" dirty="0">
                <a:solidFill>
                  <a:schemeClr val="bg1"/>
                </a:solidFill>
                <a:latin typeface="Cambria" panose="02040503050406030204" pitchFamily="18" charset="0"/>
                <a:ea typeface="Cambria" panose="02040503050406030204" pitchFamily="18" charset="0"/>
                <a:cs typeface="Bitter Medium"/>
                <a:sym typeface="Bitter Medium"/>
              </a:rPr>
            </a:br>
            <a:r>
              <a:rPr lang="en-US" dirty="0">
                <a:solidFill>
                  <a:schemeClr val="bg1"/>
                </a:solidFill>
                <a:latin typeface="Cambria" panose="02040503050406030204" pitchFamily="18" charset="0"/>
                <a:ea typeface="Cambria" panose="02040503050406030204" pitchFamily="18" charset="0"/>
                <a:cs typeface="Bitter Medium"/>
                <a:sym typeface="Bitter Medium"/>
              </a:rPr>
              <a:t>during the audit</a:t>
            </a:r>
            <a:endParaRPr lang="en-US" sz="1800" b="1" dirty="0">
              <a:solidFill>
                <a:schemeClr val="bg1"/>
              </a:solidFill>
              <a:latin typeface="Cambria" panose="02040503050406030204" pitchFamily="18" charset="0"/>
              <a:ea typeface="Cambria" panose="02040503050406030204" pitchFamily="18" charset="0"/>
              <a:cs typeface="Montserrat"/>
              <a:sym typeface="Montserrat"/>
            </a:endParaRPr>
          </a:p>
        </p:txBody>
      </p:sp>
      <p:sp>
        <p:nvSpPr>
          <p:cNvPr id="24" name="TextBox 23">
            <a:extLst>
              <a:ext uri="{FF2B5EF4-FFF2-40B4-BE49-F238E27FC236}">
                <a16:creationId xmlns:a16="http://schemas.microsoft.com/office/drawing/2014/main" id="{40C308FF-135E-2845-BB02-64886479C95A}"/>
              </a:ext>
            </a:extLst>
          </p:cNvPr>
          <p:cNvSpPr txBox="1"/>
          <p:nvPr/>
        </p:nvSpPr>
        <p:spPr>
          <a:xfrm>
            <a:off x="5938528" y="2771077"/>
            <a:ext cx="2726365" cy="1169551"/>
          </a:xfrm>
          <a:prstGeom prst="rect">
            <a:avLst/>
          </a:prstGeom>
          <a:noFill/>
        </p:spPr>
        <p:txBody>
          <a:bodyPr wrap="square">
            <a:spAutoFit/>
          </a:bodyPr>
          <a:lstStyle/>
          <a:p>
            <a:pPr marL="0" lvl="0" indent="0" algn="l" rtl="0">
              <a:spcBef>
                <a:spcPts val="0"/>
              </a:spcBef>
              <a:spcAft>
                <a:spcPts val="0"/>
              </a:spcAft>
              <a:buNone/>
            </a:pPr>
            <a:r>
              <a:rPr lang="en-US" sz="2800" b="1" dirty="0">
                <a:solidFill>
                  <a:schemeClr val="bg1"/>
                </a:solidFill>
                <a:latin typeface="Tw Cen MT" panose="020B0602020104020603" pitchFamily="34" charset="77"/>
                <a:ea typeface="Montserrat"/>
                <a:cs typeface="Montserrat"/>
                <a:sym typeface="Montserrat"/>
              </a:rPr>
              <a:t>###% match</a:t>
            </a:r>
          </a:p>
          <a:p>
            <a:pPr marL="0" lvl="0" indent="0" algn="l" rtl="0">
              <a:spcBef>
                <a:spcPts val="0"/>
              </a:spcBef>
              <a:spcAft>
                <a:spcPts val="0"/>
              </a:spcAft>
              <a:buNone/>
            </a:pPr>
            <a:r>
              <a:rPr lang="en-US" dirty="0">
                <a:solidFill>
                  <a:schemeClr val="bg1"/>
                </a:solidFill>
                <a:latin typeface="Cambria" panose="02040503050406030204" pitchFamily="18" charset="0"/>
                <a:ea typeface="Bitter Medium"/>
                <a:cs typeface="Bitter Medium"/>
                <a:sym typeface="Bitter Medium"/>
              </a:rPr>
              <a:t>match between the audit </a:t>
            </a:r>
            <a:br>
              <a:rPr lang="en-US" dirty="0">
                <a:solidFill>
                  <a:schemeClr val="bg1"/>
                </a:solidFill>
                <a:latin typeface="Cambria" panose="02040503050406030204" pitchFamily="18" charset="0"/>
                <a:ea typeface="Bitter Medium"/>
                <a:cs typeface="Bitter Medium"/>
                <a:sym typeface="Bitter Medium"/>
              </a:rPr>
            </a:br>
            <a:r>
              <a:rPr lang="en-US" dirty="0">
                <a:solidFill>
                  <a:schemeClr val="bg1"/>
                </a:solidFill>
                <a:latin typeface="Cambria" panose="02040503050406030204" pitchFamily="18" charset="0"/>
                <a:ea typeface="Bitter Medium"/>
                <a:cs typeface="Bitter Medium"/>
                <a:sym typeface="Bitter Medium"/>
              </a:rPr>
              <a:t>hand count and tabulation equipment count </a:t>
            </a:r>
          </a:p>
        </p:txBody>
      </p:sp>
      <p:cxnSp>
        <p:nvCxnSpPr>
          <p:cNvPr id="14" name="Straight Connector 13">
            <a:extLst>
              <a:ext uri="{FF2B5EF4-FFF2-40B4-BE49-F238E27FC236}">
                <a16:creationId xmlns:a16="http://schemas.microsoft.com/office/drawing/2014/main" id="{AB88BDE5-F524-325A-147B-2F20DDABCD5A}"/>
              </a:ext>
            </a:extLst>
          </p:cNvPr>
          <p:cNvCxnSpPr/>
          <p:nvPr/>
        </p:nvCxnSpPr>
        <p:spPr>
          <a:xfrm>
            <a:off x="5257148" y="727113"/>
            <a:ext cx="0" cy="4010299"/>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253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Google Shape;76;p16">
            <a:extLst>
              <a:ext uri="{FF2B5EF4-FFF2-40B4-BE49-F238E27FC236}">
                <a16:creationId xmlns:a16="http://schemas.microsoft.com/office/drawing/2014/main" id="{E5B184CE-1199-F0D9-8C9C-63C60C1CCDFD}"/>
              </a:ext>
            </a:extLst>
          </p:cNvPr>
          <p:cNvSpPr txBox="1"/>
          <p:nvPr/>
        </p:nvSpPr>
        <p:spPr>
          <a:xfrm>
            <a:off x="1927337" y="1315346"/>
            <a:ext cx="5554118" cy="1425764"/>
          </a:xfrm>
          <a:prstGeom prst="rect">
            <a:avLst/>
          </a:prstGeom>
          <a:noFill/>
          <a:ln>
            <a:noFill/>
          </a:ln>
        </p:spPr>
        <p:txBody>
          <a:bodyPr spcFirstLastPara="1" wrap="square" lIns="91425" tIns="91425" rIns="91425" bIns="91425" anchor="t" anchorCtr="0">
            <a:noAutofit/>
          </a:bodyPr>
          <a:lstStyle/>
          <a:p>
            <a:pPr lvl="0" algn="l" rtl="0">
              <a:spcAft>
                <a:spcPts val="0"/>
              </a:spcAft>
              <a:buClr>
                <a:srgbClr val="E24E39"/>
              </a:buClr>
              <a:buSzPts val="1400"/>
            </a:pPr>
            <a:r>
              <a:rPr lang="en-US" sz="2400" b="1" dirty="0">
                <a:solidFill>
                  <a:srgbClr val="EA7F70"/>
                </a:solidFill>
                <a:latin typeface="Tw Cen MT" panose="020B0602020104020603" pitchFamily="34" charset="0"/>
                <a:ea typeface="Bitter Medium"/>
                <a:cs typeface="Bitter Medium"/>
                <a:sym typeface="Bitter Medium"/>
              </a:rPr>
              <a:t>STEP 1: </a:t>
            </a:r>
            <a:r>
              <a:rPr lang="en-US" sz="2400" dirty="0">
                <a:solidFill>
                  <a:schemeClr val="bg1"/>
                </a:solidFill>
                <a:latin typeface="Cambria" panose="02040503050406030204" pitchFamily="18" charset="0"/>
                <a:ea typeface="Bitter Medium"/>
                <a:cs typeface="Bitter Medium"/>
                <a:sym typeface="Bitter Medium"/>
              </a:rPr>
              <a:t>Party chairs take turns randomly selecting batches for the early ballot hand count.</a:t>
            </a:r>
          </a:p>
          <a:p>
            <a:pPr marL="457200" lvl="0" indent="-457200" algn="l" rtl="0">
              <a:spcBef>
                <a:spcPts val="0"/>
              </a:spcBef>
              <a:spcAft>
                <a:spcPts val="800"/>
              </a:spcAft>
              <a:buFont typeface="+mj-lt"/>
              <a:buAutoNum type="arabicPeriod"/>
            </a:pPr>
            <a:endParaRPr lang="en-US" dirty="0">
              <a:solidFill>
                <a:srgbClr val="2E4355"/>
              </a:solidFill>
              <a:latin typeface="Bitter Medium" pitchFamily="2" charset="77"/>
              <a:ea typeface="Montserrat"/>
              <a:cs typeface="Montserrat"/>
              <a:sym typeface="Montserrat"/>
            </a:endParaRPr>
          </a:p>
        </p:txBody>
      </p:sp>
      <p:sp>
        <p:nvSpPr>
          <p:cNvPr id="30" name="Title 1">
            <a:extLst>
              <a:ext uri="{FF2B5EF4-FFF2-40B4-BE49-F238E27FC236}">
                <a16:creationId xmlns:a16="http://schemas.microsoft.com/office/drawing/2014/main" id="{B48F6A12-47B5-D219-63AF-3F0B5F04AEAA}"/>
              </a:ext>
            </a:extLst>
          </p:cNvPr>
          <p:cNvSpPr txBox="1">
            <a:spLocks/>
          </p:cNvSpPr>
          <p:nvPr/>
        </p:nvSpPr>
        <p:spPr>
          <a:xfrm>
            <a:off x="457200" y="457200"/>
            <a:ext cx="4974113" cy="841800"/>
          </a:xfrm>
          <a:prstGeom prst="rect">
            <a:avLst/>
          </a:prstGeom>
          <a:noFill/>
          <a:ln>
            <a:noFill/>
          </a:ln>
        </p:spPr>
        <p:txBody>
          <a:bodyPr spcFirstLastPara="1" wrap="square" lIns="91425" tIns="91425" rIns="91425" bIns="91425" anchor="b"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5200"/>
              <a:buFont typeface="Arial"/>
              <a:buNone/>
              <a:defRPr sz="52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Audit Process</a:t>
            </a:r>
          </a:p>
        </p:txBody>
      </p:sp>
      <p:pic>
        <p:nvPicPr>
          <p:cNvPr id="3" name="Picture 2" descr="A white line drawing of a ballot box&#10;&#10;Description automatically generated">
            <a:extLst>
              <a:ext uri="{FF2B5EF4-FFF2-40B4-BE49-F238E27FC236}">
                <a16:creationId xmlns:a16="http://schemas.microsoft.com/office/drawing/2014/main" id="{88410B72-3881-687E-E6BF-150F4E8F427D}"/>
              </a:ext>
            </a:extLst>
          </p:cNvPr>
          <p:cNvPicPr>
            <a:picLocks noChangeAspect="1"/>
          </p:cNvPicPr>
          <p:nvPr/>
        </p:nvPicPr>
        <p:blipFill>
          <a:blip r:embed="rId3"/>
          <a:srcRect r="1777" b="6244"/>
          <a:stretch/>
        </p:blipFill>
        <p:spPr>
          <a:xfrm>
            <a:off x="457200" y="1371600"/>
            <a:ext cx="1302190" cy="1073917"/>
          </a:xfrm>
          <a:prstGeom prst="rect">
            <a:avLst/>
          </a:prstGeom>
        </p:spPr>
      </p:pic>
    </p:spTree>
    <p:extLst>
      <p:ext uri="{BB962C8B-B14F-4D97-AF65-F5344CB8AC3E}">
        <p14:creationId xmlns:p14="http://schemas.microsoft.com/office/powerpoint/2010/main" val="1682758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Google Shape;76;p16">
            <a:extLst>
              <a:ext uri="{FF2B5EF4-FFF2-40B4-BE49-F238E27FC236}">
                <a16:creationId xmlns:a16="http://schemas.microsoft.com/office/drawing/2014/main" id="{E5B184CE-1199-F0D9-8C9C-63C60C1CCDFD}"/>
              </a:ext>
            </a:extLst>
          </p:cNvPr>
          <p:cNvSpPr txBox="1"/>
          <p:nvPr/>
        </p:nvSpPr>
        <p:spPr>
          <a:xfrm>
            <a:off x="1927336" y="1315345"/>
            <a:ext cx="5664955" cy="1852727"/>
          </a:xfrm>
          <a:prstGeom prst="rect">
            <a:avLst/>
          </a:prstGeom>
          <a:noFill/>
          <a:ln>
            <a:noFill/>
          </a:ln>
        </p:spPr>
        <p:txBody>
          <a:bodyPr spcFirstLastPara="1" wrap="square" lIns="91425" tIns="91425" rIns="91425" bIns="91425" anchor="t" anchorCtr="0">
            <a:noAutofit/>
          </a:bodyPr>
          <a:lstStyle/>
          <a:p>
            <a:pPr lvl="0" algn="l" rtl="0">
              <a:spcAft>
                <a:spcPts val="0"/>
              </a:spcAft>
              <a:buClr>
                <a:srgbClr val="E24E39"/>
              </a:buClr>
              <a:buSzPts val="1400"/>
            </a:pPr>
            <a:r>
              <a:rPr lang="en-US" sz="2400" b="1" dirty="0">
                <a:solidFill>
                  <a:srgbClr val="EA7F70"/>
                </a:solidFill>
                <a:latin typeface="Tw Cen MT" panose="020B0602020104020603" pitchFamily="34" charset="0"/>
                <a:ea typeface="Bitter Medium"/>
                <a:cs typeface="Bitter Medium"/>
                <a:sym typeface="Bitter Medium"/>
              </a:rPr>
              <a:t>STEP 2: </a:t>
            </a:r>
            <a:r>
              <a:rPr lang="en-US" sz="2400" dirty="0">
                <a:solidFill>
                  <a:schemeClr val="bg1"/>
                </a:solidFill>
                <a:latin typeface="Cambria" panose="02040503050406030204" pitchFamily="18" charset="0"/>
                <a:ea typeface="Bitter Medium"/>
                <a:cs typeface="Bitter Medium"/>
                <a:sym typeface="Bitter Medium"/>
              </a:rPr>
              <a:t>Random selection of precincts for the Election Day ballot hand count</a:t>
            </a:r>
            <a:endParaRPr lang="en-US" dirty="0">
              <a:solidFill>
                <a:srgbClr val="2E4355"/>
              </a:solidFill>
              <a:latin typeface="Bitter Medium" pitchFamily="2" charset="77"/>
              <a:ea typeface="Montserrat"/>
              <a:cs typeface="Montserrat"/>
              <a:sym typeface="Montserrat"/>
            </a:endParaRPr>
          </a:p>
        </p:txBody>
      </p:sp>
      <p:sp>
        <p:nvSpPr>
          <p:cNvPr id="30" name="Title 1">
            <a:extLst>
              <a:ext uri="{FF2B5EF4-FFF2-40B4-BE49-F238E27FC236}">
                <a16:creationId xmlns:a16="http://schemas.microsoft.com/office/drawing/2014/main" id="{B48F6A12-47B5-D219-63AF-3F0B5F04AEAA}"/>
              </a:ext>
            </a:extLst>
          </p:cNvPr>
          <p:cNvSpPr txBox="1">
            <a:spLocks/>
          </p:cNvSpPr>
          <p:nvPr/>
        </p:nvSpPr>
        <p:spPr>
          <a:xfrm>
            <a:off x="457200" y="457200"/>
            <a:ext cx="6280484" cy="841800"/>
          </a:xfrm>
          <a:prstGeom prst="rect">
            <a:avLst/>
          </a:prstGeom>
          <a:noFill/>
          <a:ln>
            <a:noFill/>
          </a:ln>
        </p:spPr>
        <p:txBody>
          <a:bodyPr spcFirstLastPara="1" wrap="square" lIns="91425" tIns="91425" rIns="91425" bIns="91425" anchor="b"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5200"/>
              <a:buFont typeface="Arial"/>
              <a:buNone/>
              <a:defRPr sz="52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Audit Process, continued</a:t>
            </a:r>
          </a:p>
        </p:txBody>
      </p:sp>
      <p:pic>
        <p:nvPicPr>
          <p:cNvPr id="4" name="Picture 3" descr="A white line drawing of a flag and a star&#10;&#10;Description automatically generated">
            <a:extLst>
              <a:ext uri="{FF2B5EF4-FFF2-40B4-BE49-F238E27FC236}">
                <a16:creationId xmlns:a16="http://schemas.microsoft.com/office/drawing/2014/main" id="{FBE0A586-5AFC-C45D-B7CA-61139784AC43}"/>
              </a:ext>
            </a:extLst>
          </p:cNvPr>
          <p:cNvPicPr>
            <a:picLocks noChangeAspect="1"/>
          </p:cNvPicPr>
          <p:nvPr/>
        </p:nvPicPr>
        <p:blipFill>
          <a:blip r:embed="rId3"/>
          <a:stretch>
            <a:fillRect/>
          </a:stretch>
        </p:blipFill>
        <p:spPr>
          <a:xfrm>
            <a:off x="457200" y="1371600"/>
            <a:ext cx="1325880" cy="1189659"/>
          </a:xfrm>
          <a:prstGeom prst="rect">
            <a:avLst/>
          </a:prstGeom>
        </p:spPr>
      </p:pic>
    </p:spTree>
    <p:extLst>
      <p:ext uri="{BB962C8B-B14F-4D97-AF65-F5344CB8AC3E}">
        <p14:creationId xmlns:p14="http://schemas.microsoft.com/office/powerpoint/2010/main" val="4204529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Google Shape;76;p16">
            <a:extLst>
              <a:ext uri="{FF2B5EF4-FFF2-40B4-BE49-F238E27FC236}">
                <a16:creationId xmlns:a16="http://schemas.microsoft.com/office/drawing/2014/main" id="{E5B184CE-1199-F0D9-8C9C-63C60C1CCDFD}"/>
              </a:ext>
            </a:extLst>
          </p:cNvPr>
          <p:cNvSpPr txBox="1"/>
          <p:nvPr/>
        </p:nvSpPr>
        <p:spPr>
          <a:xfrm>
            <a:off x="1927337" y="1315346"/>
            <a:ext cx="5729608" cy="2101622"/>
          </a:xfrm>
          <a:prstGeom prst="rect">
            <a:avLst/>
          </a:prstGeom>
          <a:noFill/>
          <a:ln>
            <a:noFill/>
          </a:ln>
        </p:spPr>
        <p:txBody>
          <a:bodyPr spcFirstLastPara="1" wrap="square" lIns="91425" tIns="91425" rIns="91425" bIns="91425" anchor="t" anchorCtr="0">
            <a:noAutofit/>
          </a:bodyPr>
          <a:lstStyle/>
          <a:p>
            <a:pPr lvl="0" algn="l" rtl="0">
              <a:spcAft>
                <a:spcPts val="0"/>
              </a:spcAft>
              <a:buClr>
                <a:srgbClr val="E24E39"/>
              </a:buClr>
              <a:buSzPts val="1400"/>
            </a:pPr>
            <a:r>
              <a:rPr lang="en-US" sz="2400" b="1" dirty="0">
                <a:solidFill>
                  <a:srgbClr val="EA7F70"/>
                </a:solidFill>
                <a:latin typeface="Tw Cen MT" panose="020B0602020104020603" pitchFamily="34" charset="0"/>
                <a:ea typeface="Bitter Medium"/>
                <a:cs typeface="Bitter Medium"/>
                <a:sym typeface="Bitter Medium"/>
              </a:rPr>
              <a:t>STEP 3: </a:t>
            </a:r>
            <a:r>
              <a:rPr lang="en-US" sz="2400" dirty="0">
                <a:solidFill>
                  <a:schemeClr val="bg1"/>
                </a:solidFill>
                <a:latin typeface="Cambria" panose="02040503050406030204" pitchFamily="18" charset="0"/>
                <a:ea typeface="Bitter Medium"/>
                <a:cs typeface="Bitter Medium"/>
                <a:sym typeface="Bitter Medium"/>
              </a:rPr>
              <a:t>Random selection of ballot contests to be hand counted</a:t>
            </a:r>
          </a:p>
          <a:p>
            <a:pPr marL="457200" lvl="0" indent="-457200" algn="l" rtl="0">
              <a:spcBef>
                <a:spcPts val="0"/>
              </a:spcBef>
              <a:spcAft>
                <a:spcPts val="800"/>
              </a:spcAft>
              <a:buFont typeface="+mj-lt"/>
              <a:buAutoNum type="arabicPeriod"/>
            </a:pPr>
            <a:endParaRPr lang="en-US" dirty="0">
              <a:solidFill>
                <a:srgbClr val="2E4355"/>
              </a:solidFill>
              <a:latin typeface="Bitter Medium" pitchFamily="2" charset="77"/>
              <a:ea typeface="Montserrat"/>
              <a:cs typeface="Montserrat"/>
              <a:sym typeface="Montserrat"/>
            </a:endParaRPr>
          </a:p>
        </p:txBody>
      </p:sp>
      <p:sp>
        <p:nvSpPr>
          <p:cNvPr id="30" name="Title 1">
            <a:extLst>
              <a:ext uri="{FF2B5EF4-FFF2-40B4-BE49-F238E27FC236}">
                <a16:creationId xmlns:a16="http://schemas.microsoft.com/office/drawing/2014/main" id="{B48F6A12-47B5-D219-63AF-3F0B5F04AEAA}"/>
              </a:ext>
            </a:extLst>
          </p:cNvPr>
          <p:cNvSpPr txBox="1">
            <a:spLocks/>
          </p:cNvSpPr>
          <p:nvPr/>
        </p:nvSpPr>
        <p:spPr>
          <a:xfrm>
            <a:off x="457200" y="457200"/>
            <a:ext cx="6280484" cy="841800"/>
          </a:xfrm>
          <a:prstGeom prst="rect">
            <a:avLst/>
          </a:prstGeom>
          <a:noFill/>
          <a:ln>
            <a:noFill/>
          </a:ln>
        </p:spPr>
        <p:txBody>
          <a:bodyPr spcFirstLastPara="1" wrap="square" lIns="91425" tIns="91425" rIns="91425" bIns="91425" anchor="b"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5200"/>
              <a:buFont typeface="Arial"/>
              <a:buNone/>
              <a:defRPr sz="52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Audit Process, continued</a:t>
            </a:r>
          </a:p>
        </p:txBody>
      </p:sp>
      <p:pic>
        <p:nvPicPr>
          <p:cNvPr id="3" name="Picture 2" descr="A group of dices with white dots&#10;&#10;Description automatically generated">
            <a:extLst>
              <a:ext uri="{FF2B5EF4-FFF2-40B4-BE49-F238E27FC236}">
                <a16:creationId xmlns:a16="http://schemas.microsoft.com/office/drawing/2014/main" id="{38BDE0CE-8D43-FCB9-7C95-72475689FE38}"/>
              </a:ext>
            </a:extLst>
          </p:cNvPr>
          <p:cNvPicPr>
            <a:picLocks noChangeAspect="1"/>
          </p:cNvPicPr>
          <p:nvPr/>
        </p:nvPicPr>
        <p:blipFill>
          <a:blip r:embed="rId3"/>
          <a:stretch>
            <a:fillRect/>
          </a:stretch>
        </p:blipFill>
        <p:spPr>
          <a:xfrm>
            <a:off x="457200" y="1371600"/>
            <a:ext cx="1325880" cy="1049332"/>
          </a:xfrm>
          <a:prstGeom prst="rect">
            <a:avLst/>
          </a:prstGeom>
        </p:spPr>
      </p:pic>
    </p:spTree>
    <p:extLst>
      <p:ext uri="{BB962C8B-B14F-4D97-AF65-F5344CB8AC3E}">
        <p14:creationId xmlns:p14="http://schemas.microsoft.com/office/powerpoint/2010/main" val="1154851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Google Shape;76;p16">
            <a:extLst>
              <a:ext uri="{FF2B5EF4-FFF2-40B4-BE49-F238E27FC236}">
                <a16:creationId xmlns:a16="http://schemas.microsoft.com/office/drawing/2014/main" id="{E5B184CE-1199-F0D9-8C9C-63C60C1CCDFD}"/>
              </a:ext>
            </a:extLst>
          </p:cNvPr>
          <p:cNvSpPr txBox="1"/>
          <p:nvPr/>
        </p:nvSpPr>
        <p:spPr>
          <a:xfrm>
            <a:off x="1927337" y="1315346"/>
            <a:ext cx="5757317" cy="2101622"/>
          </a:xfrm>
          <a:prstGeom prst="rect">
            <a:avLst/>
          </a:prstGeom>
          <a:noFill/>
          <a:ln>
            <a:noFill/>
          </a:ln>
        </p:spPr>
        <p:txBody>
          <a:bodyPr spcFirstLastPara="1" wrap="square" lIns="91425" tIns="91425" rIns="91425" bIns="91425" anchor="t" anchorCtr="0">
            <a:noAutofit/>
          </a:bodyPr>
          <a:lstStyle/>
          <a:p>
            <a:pPr lvl="0" algn="l" rtl="0">
              <a:spcAft>
                <a:spcPts val="0"/>
              </a:spcAft>
              <a:buClr>
                <a:srgbClr val="E24E39"/>
              </a:buClr>
              <a:buSzPts val="1400"/>
            </a:pPr>
            <a:r>
              <a:rPr lang="en-US" sz="2400" b="1" dirty="0">
                <a:solidFill>
                  <a:srgbClr val="EA7F70"/>
                </a:solidFill>
                <a:latin typeface="Tw Cen MT" panose="020B0602020104020603" pitchFamily="34" charset="0"/>
                <a:ea typeface="Bitter Medium"/>
                <a:cs typeface="Bitter Medium"/>
                <a:sym typeface="Bitter Medium"/>
              </a:rPr>
              <a:t>STEP 4: </a:t>
            </a:r>
            <a:r>
              <a:rPr lang="en-US" sz="2400" dirty="0">
                <a:solidFill>
                  <a:schemeClr val="bg1"/>
                </a:solidFill>
                <a:latin typeface="Cambria" panose="02040503050406030204" pitchFamily="18" charset="0"/>
                <a:ea typeface="Bitter Medium"/>
                <a:cs typeface="Bitter Medium"/>
                <a:sym typeface="Bitter Medium"/>
              </a:rPr>
              <a:t>Manual hand count of each contest for each batch of early ballots selected</a:t>
            </a:r>
          </a:p>
          <a:p>
            <a:pPr marL="457200" lvl="0" indent="-457200" algn="l" rtl="0">
              <a:spcBef>
                <a:spcPts val="0"/>
              </a:spcBef>
              <a:spcAft>
                <a:spcPts val="800"/>
              </a:spcAft>
              <a:buFont typeface="+mj-lt"/>
              <a:buAutoNum type="arabicPeriod"/>
            </a:pPr>
            <a:endParaRPr lang="en-US" dirty="0">
              <a:solidFill>
                <a:srgbClr val="2E4355"/>
              </a:solidFill>
              <a:latin typeface="Bitter Medium" pitchFamily="2" charset="77"/>
              <a:ea typeface="Montserrat"/>
              <a:cs typeface="Montserrat"/>
              <a:sym typeface="Montserrat"/>
            </a:endParaRPr>
          </a:p>
        </p:txBody>
      </p:sp>
      <p:sp>
        <p:nvSpPr>
          <p:cNvPr id="30" name="Title 1">
            <a:extLst>
              <a:ext uri="{FF2B5EF4-FFF2-40B4-BE49-F238E27FC236}">
                <a16:creationId xmlns:a16="http://schemas.microsoft.com/office/drawing/2014/main" id="{B48F6A12-47B5-D219-63AF-3F0B5F04AEAA}"/>
              </a:ext>
            </a:extLst>
          </p:cNvPr>
          <p:cNvSpPr txBox="1">
            <a:spLocks/>
          </p:cNvSpPr>
          <p:nvPr/>
        </p:nvSpPr>
        <p:spPr>
          <a:xfrm>
            <a:off x="457200" y="457200"/>
            <a:ext cx="6280484" cy="841800"/>
          </a:xfrm>
          <a:prstGeom prst="rect">
            <a:avLst/>
          </a:prstGeom>
          <a:noFill/>
          <a:ln>
            <a:noFill/>
          </a:ln>
        </p:spPr>
        <p:txBody>
          <a:bodyPr spcFirstLastPara="1" wrap="square" lIns="91425" tIns="91425" rIns="91425" bIns="91425" anchor="b"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5200"/>
              <a:buFont typeface="Arial"/>
              <a:buNone/>
              <a:defRPr sz="52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Audit Process, continued</a:t>
            </a:r>
          </a:p>
        </p:txBody>
      </p:sp>
      <p:pic>
        <p:nvPicPr>
          <p:cNvPr id="4" name="Picture 3" descr="A white line drawing of a stack of papers&#10;&#10;Description automatically generated">
            <a:extLst>
              <a:ext uri="{FF2B5EF4-FFF2-40B4-BE49-F238E27FC236}">
                <a16:creationId xmlns:a16="http://schemas.microsoft.com/office/drawing/2014/main" id="{F21F746F-881F-8572-E132-6057C7012BBD}"/>
              </a:ext>
            </a:extLst>
          </p:cNvPr>
          <p:cNvPicPr>
            <a:picLocks noChangeAspect="1"/>
          </p:cNvPicPr>
          <p:nvPr/>
        </p:nvPicPr>
        <p:blipFill>
          <a:blip r:embed="rId3"/>
          <a:stretch>
            <a:fillRect/>
          </a:stretch>
        </p:blipFill>
        <p:spPr>
          <a:xfrm>
            <a:off x="457200" y="1371600"/>
            <a:ext cx="1325880" cy="1226366"/>
          </a:xfrm>
          <a:prstGeom prst="rect">
            <a:avLst/>
          </a:prstGeom>
        </p:spPr>
      </p:pic>
    </p:spTree>
    <p:extLst>
      <p:ext uri="{BB962C8B-B14F-4D97-AF65-F5344CB8AC3E}">
        <p14:creationId xmlns:p14="http://schemas.microsoft.com/office/powerpoint/2010/main" val="1963395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Google Shape;76;p16">
            <a:extLst>
              <a:ext uri="{FF2B5EF4-FFF2-40B4-BE49-F238E27FC236}">
                <a16:creationId xmlns:a16="http://schemas.microsoft.com/office/drawing/2014/main" id="{E5B184CE-1199-F0D9-8C9C-63C60C1CCDFD}"/>
              </a:ext>
            </a:extLst>
          </p:cNvPr>
          <p:cNvSpPr txBox="1"/>
          <p:nvPr/>
        </p:nvSpPr>
        <p:spPr>
          <a:xfrm>
            <a:off x="1927337" y="1315346"/>
            <a:ext cx="6001474" cy="2101622"/>
          </a:xfrm>
          <a:prstGeom prst="rect">
            <a:avLst/>
          </a:prstGeom>
          <a:noFill/>
          <a:ln>
            <a:noFill/>
          </a:ln>
        </p:spPr>
        <p:txBody>
          <a:bodyPr spcFirstLastPara="1" wrap="square" lIns="91425" tIns="91425" rIns="91425" bIns="91425" anchor="t" anchorCtr="0">
            <a:noAutofit/>
          </a:bodyPr>
          <a:lstStyle/>
          <a:p>
            <a:pPr lvl="0" algn="l" rtl="0">
              <a:spcAft>
                <a:spcPts val="0"/>
              </a:spcAft>
              <a:buClr>
                <a:srgbClr val="E24E39"/>
              </a:buClr>
              <a:buSzPts val="1400"/>
            </a:pPr>
            <a:r>
              <a:rPr lang="en-US" sz="2400" b="1" dirty="0">
                <a:solidFill>
                  <a:srgbClr val="EA7F70"/>
                </a:solidFill>
                <a:latin typeface="Tw Cen MT" panose="020B0602020104020603" pitchFamily="34" charset="0"/>
                <a:ea typeface="Bitter Medium"/>
                <a:cs typeface="Bitter Medium"/>
                <a:sym typeface="Bitter Medium"/>
              </a:rPr>
              <a:t>STEP 5: </a:t>
            </a:r>
            <a:r>
              <a:rPr lang="en-US" sz="2400" dirty="0">
                <a:solidFill>
                  <a:schemeClr val="bg1"/>
                </a:solidFill>
                <a:latin typeface="Cambria" panose="02040503050406030204" pitchFamily="18" charset="0"/>
                <a:ea typeface="Bitter Medium"/>
                <a:cs typeface="Bitter Medium"/>
                <a:sym typeface="Bitter Medium"/>
              </a:rPr>
              <a:t>Manual hand count of Election Day ballots for each voting location selected</a:t>
            </a:r>
          </a:p>
          <a:p>
            <a:pPr marL="457200" lvl="0" indent="-457200" algn="l" rtl="0">
              <a:spcBef>
                <a:spcPts val="0"/>
              </a:spcBef>
              <a:spcAft>
                <a:spcPts val="800"/>
              </a:spcAft>
              <a:buFont typeface="+mj-lt"/>
              <a:buAutoNum type="arabicPeriod"/>
            </a:pPr>
            <a:endParaRPr lang="en-US" dirty="0">
              <a:solidFill>
                <a:srgbClr val="2E4355"/>
              </a:solidFill>
              <a:latin typeface="Bitter Medium" pitchFamily="2" charset="77"/>
              <a:ea typeface="Montserrat"/>
              <a:cs typeface="Montserrat"/>
              <a:sym typeface="Montserrat"/>
            </a:endParaRPr>
          </a:p>
        </p:txBody>
      </p:sp>
      <p:sp>
        <p:nvSpPr>
          <p:cNvPr id="30" name="Title 1">
            <a:extLst>
              <a:ext uri="{FF2B5EF4-FFF2-40B4-BE49-F238E27FC236}">
                <a16:creationId xmlns:a16="http://schemas.microsoft.com/office/drawing/2014/main" id="{B48F6A12-47B5-D219-63AF-3F0B5F04AEAA}"/>
              </a:ext>
            </a:extLst>
          </p:cNvPr>
          <p:cNvSpPr txBox="1">
            <a:spLocks/>
          </p:cNvSpPr>
          <p:nvPr/>
        </p:nvSpPr>
        <p:spPr>
          <a:xfrm>
            <a:off x="457200" y="457200"/>
            <a:ext cx="6280484" cy="841800"/>
          </a:xfrm>
          <a:prstGeom prst="rect">
            <a:avLst/>
          </a:prstGeom>
          <a:noFill/>
          <a:ln>
            <a:noFill/>
          </a:ln>
        </p:spPr>
        <p:txBody>
          <a:bodyPr spcFirstLastPara="1" wrap="square" lIns="91425" tIns="91425" rIns="91425" bIns="91425" anchor="b"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5200"/>
              <a:buFont typeface="Arial"/>
              <a:buNone/>
              <a:defRPr sz="52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Audit Process, continued</a:t>
            </a:r>
          </a:p>
        </p:txBody>
      </p:sp>
      <p:pic>
        <p:nvPicPr>
          <p:cNvPr id="3" name="Picture 2" descr="A white abacus with circles and dots&#10;&#10;Description automatically generated">
            <a:extLst>
              <a:ext uri="{FF2B5EF4-FFF2-40B4-BE49-F238E27FC236}">
                <a16:creationId xmlns:a16="http://schemas.microsoft.com/office/drawing/2014/main" id="{A4F85C93-5CEC-69CE-CF13-75E30D50669E}"/>
              </a:ext>
            </a:extLst>
          </p:cNvPr>
          <p:cNvPicPr>
            <a:picLocks noChangeAspect="1"/>
          </p:cNvPicPr>
          <p:nvPr/>
        </p:nvPicPr>
        <p:blipFill>
          <a:blip r:embed="rId3"/>
          <a:stretch>
            <a:fillRect/>
          </a:stretch>
        </p:blipFill>
        <p:spPr>
          <a:xfrm>
            <a:off x="457200" y="1371600"/>
            <a:ext cx="1325880" cy="1592281"/>
          </a:xfrm>
          <a:prstGeom prst="rect">
            <a:avLst/>
          </a:prstGeom>
        </p:spPr>
      </p:pic>
    </p:spTree>
    <p:extLst>
      <p:ext uri="{BB962C8B-B14F-4D97-AF65-F5344CB8AC3E}">
        <p14:creationId xmlns:p14="http://schemas.microsoft.com/office/powerpoint/2010/main" val="1709952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Google Shape;76;p16">
            <a:extLst>
              <a:ext uri="{FF2B5EF4-FFF2-40B4-BE49-F238E27FC236}">
                <a16:creationId xmlns:a16="http://schemas.microsoft.com/office/drawing/2014/main" id="{E5B184CE-1199-F0D9-8C9C-63C60C1CCDFD}"/>
              </a:ext>
            </a:extLst>
          </p:cNvPr>
          <p:cNvSpPr txBox="1"/>
          <p:nvPr/>
        </p:nvSpPr>
        <p:spPr>
          <a:xfrm>
            <a:off x="1927337" y="1315346"/>
            <a:ext cx="6001474" cy="2101622"/>
          </a:xfrm>
          <a:prstGeom prst="rect">
            <a:avLst/>
          </a:prstGeom>
          <a:noFill/>
          <a:ln>
            <a:noFill/>
          </a:ln>
        </p:spPr>
        <p:txBody>
          <a:bodyPr spcFirstLastPara="1" wrap="square" lIns="91425" tIns="91425" rIns="91425" bIns="91425" anchor="t" anchorCtr="0">
            <a:noAutofit/>
          </a:bodyPr>
          <a:lstStyle/>
          <a:p>
            <a:pPr lvl="0" algn="l" rtl="0">
              <a:spcAft>
                <a:spcPts val="0"/>
              </a:spcAft>
              <a:buClr>
                <a:srgbClr val="E24E39"/>
              </a:buClr>
              <a:buSzPts val="1400"/>
            </a:pPr>
            <a:r>
              <a:rPr lang="en-US" sz="2400" b="1" dirty="0">
                <a:solidFill>
                  <a:srgbClr val="EA7F70"/>
                </a:solidFill>
                <a:latin typeface="Tw Cen MT" panose="020B0602020104020603" pitchFamily="34" charset="0"/>
                <a:ea typeface="Bitter Medium"/>
                <a:cs typeface="Bitter Medium"/>
                <a:sym typeface="Bitter Medium"/>
              </a:rPr>
              <a:t>STEP 6: </a:t>
            </a:r>
            <a:r>
              <a:rPr lang="en-US" sz="2400" dirty="0">
                <a:solidFill>
                  <a:schemeClr val="bg1"/>
                </a:solidFill>
                <a:latin typeface="Cambria" panose="02040503050406030204" pitchFamily="18" charset="0"/>
                <a:ea typeface="Bitter Medium"/>
                <a:cs typeface="Bitter Medium"/>
                <a:sym typeface="Bitter Medium"/>
              </a:rPr>
              <a:t>Determination of whether the differences between the original results and the hand count exceed the designated margin</a:t>
            </a:r>
          </a:p>
          <a:p>
            <a:pPr marL="457200" lvl="0" indent="-457200" algn="l" rtl="0">
              <a:spcBef>
                <a:spcPts val="0"/>
              </a:spcBef>
              <a:spcAft>
                <a:spcPts val="800"/>
              </a:spcAft>
              <a:buFont typeface="+mj-lt"/>
              <a:buAutoNum type="arabicPeriod"/>
            </a:pPr>
            <a:endParaRPr lang="en-US" dirty="0">
              <a:solidFill>
                <a:srgbClr val="2E4355"/>
              </a:solidFill>
              <a:latin typeface="Bitter Medium" pitchFamily="2" charset="77"/>
              <a:ea typeface="Montserrat"/>
              <a:cs typeface="Montserrat"/>
              <a:sym typeface="Montserrat"/>
            </a:endParaRPr>
          </a:p>
        </p:txBody>
      </p:sp>
      <p:sp>
        <p:nvSpPr>
          <p:cNvPr id="30" name="Title 1">
            <a:extLst>
              <a:ext uri="{FF2B5EF4-FFF2-40B4-BE49-F238E27FC236}">
                <a16:creationId xmlns:a16="http://schemas.microsoft.com/office/drawing/2014/main" id="{B48F6A12-47B5-D219-63AF-3F0B5F04AEAA}"/>
              </a:ext>
            </a:extLst>
          </p:cNvPr>
          <p:cNvSpPr txBox="1">
            <a:spLocks/>
          </p:cNvSpPr>
          <p:nvPr/>
        </p:nvSpPr>
        <p:spPr>
          <a:xfrm>
            <a:off x="457200" y="457200"/>
            <a:ext cx="6280484" cy="841800"/>
          </a:xfrm>
          <a:prstGeom prst="rect">
            <a:avLst/>
          </a:prstGeom>
          <a:noFill/>
          <a:ln>
            <a:noFill/>
          </a:ln>
        </p:spPr>
        <p:txBody>
          <a:bodyPr spcFirstLastPara="1" wrap="square" lIns="91425" tIns="91425" rIns="91425" bIns="91425" anchor="b"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5200"/>
              <a:buFont typeface="Arial"/>
              <a:buNone/>
              <a:defRPr sz="52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Audit Process, continued</a:t>
            </a:r>
          </a:p>
        </p:txBody>
      </p:sp>
      <p:pic>
        <p:nvPicPr>
          <p:cNvPr id="5" name="Picture 4" descr="A white line drawing of people with a magnifying glass&#10;&#10;Description automatically generated">
            <a:extLst>
              <a:ext uri="{FF2B5EF4-FFF2-40B4-BE49-F238E27FC236}">
                <a16:creationId xmlns:a16="http://schemas.microsoft.com/office/drawing/2014/main" id="{1E1352C9-8104-B805-4273-45EB49E6C49C}"/>
              </a:ext>
            </a:extLst>
          </p:cNvPr>
          <p:cNvPicPr>
            <a:picLocks noChangeAspect="1"/>
          </p:cNvPicPr>
          <p:nvPr/>
        </p:nvPicPr>
        <p:blipFill>
          <a:blip r:embed="rId3"/>
          <a:stretch>
            <a:fillRect/>
          </a:stretch>
        </p:blipFill>
        <p:spPr>
          <a:xfrm>
            <a:off x="457200" y="1371600"/>
            <a:ext cx="1177426" cy="1325880"/>
          </a:xfrm>
          <a:prstGeom prst="rect">
            <a:avLst/>
          </a:prstGeom>
        </p:spPr>
      </p:pic>
    </p:spTree>
    <p:extLst>
      <p:ext uri="{BB962C8B-B14F-4D97-AF65-F5344CB8AC3E}">
        <p14:creationId xmlns:p14="http://schemas.microsoft.com/office/powerpoint/2010/main" val="22424680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Google Shape;76;p16">
            <a:extLst>
              <a:ext uri="{FF2B5EF4-FFF2-40B4-BE49-F238E27FC236}">
                <a16:creationId xmlns:a16="http://schemas.microsoft.com/office/drawing/2014/main" id="{E5B184CE-1199-F0D9-8C9C-63C60C1CCDFD}"/>
              </a:ext>
            </a:extLst>
          </p:cNvPr>
          <p:cNvSpPr txBox="1"/>
          <p:nvPr/>
        </p:nvSpPr>
        <p:spPr>
          <a:xfrm>
            <a:off x="1927337" y="1315346"/>
            <a:ext cx="6280484" cy="2101622"/>
          </a:xfrm>
          <a:prstGeom prst="rect">
            <a:avLst/>
          </a:prstGeom>
          <a:noFill/>
          <a:ln>
            <a:noFill/>
          </a:ln>
        </p:spPr>
        <p:txBody>
          <a:bodyPr spcFirstLastPara="1" wrap="square" lIns="91425" tIns="91425" rIns="91425" bIns="91425" anchor="t" anchorCtr="0">
            <a:noAutofit/>
          </a:bodyPr>
          <a:lstStyle/>
          <a:p>
            <a:pPr lvl="0" algn="l" rtl="0">
              <a:spcAft>
                <a:spcPts val="0"/>
              </a:spcAft>
              <a:buClr>
                <a:srgbClr val="E24E39"/>
              </a:buClr>
              <a:buSzPts val="1400"/>
            </a:pPr>
            <a:r>
              <a:rPr lang="en-US" sz="2400" b="1" dirty="0">
                <a:solidFill>
                  <a:srgbClr val="EA7F70"/>
                </a:solidFill>
                <a:latin typeface="Tw Cen MT" panose="020B0602020104020603" pitchFamily="34" charset="0"/>
                <a:ea typeface="Bitter Medium"/>
                <a:cs typeface="Bitter Medium"/>
                <a:sym typeface="Bitter Medium"/>
              </a:rPr>
              <a:t>STEP 7: </a:t>
            </a:r>
            <a:r>
              <a:rPr lang="en-US" sz="2400" dirty="0">
                <a:solidFill>
                  <a:schemeClr val="bg1"/>
                </a:solidFill>
                <a:latin typeface="Cambria" panose="02040503050406030204" pitchFamily="18" charset="0"/>
                <a:ea typeface="Bitter Medium"/>
                <a:cs typeface="Bitter Medium"/>
                <a:sym typeface="Bitter Medium"/>
              </a:rPr>
              <a:t>If the designated margin is not exceeded, the hand count concludes, the county election director submits a report to the secretary of state and the original tabulation equipment counts are deemed the official results of the election.</a:t>
            </a:r>
          </a:p>
          <a:p>
            <a:pPr lvl="0" algn="l" rtl="0">
              <a:spcAft>
                <a:spcPts val="0"/>
              </a:spcAft>
              <a:buClr>
                <a:srgbClr val="E24E39"/>
              </a:buClr>
              <a:buSzPts val="1400"/>
            </a:pPr>
            <a:r>
              <a:rPr lang="en-US" sz="2400" dirty="0">
                <a:solidFill>
                  <a:schemeClr val="bg1"/>
                </a:solidFill>
                <a:latin typeface="Cambria" panose="02040503050406030204" pitchFamily="18" charset="0"/>
                <a:ea typeface="Bitter Medium"/>
                <a:cs typeface="Bitter Medium"/>
                <a:sym typeface="Bitter Medium"/>
              </a:rPr>
              <a:t> </a:t>
            </a:r>
          </a:p>
          <a:p>
            <a:pPr marL="457200" lvl="0" indent="-457200" algn="l" rtl="0">
              <a:spcBef>
                <a:spcPts val="0"/>
              </a:spcBef>
              <a:spcAft>
                <a:spcPts val="800"/>
              </a:spcAft>
              <a:buFont typeface="+mj-lt"/>
              <a:buAutoNum type="arabicPeriod"/>
            </a:pPr>
            <a:endParaRPr lang="en-US" dirty="0">
              <a:solidFill>
                <a:srgbClr val="2E4355"/>
              </a:solidFill>
              <a:latin typeface="Bitter Medium" pitchFamily="2" charset="77"/>
              <a:ea typeface="Montserrat"/>
              <a:cs typeface="Montserrat"/>
              <a:sym typeface="Montserrat"/>
            </a:endParaRPr>
          </a:p>
        </p:txBody>
      </p:sp>
      <p:sp>
        <p:nvSpPr>
          <p:cNvPr id="30" name="Title 1">
            <a:extLst>
              <a:ext uri="{FF2B5EF4-FFF2-40B4-BE49-F238E27FC236}">
                <a16:creationId xmlns:a16="http://schemas.microsoft.com/office/drawing/2014/main" id="{B48F6A12-47B5-D219-63AF-3F0B5F04AEAA}"/>
              </a:ext>
            </a:extLst>
          </p:cNvPr>
          <p:cNvSpPr txBox="1">
            <a:spLocks/>
          </p:cNvSpPr>
          <p:nvPr/>
        </p:nvSpPr>
        <p:spPr>
          <a:xfrm>
            <a:off x="457200" y="457200"/>
            <a:ext cx="6280484" cy="841800"/>
          </a:xfrm>
          <a:prstGeom prst="rect">
            <a:avLst/>
          </a:prstGeom>
          <a:noFill/>
          <a:ln>
            <a:noFill/>
          </a:ln>
        </p:spPr>
        <p:txBody>
          <a:bodyPr spcFirstLastPara="1" wrap="square" lIns="91425" tIns="91425" rIns="91425" bIns="91425" anchor="b"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5200"/>
              <a:buFont typeface="Arial"/>
              <a:buNone/>
              <a:defRPr sz="52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Audit Process, continued</a:t>
            </a:r>
          </a:p>
        </p:txBody>
      </p:sp>
      <p:pic>
        <p:nvPicPr>
          <p:cNvPr id="2" name="Picture 1" descr="A white outline of a magnifying glass and check marks&#10;&#10;Description automatically generated">
            <a:extLst>
              <a:ext uri="{FF2B5EF4-FFF2-40B4-BE49-F238E27FC236}">
                <a16:creationId xmlns:a16="http://schemas.microsoft.com/office/drawing/2014/main" id="{68D61999-2B2F-60CE-B249-0F7B8680A010}"/>
              </a:ext>
            </a:extLst>
          </p:cNvPr>
          <p:cNvPicPr>
            <a:picLocks noChangeAspect="1"/>
          </p:cNvPicPr>
          <p:nvPr/>
        </p:nvPicPr>
        <p:blipFill>
          <a:blip r:embed="rId3"/>
          <a:stretch>
            <a:fillRect/>
          </a:stretch>
        </p:blipFill>
        <p:spPr>
          <a:xfrm>
            <a:off x="457200" y="1371600"/>
            <a:ext cx="1325880" cy="1147014"/>
          </a:xfrm>
          <a:prstGeom prst="rect">
            <a:avLst/>
          </a:prstGeom>
        </p:spPr>
      </p:pic>
    </p:spTree>
    <p:extLst>
      <p:ext uri="{BB962C8B-B14F-4D97-AF65-F5344CB8AC3E}">
        <p14:creationId xmlns:p14="http://schemas.microsoft.com/office/powerpoint/2010/main" val="677423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6;p16">
            <a:extLst>
              <a:ext uri="{FF2B5EF4-FFF2-40B4-BE49-F238E27FC236}">
                <a16:creationId xmlns:a16="http://schemas.microsoft.com/office/drawing/2014/main" id="{1369BF86-DF72-ADCF-1629-EC10554B410C}"/>
              </a:ext>
            </a:extLst>
          </p:cNvPr>
          <p:cNvSpPr txBox="1"/>
          <p:nvPr/>
        </p:nvSpPr>
        <p:spPr>
          <a:xfrm>
            <a:off x="1927337" y="1315346"/>
            <a:ext cx="6280484" cy="2101622"/>
          </a:xfrm>
          <a:prstGeom prst="rect">
            <a:avLst/>
          </a:prstGeom>
          <a:noFill/>
          <a:ln>
            <a:noFill/>
          </a:ln>
        </p:spPr>
        <p:txBody>
          <a:bodyPr spcFirstLastPara="1" wrap="square" lIns="91425" tIns="91425" rIns="91425" bIns="91425" anchor="t" anchorCtr="0">
            <a:noAutofit/>
          </a:bodyPr>
          <a:lstStyle/>
          <a:p>
            <a:pPr lvl="0" algn="l" rtl="0">
              <a:spcAft>
                <a:spcPts val="0"/>
              </a:spcAft>
              <a:buClr>
                <a:srgbClr val="E24E39"/>
              </a:buClr>
              <a:buSzPts val="1400"/>
            </a:pPr>
            <a:r>
              <a:rPr lang="en-US" sz="2400" b="1" dirty="0">
                <a:solidFill>
                  <a:srgbClr val="EA7F70"/>
                </a:solidFill>
                <a:latin typeface="Tw Cen MT" panose="020B0602020104020603" pitchFamily="34" charset="0"/>
                <a:ea typeface="Bitter Medium"/>
                <a:cs typeface="Bitter Medium"/>
                <a:sym typeface="Bitter Medium"/>
              </a:rPr>
              <a:t>STEP 8: </a:t>
            </a:r>
            <a:r>
              <a:rPr lang="en-US" sz="2400" dirty="0">
                <a:solidFill>
                  <a:schemeClr val="bg1"/>
                </a:solidFill>
                <a:latin typeface="Cambria" panose="02040503050406030204" pitchFamily="18" charset="0"/>
                <a:ea typeface="Bitter Medium"/>
                <a:cs typeface="Bitter Medium"/>
                <a:sym typeface="Bitter Medium"/>
              </a:rPr>
              <a:t>If the designated margin is exceeded, audit board members follow the statutory requirements for expanding the hand count.</a:t>
            </a:r>
          </a:p>
          <a:p>
            <a:pPr marL="457200" lvl="0" indent="-457200" algn="l" rtl="0">
              <a:spcBef>
                <a:spcPts val="0"/>
              </a:spcBef>
              <a:spcAft>
                <a:spcPts val="800"/>
              </a:spcAft>
              <a:buFont typeface="+mj-lt"/>
              <a:buAutoNum type="arabicPeriod"/>
            </a:pPr>
            <a:endParaRPr lang="en-US" dirty="0">
              <a:solidFill>
                <a:srgbClr val="2E4355"/>
              </a:solidFill>
              <a:latin typeface="Bitter Medium" pitchFamily="2" charset="77"/>
              <a:ea typeface="Montserrat"/>
              <a:cs typeface="Montserrat"/>
              <a:sym typeface="Montserrat"/>
            </a:endParaRPr>
          </a:p>
        </p:txBody>
      </p:sp>
      <p:sp>
        <p:nvSpPr>
          <p:cNvPr id="4" name="Title 1">
            <a:extLst>
              <a:ext uri="{FF2B5EF4-FFF2-40B4-BE49-F238E27FC236}">
                <a16:creationId xmlns:a16="http://schemas.microsoft.com/office/drawing/2014/main" id="{9FE8DCC8-CC0C-2781-AD2A-A95B191829BF}"/>
              </a:ext>
            </a:extLst>
          </p:cNvPr>
          <p:cNvSpPr txBox="1">
            <a:spLocks/>
          </p:cNvSpPr>
          <p:nvPr/>
        </p:nvSpPr>
        <p:spPr>
          <a:xfrm>
            <a:off x="457200" y="457200"/>
            <a:ext cx="6280484" cy="841800"/>
          </a:xfrm>
          <a:prstGeom prst="rect">
            <a:avLst/>
          </a:prstGeom>
          <a:noFill/>
          <a:ln>
            <a:noFill/>
          </a:ln>
        </p:spPr>
        <p:txBody>
          <a:bodyPr spcFirstLastPara="1" wrap="square" lIns="91425" tIns="91425" rIns="91425" bIns="91425" anchor="b"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5200"/>
              <a:buFont typeface="Arial"/>
              <a:buNone/>
              <a:defRPr sz="52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Audit Process, continued</a:t>
            </a:r>
          </a:p>
        </p:txBody>
      </p:sp>
      <p:pic>
        <p:nvPicPr>
          <p:cNvPr id="7" name="Picture 6" descr="A white line drawing of a stack of papers&#10;&#10;Description automatically generated">
            <a:extLst>
              <a:ext uri="{FF2B5EF4-FFF2-40B4-BE49-F238E27FC236}">
                <a16:creationId xmlns:a16="http://schemas.microsoft.com/office/drawing/2014/main" id="{26B97401-57A1-6FC3-F618-FF2E979CDC1A}"/>
              </a:ext>
            </a:extLst>
          </p:cNvPr>
          <p:cNvPicPr>
            <a:picLocks noChangeAspect="1"/>
          </p:cNvPicPr>
          <p:nvPr/>
        </p:nvPicPr>
        <p:blipFill>
          <a:blip r:embed="rId3"/>
          <a:stretch>
            <a:fillRect/>
          </a:stretch>
        </p:blipFill>
        <p:spPr>
          <a:xfrm>
            <a:off x="457200" y="1371600"/>
            <a:ext cx="1325880" cy="1226366"/>
          </a:xfrm>
          <a:prstGeom prst="rect">
            <a:avLst/>
          </a:prstGeom>
        </p:spPr>
      </p:pic>
    </p:spTree>
    <p:extLst>
      <p:ext uri="{BB962C8B-B14F-4D97-AF65-F5344CB8AC3E}">
        <p14:creationId xmlns:p14="http://schemas.microsoft.com/office/powerpoint/2010/main" val="28997342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6;p16">
            <a:extLst>
              <a:ext uri="{FF2B5EF4-FFF2-40B4-BE49-F238E27FC236}">
                <a16:creationId xmlns:a16="http://schemas.microsoft.com/office/drawing/2014/main" id="{1369BF86-DF72-ADCF-1629-EC10554B410C}"/>
              </a:ext>
            </a:extLst>
          </p:cNvPr>
          <p:cNvSpPr txBox="1"/>
          <p:nvPr/>
        </p:nvSpPr>
        <p:spPr>
          <a:xfrm>
            <a:off x="1927337" y="1315346"/>
            <a:ext cx="6280484" cy="2101622"/>
          </a:xfrm>
          <a:prstGeom prst="rect">
            <a:avLst/>
          </a:prstGeom>
          <a:noFill/>
          <a:ln>
            <a:noFill/>
          </a:ln>
        </p:spPr>
        <p:txBody>
          <a:bodyPr spcFirstLastPara="1" wrap="square" lIns="91425" tIns="91425" rIns="91425" bIns="91425" anchor="t" anchorCtr="0">
            <a:noAutofit/>
          </a:bodyPr>
          <a:lstStyle/>
          <a:p>
            <a:pPr lvl="0" algn="l" rtl="0">
              <a:spcAft>
                <a:spcPts val="0"/>
              </a:spcAft>
              <a:buClr>
                <a:srgbClr val="E24E39"/>
              </a:buClr>
              <a:buSzPts val="1400"/>
            </a:pPr>
            <a:r>
              <a:rPr lang="en-US" sz="2400" b="1" dirty="0">
                <a:solidFill>
                  <a:srgbClr val="EA7F70"/>
                </a:solidFill>
                <a:latin typeface="Tw Cen MT" panose="020B0602020104020603" pitchFamily="34" charset="0"/>
                <a:ea typeface="Bitter Medium"/>
                <a:cs typeface="Bitter Medium"/>
                <a:sym typeface="Bitter Medium"/>
              </a:rPr>
              <a:t>STEP 9: </a:t>
            </a:r>
            <a:r>
              <a:rPr lang="en-US" sz="2400" dirty="0">
                <a:solidFill>
                  <a:schemeClr val="bg1"/>
                </a:solidFill>
                <a:latin typeface="Cambria" panose="02040503050406030204" pitchFamily="18" charset="0"/>
                <a:ea typeface="Bitter Medium"/>
                <a:cs typeface="Bitter Medium"/>
                <a:sym typeface="Bitter Medium"/>
              </a:rPr>
              <a:t>Audit boards sign tally sheets confirming that the total number of ballots hand counted and that the results of each contest match the original tabulated results. </a:t>
            </a:r>
          </a:p>
          <a:p>
            <a:pPr marL="457200" lvl="0" indent="-457200" algn="l" rtl="0">
              <a:spcBef>
                <a:spcPts val="0"/>
              </a:spcBef>
              <a:spcAft>
                <a:spcPts val="800"/>
              </a:spcAft>
              <a:buFont typeface="+mj-lt"/>
              <a:buAutoNum type="arabicPeriod"/>
            </a:pPr>
            <a:endParaRPr lang="en-US" dirty="0">
              <a:solidFill>
                <a:srgbClr val="2E4355"/>
              </a:solidFill>
              <a:latin typeface="Bitter Medium" pitchFamily="2" charset="77"/>
              <a:ea typeface="Montserrat"/>
              <a:cs typeface="Montserrat"/>
              <a:sym typeface="Montserrat"/>
            </a:endParaRPr>
          </a:p>
        </p:txBody>
      </p:sp>
      <p:sp>
        <p:nvSpPr>
          <p:cNvPr id="4" name="Title 1">
            <a:extLst>
              <a:ext uri="{FF2B5EF4-FFF2-40B4-BE49-F238E27FC236}">
                <a16:creationId xmlns:a16="http://schemas.microsoft.com/office/drawing/2014/main" id="{9FE8DCC8-CC0C-2781-AD2A-A95B191829BF}"/>
              </a:ext>
            </a:extLst>
          </p:cNvPr>
          <p:cNvSpPr txBox="1">
            <a:spLocks/>
          </p:cNvSpPr>
          <p:nvPr/>
        </p:nvSpPr>
        <p:spPr>
          <a:xfrm>
            <a:off x="457200" y="457200"/>
            <a:ext cx="6280484" cy="841800"/>
          </a:xfrm>
          <a:prstGeom prst="rect">
            <a:avLst/>
          </a:prstGeom>
          <a:noFill/>
          <a:ln>
            <a:noFill/>
          </a:ln>
        </p:spPr>
        <p:txBody>
          <a:bodyPr spcFirstLastPara="1" wrap="square" lIns="91425" tIns="91425" rIns="91425" bIns="91425" anchor="b"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5200"/>
              <a:buFont typeface="Arial"/>
              <a:buNone/>
              <a:defRPr sz="52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Audit Process, continued</a:t>
            </a:r>
          </a:p>
        </p:txBody>
      </p:sp>
      <p:pic>
        <p:nvPicPr>
          <p:cNvPr id="6" name="Picture 5" descr="A white line drawing of a pen and a paper&#10;&#10;Description automatically generated">
            <a:extLst>
              <a:ext uri="{FF2B5EF4-FFF2-40B4-BE49-F238E27FC236}">
                <a16:creationId xmlns:a16="http://schemas.microsoft.com/office/drawing/2014/main" id="{F9F96016-20FB-D5FF-79AD-A0CDD6A99825}"/>
              </a:ext>
            </a:extLst>
          </p:cNvPr>
          <p:cNvPicPr>
            <a:picLocks noChangeAspect="1"/>
          </p:cNvPicPr>
          <p:nvPr/>
        </p:nvPicPr>
        <p:blipFill>
          <a:blip r:embed="rId3"/>
          <a:stretch>
            <a:fillRect/>
          </a:stretch>
        </p:blipFill>
        <p:spPr>
          <a:xfrm>
            <a:off x="457200" y="1371600"/>
            <a:ext cx="1325880" cy="963314"/>
          </a:xfrm>
          <a:prstGeom prst="rect">
            <a:avLst/>
          </a:prstGeom>
        </p:spPr>
      </p:pic>
    </p:spTree>
    <p:extLst>
      <p:ext uri="{BB962C8B-B14F-4D97-AF65-F5344CB8AC3E}">
        <p14:creationId xmlns:p14="http://schemas.microsoft.com/office/powerpoint/2010/main" val="3435282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bg>
      <p:bgPr>
        <a:solidFill>
          <a:srgbClr val="2E4355"/>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CBD6458-3A22-A574-5126-EC9FAE37C8F9}"/>
              </a:ext>
            </a:extLst>
          </p:cNvPr>
          <p:cNvSpPr/>
          <p:nvPr/>
        </p:nvSpPr>
        <p:spPr>
          <a:xfrm>
            <a:off x="0" y="0"/>
            <a:ext cx="9144000" cy="5143500"/>
          </a:xfrm>
          <a:prstGeom prst="rect">
            <a:avLst/>
          </a:prstGeom>
          <a:solidFill>
            <a:srgbClr val="2E435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3BA283-7149-DCFF-5371-7E65D872FB3B}"/>
              </a:ext>
            </a:extLst>
          </p:cNvPr>
          <p:cNvSpPr>
            <a:spLocks noGrp="1"/>
          </p:cNvSpPr>
          <p:nvPr>
            <p:ph type="title"/>
          </p:nvPr>
        </p:nvSpPr>
        <p:spPr>
          <a:xfrm>
            <a:off x="311700" y="81225"/>
            <a:ext cx="8520600" cy="841800"/>
          </a:xfrm>
        </p:spPr>
        <p:txBody>
          <a:bodyPr>
            <a:normAutofit/>
          </a:bodyPr>
          <a:lstStyle/>
          <a:p>
            <a:r>
              <a:rPr lang="en-US" sz="4000" b="1" dirty="0">
                <a:latin typeface="Tw Cen MT" panose="020B0602020104020603" pitchFamily="34" charset="0"/>
              </a:rPr>
              <a:t>Icon Library</a:t>
            </a:r>
          </a:p>
        </p:txBody>
      </p:sp>
      <p:pic>
        <p:nvPicPr>
          <p:cNvPr id="4" name="Picture 3" descr="A white line drawing of a diagram&#10;&#10;Description automatically generated">
            <a:extLst>
              <a:ext uri="{FF2B5EF4-FFF2-40B4-BE49-F238E27FC236}">
                <a16:creationId xmlns:a16="http://schemas.microsoft.com/office/drawing/2014/main" id="{E000BC2F-AE68-AB9D-40DA-782541A1C29B}"/>
              </a:ext>
            </a:extLst>
          </p:cNvPr>
          <p:cNvPicPr>
            <a:picLocks noChangeAspect="1"/>
          </p:cNvPicPr>
          <p:nvPr/>
        </p:nvPicPr>
        <p:blipFill rotWithShape="1">
          <a:blip r:embed="rId3"/>
          <a:srcRect t="7610"/>
          <a:stretch/>
        </p:blipFill>
        <p:spPr>
          <a:xfrm>
            <a:off x="7208133" y="2521540"/>
            <a:ext cx="956634" cy="914400"/>
          </a:xfrm>
          <a:prstGeom prst="rect">
            <a:avLst/>
          </a:prstGeom>
        </p:spPr>
      </p:pic>
      <p:pic>
        <p:nvPicPr>
          <p:cNvPr id="5" name="Picture 4" descr="A white line drawing of a ballot box&#10;&#10;Description automatically generated">
            <a:extLst>
              <a:ext uri="{FF2B5EF4-FFF2-40B4-BE49-F238E27FC236}">
                <a16:creationId xmlns:a16="http://schemas.microsoft.com/office/drawing/2014/main" id="{1E0715F6-FB42-78D1-3999-7EA98EE09CBC}"/>
              </a:ext>
            </a:extLst>
          </p:cNvPr>
          <p:cNvPicPr>
            <a:picLocks noChangeAspect="1"/>
          </p:cNvPicPr>
          <p:nvPr/>
        </p:nvPicPr>
        <p:blipFill>
          <a:blip r:embed="rId4"/>
          <a:srcRect r="1777" b="6244"/>
          <a:stretch/>
        </p:blipFill>
        <p:spPr>
          <a:xfrm>
            <a:off x="7350797" y="3831957"/>
            <a:ext cx="1108766" cy="914400"/>
          </a:xfrm>
          <a:prstGeom prst="rect">
            <a:avLst/>
          </a:prstGeom>
        </p:spPr>
      </p:pic>
      <p:pic>
        <p:nvPicPr>
          <p:cNvPr id="6" name="Picture 5" descr="A computer screen with check marks&#10;&#10;Description automatically generated">
            <a:extLst>
              <a:ext uri="{FF2B5EF4-FFF2-40B4-BE49-F238E27FC236}">
                <a16:creationId xmlns:a16="http://schemas.microsoft.com/office/drawing/2014/main" id="{1FB0931F-B928-D69E-BCB9-4E5F848D128B}"/>
              </a:ext>
            </a:extLst>
          </p:cNvPr>
          <p:cNvPicPr>
            <a:picLocks noChangeAspect="1"/>
          </p:cNvPicPr>
          <p:nvPr/>
        </p:nvPicPr>
        <p:blipFill>
          <a:blip r:embed="rId5"/>
          <a:stretch>
            <a:fillRect/>
          </a:stretch>
        </p:blipFill>
        <p:spPr>
          <a:xfrm>
            <a:off x="1577868" y="2521540"/>
            <a:ext cx="1074198" cy="914400"/>
          </a:xfrm>
          <a:prstGeom prst="rect">
            <a:avLst/>
          </a:prstGeom>
        </p:spPr>
      </p:pic>
      <p:pic>
        <p:nvPicPr>
          <p:cNvPr id="7" name="Picture 6" descr="A white line drawing of a flag and a star&#10;&#10;Description automatically generated">
            <a:extLst>
              <a:ext uri="{FF2B5EF4-FFF2-40B4-BE49-F238E27FC236}">
                <a16:creationId xmlns:a16="http://schemas.microsoft.com/office/drawing/2014/main" id="{BC5EDE35-D5D6-6E46-CCA7-7A5322CA434E}"/>
              </a:ext>
            </a:extLst>
          </p:cNvPr>
          <p:cNvPicPr>
            <a:picLocks noChangeAspect="1"/>
          </p:cNvPicPr>
          <p:nvPr/>
        </p:nvPicPr>
        <p:blipFill>
          <a:blip r:embed="rId6"/>
          <a:stretch>
            <a:fillRect/>
          </a:stretch>
        </p:blipFill>
        <p:spPr>
          <a:xfrm>
            <a:off x="226292" y="2498558"/>
            <a:ext cx="1019103" cy="914400"/>
          </a:xfrm>
          <a:prstGeom prst="rect">
            <a:avLst/>
          </a:prstGeom>
        </p:spPr>
      </p:pic>
      <p:pic>
        <p:nvPicPr>
          <p:cNvPr id="8" name="Picture 7" descr="A white line drawing of a diamond&#10;&#10;Description automatically generated with medium confidence">
            <a:extLst>
              <a:ext uri="{FF2B5EF4-FFF2-40B4-BE49-F238E27FC236}">
                <a16:creationId xmlns:a16="http://schemas.microsoft.com/office/drawing/2014/main" id="{85E21DA9-2DAC-D5B7-B34C-11386D3542FD}"/>
              </a:ext>
            </a:extLst>
          </p:cNvPr>
          <p:cNvPicPr>
            <a:picLocks noChangeAspect="1"/>
          </p:cNvPicPr>
          <p:nvPr/>
        </p:nvPicPr>
        <p:blipFill>
          <a:blip r:embed="rId7"/>
          <a:stretch>
            <a:fillRect/>
          </a:stretch>
        </p:blipFill>
        <p:spPr>
          <a:xfrm>
            <a:off x="2962083" y="1160384"/>
            <a:ext cx="950830" cy="914400"/>
          </a:xfrm>
          <a:prstGeom prst="rect">
            <a:avLst/>
          </a:prstGeom>
        </p:spPr>
      </p:pic>
      <p:pic>
        <p:nvPicPr>
          <p:cNvPr id="9" name="Picture 8" descr="A group of dices with white dots&#10;&#10;Description automatically generated">
            <a:extLst>
              <a:ext uri="{FF2B5EF4-FFF2-40B4-BE49-F238E27FC236}">
                <a16:creationId xmlns:a16="http://schemas.microsoft.com/office/drawing/2014/main" id="{4A816228-E6FF-2D89-39C9-172F31F516F5}"/>
              </a:ext>
            </a:extLst>
          </p:cNvPr>
          <p:cNvPicPr>
            <a:picLocks noChangeAspect="1"/>
          </p:cNvPicPr>
          <p:nvPr/>
        </p:nvPicPr>
        <p:blipFill>
          <a:blip r:embed="rId8"/>
          <a:stretch>
            <a:fillRect/>
          </a:stretch>
        </p:blipFill>
        <p:spPr>
          <a:xfrm>
            <a:off x="2962083" y="2606176"/>
            <a:ext cx="914400" cy="723677"/>
          </a:xfrm>
          <a:prstGeom prst="rect">
            <a:avLst/>
          </a:prstGeom>
        </p:spPr>
      </p:pic>
      <p:pic>
        <p:nvPicPr>
          <p:cNvPr id="10" name="Picture 9" descr="A white line drawing of a paper in an envelope&#10;&#10;Description automatically generated">
            <a:extLst>
              <a:ext uri="{FF2B5EF4-FFF2-40B4-BE49-F238E27FC236}">
                <a16:creationId xmlns:a16="http://schemas.microsoft.com/office/drawing/2014/main" id="{1EDB8B11-C188-5A83-0EFC-931D6DA0494C}"/>
              </a:ext>
            </a:extLst>
          </p:cNvPr>
          <p:cNvPicPr>
            <a:picLocks noChangeAspect="1"/>
          </p:cNvPicPr>
          <p:nvPr/>
        </p:nvPicPr>
        <p:blipFill>
          <a:blip r:embed="rId9"/>
          <a:stretch>
            <a:fillRect/>
          </a:stretch>
        </p:blipFill>
        <p:spPr>
          <a:xfrm>
            <a:off x="4527002" y="1160384"/>
            <a:ext cx="940526" cy="914400"/>
          </a:xfrm>
          <a:prstGeom prst="rect">
            <a:avLst/>
          </a:prstGeom>
        </p:spPr>
      </p:pic>
      <p:pic>
        <p:nvPicPr>
          <p:cNvPr id="11" name="Picture 10" descr="A white line drawing of a checklist&#10;&#10;Description automatically generated">
            <a:extLst>
              <a:ext uri="{FF2B5EF4-FFF2-40B4-BE49-F238E27FC236}">
                <a16:creationId xmlns:a16="http://schemas.microsoft.com/office/drawing/2014/main" id="{3B293042-9E66-25F6-286E-62DFF21DD6ED}"/>
              </a:ext>
            </a:extLst>
          </p:cNvPr>
          <p:cNvPicPr>
            <a:picLocks noChangeAspect="1"/>
          </p:cNvPicPr>
          <p:nvPr/>
        </p:nvPicPr>
        <p:blipFill>
          <a:blip r:embed="rId10"/>
          <a:stretch>
            <a:fillRect/>
          </a:stretch>
        </p:blipFill>
        <p:spPr>
          <a:xfrm>
            <a:off x="226292" y="3836732"/>
            <a:ext cx="1072055" cy="914400"/>
          </a:xfrm>
          <a:prstGeom prst="rect">
            <a:avLst/>
          </a:prstGeom>
        </p:spPr>
      </p:pic>
      <p:pic>
        <p:nvPicPr>
          <p:cNvPr id="12" name="Picture 11" descr="A white outline of a truck with a lock on the side&#10;&#10;Description automatically generated">
            <a:extLst>
              <a:ext uri="{FF2B5EF4-FFF2-40B4-BE49-F238E27FC236}">
                <a16:creationId xmlns:a16="http://schemas.microsoft.com/office/drawing/2014/main" id="{C661AA62-8836-BE12-14A0-39F707D18DD6}"/>
              </a:ext>
            </a:extLst>
          </p:cNvPr>
          <p:cNvPicPr>
            <a:picLocks noChangeAspect="1"/>
          </p:cNvPicPr>
          <p:nvPr/>
        </p:nvPicPr>
        <p:blipFill>
          <a:blip r:embed="rId11"/>
          <a:stretch>
            <a:fillRect/>
          </a:stretch>
        </p:blipFill>
        <p:spPr>
          <a:xfrm>
            <a:off x="5888415" y="2660469"/>
            <a:ext cx="914400" cy="615089"/>
          </a:xfrm>
          <a:prstGeom prst="rect">
            <a:avLst/>
          </a:prstGeom>
        </p:spPr>
      </p:pic>
      <p:pic>
        <p:nvPicPr>
          <p:cNvPr id="13" name="Picture 12" descr="A white line drawing of people with a magnifying glass&#10;&#10;Description automatically generated">
            <a:extLst>
              <a:ext uri="{FF2B5EF4-FFF2-40B4-BE49-F238E27FC236}">
                <a16:creationId xmlns:a16="http://schemas.microsoft.com/office/drawing/2014/main" id="{9A782446-0A0C-2218-A460-372F6D2E4E7C}"/>
              </a:ext>
            </a:extLst>
          </p:cNvPr>
          <p:cNvPicPr>
            <a:picLocks noChangeAspect="1"/>
          </p:cNvPicPr>
          <p:nvPr/>
        </p:nvPicPr>
        <p:blipFill>
          <a:blip r:embed="rId12"/>
          <a:stretch>
            <a:fillRect/>
          </a:stretch>
        </p:blipFill>
        <p:spPr>
          <a:xfrm>
            <a:off x="5888415" y="1160384"/>
            <a:ext cx="812019" cy="914400"/>
          </a:xfrm>
          <a:prstGeom prst="rect">
            <a:avLst/>
          </a:prstGeom>
        </p:spPr>
      </p:pic>
      <p:pic>
        <p:nvPicPr>
          <p:cNvPr id="14" name="Picture 13" descr="A white line drawing of a stack of papers&#10;&#10;Description automatically generated">
            <a:extLst>
              <a:ext uri="{FF2B5EF4-FFF2-40B4-BE49-F238E27FC236}">
                <a16:creationId xmlns:a16="http://schemas.microsoft.com/office/drawing/2014/main" id="{5D783200-5AA9-7AAC-E239-FC3BDA92DB0C}"/>
              </a:ext>
            </a:extLst>
          </p:cNvPr>
          <p:cNvPicPr>
            <a:picLocks noChangeAspect="1"/>
          </p:cNvPicPr>
          <p:nvPr/>
        </p:nvPicPr>
        <p:blipFill>
          <a:blip r:embed="rId13"/>
          <a:stretch>
            <a:fillRect/>
          </a:stretch>
        </p:blipFill>
        <p:spPr>
          <a:xfrm>
            <a:off x="1577868" y="3882696"/>
            <a:ext cx="988599" cy="914400"/>
          </a:xfrm>
          <a:prstGeom prst="rect">
            <a:avLst/>
          </a:prstGeom>
        </p:spPr>
      </p:pic>
      <p:pic>
        <p:nvPicPr>
          <p:cNvPr id="15" name="Picture 14" descr="A white abacus with circles and dots&#10;&#10;Description automatically generated">
            <a:extLst>
              <a:ext uri="{FF2B5EF4-FFF2-40B4-BE49-F238E27FC236}">
                <a16:creationId xmlns:a16="http://schemas.microsoft.com/office/drawing/2014/main" id="{4540F41D-5A4F-86C5-4761-A6E011E5E709}"/>
              </a:ext>
            </a:extLst>
          </p:cNvPr>
          <p:cNvPicPr>
            <a:picLocks noChangeAspect="1"/>
          </p:cNvPicPr>
          <p:nvPr/>
        </p:nvPicPr>
        <p:blipFill>
          <a:blip r:embed="rId14"/>
          <a:stretch>
            <a:fillRect/>
          </a:stretch>
        </p:blipFill>
        <p:spPr>
          <a:xfrm>
            <a:off x="4527002" y="2419170"/>
            <a:ext cx="914400" cy="1098125"/>
          </a:xfrm>
          <a:prstGeom prst="rect">
            <a:avLst/>
          </a:prstGeom>
        </p:spPr>
      </p:pic>
      <p:pic>
        <p:nvPicPr>
          <p:cNvPr id="16" name="Picture 15" descr="A white line drawing of a computer&#10;&#10;Description automatically generated">
            <a:extLst>
              <a:ext uri="{FF2B5EF4-FFF2-40B4-BE49-F238E27FC236}">
                <a16:creationId xmlns:a16="http://schemas.microsoft.com/office/drawing/2014/main" id="{B16CB603-8E1D-6F6B-6928-CB249565A252}"/>
              </a:ext>
            </a:extLst>
          </p:cNvPr>
          <p:cNvPicPr>
            <a:picLocks noChangeAspect="1"/>
          </p:cNvPicPr>
          <p:nvPr/>
        </p:nvPicPr>
        <p:blipFill>
          <a:blip r:embed="rId15"/>
          <a:stretch>
            <a:fillRect/>
          </a:stretch>
        </p:blipFill>
        <p:spPr>
          <a:xfrm>
            <a:off x="2962083" y="3858962"/>
            <a:ext cx="1160059" cy="914400"/>
          </a:xfrm>
          <a:prstGeom prst="rect">
            <a:avLst/>
          </a:prstGeom>
        </p:spPr>
      </p:pic>
      <p:pic>
        <p:nvPicPr>
          <p:cNvPr id="17" name="Picture 16" descr="A white outline of a magnifying glass and check marks&#10;&#10;Description automatically generated">
            <a:extLst>
              <a:ext uri="{FF2B5EF4-FFF2-40B4-BE49-F238E27FC236}">
                <a16:creationId xmlns:a16="http://schemas.microsoft.com/office/drawing/2014/main" id="{A221D0F3-12A1-817F-2E3C-BD2F675684BD}"/>
              </a:ext>
            </a:extLst>
          </p:cNvPr>
          <p:cNvPicPr>
            <a:picLocks noChangeAspect="1"/>
          </p:cNvPicPr>
          <p:nvPr/>
        </p:nvPicPr>
        <p:blipFill>
          <a:blip r:embed="rId16"/>
          <a:stretch>
            <a:fillRect/>
          </a:stretch>
        </p:blipFill>
        <p:spPr>
          <a:xfrm>
            <a:off x="4527002" y="3836732"/>
            <a:ext cx="1056992" cy="914400"/>
          </a:xfrm>
          <a:prstGeom prst="rect">
            <a:avLst/>
          </a:prstGeom>
        </p:spPr>
      </p:pic>
      <p:pic>
        <p:nvPicPr>
          <p:cNvPr id="18" name="Picture 17" descr="A white line with check marks&#10;&#10;Description automatically generated">
            <a:extLst>
              <a:ext uri="{FF2B5EF4-FFF2-40B4-BE49-F238E27FC236}">
                <a16:creationId xmlns:a16="http://schemas.microsoft.com/office/drawing/2014/main" id="{56FD61FF-552C-B416-3B82-7DB34D46E322}"/>
              </a:ext>
            </a:extLst>
          </p:cNvPr>
          <p:cNvPicPr>
            <a:picLocks noChangeAspect="1"/>
          </p:cNvPicPr>
          <p:nvPr/>
        </p:nvPicPr>
        <p:blipFill>
          <a:blip r:embed="rId17"/>
          <a:stretch>
            <a:fillRect/>
          </a:stretch>
        </p:blipFill>
        <p:spPr>
          <a:xfrm>
            <a:off x="7184065" y="1188488"/>
            <a:ext cx="914400" cy="914400"/>
          </a:xfrm>
          <a:prstGeom prst="rect">
            <a:avLst/>
          </a:prstGeom>
        </p:spPr>
      </p:pic>
      <p:pic>
        <p:nvPicPr>
          <p:cNvPr id="19" name="Picture 18" descr="A white line drawing of a pen and a paper&#10;&#10;Description automatically generated">
            <a:extLst>
              <a:ext uri="{FF2B5EF4-FFF2-40B4-BE49-F238E27FC236}">
                <a16:creationId xmlns:a16="http://schemas.microsoft.com/office/drawing/2014/main" id="{B53164A4-B23D-6FC0-1DA0-4C6A8F918B53}"/>
              </a:ext>
            </a:extLst>
          </p:cNvPr>
          <p:cNvPicPr>
            <a:picLocks noChangeAspect="1"/>
          </p:cNvPicPr>
          <p:nvPr/>
        </p:nvPicPr>
        <p:blipFill>
          <a:blip r:embed="rId18"/>
          <a:stretch>
            <a:fillRect/>
          </a:stretch>
        </p:blipFill>
        <p:spPr>
          <a:xfrm>
            <a:off x="5755065" y="3882696"/>
            <a:ext cx="1188720" cy="863661"/>
          </a:xfrm>
          <a:prstGeom prst="rect">
            <a:avLst/>
          </a:prstGeom>
        </p:spPr>
      </p:pic>
      <p:sp>
        <p:nvSpPr>
          <p:cNvPr id="20" name="TextBox 19">
            <a:extLst>
              <a:ext uri="{FF2B5EF4-FFF2-40B4-BE49-F238E27FC236}">
                <a16:creationId xmlns:a16="http://schemas.microsoft.com/office/drawing/2014/main" id="{E1378DA5-AA7F-201E-A751-AFFD587FAC31}"/>
              </a:ext>
            </a:extLst>
          </p:cNvPr>
          <p:cNvSpPr txBox="1"/>
          <p:nvPr/>
        </p:nvSpPr>
        <p:spPr>
          <a:xfrm>
            <a:off x="221186" y="1014742"/>
            <a:ext cx="2941114" cy="1384995"/>
          </a:xfrm>
          <a:prstGeom prst="rect">
            <a:avLst/>
          </a:prstGeom>
          <a:noFill/>
        </p:spPr>
        <p:txBody>
          <a:bodyPr wrap="square" rtlCol="0">
            <a:spAutoFit/>
          </a:bodyPr>
          <a:lstStyle/>
          <a:p>
            <a:r>
              <a:rPr lang="en-US" dirty="0">
                <a:solidFill>
                  <a:srgbClr val="B4C7D6"/>
                </a:solidFill>
                <a:latin typeface="Tw Cen MT" panose="020B0602020104020603" pitchFamily="34" charset="0"/>
              </a:rPr>
              <a:t>Use these icons to help describe each step of your audit and your key takeaways. If you need a different icon, contact The Elections Group’s </a:t>
            </a:r>
            <a:r>
              <a:rPr lang="en-US" dirty="0">
                <a:solidFill>
                  <a:schemeClr val="bg1"/>
                </a:solidFill>
                <a:latin typeface="Tw Cen MT" panose="020B0602020104020603" pitchFamily="34" charset="0"/>
                <a:hlinkClick r:id="rId19">
                  <a:extLst>
                    <a:ext uri="{A12FA001-AC4F-418D-AE19-62706E023703}">
                      <ahyp:hlinkClr xmlns:ahyp="http://schemas.microsoft.com/office/drawing/2018/hyperlinkcolor" val="tx"/>
                    </a:ext>
                  </a:extLst>
                </a:hlinkClick>
              </a:rPr>
              <a:t>Communications Resource Desk </a:t>
            </a:r>
            <a:r>
              <a:rPr lang="en-US" dirty="0">
                <a:solidFill>
                  <a:srgbClr val="B4C7D6"/>
                </a:solidFill>
                <a:latin typeface="Tw Cen MT" panose="020B0602020104020603" pitchFamily="34" charset="0"/>
              </a:rPr>
              <a:t>team. We’re here to help!</a:t>
            </a:r>
          </a:p>
        </p:txBody>
      </p:sp>
      <p:cxnSp>
        <p:nvCxnSpPr>
          <p:cNvPr id="22" name="Straight Connector 21">
            <a:extLst>
              <a:ext uri="{FF2B5EF4-FFF2-40B4-BE49-F238E27FC236}">
                <a16:creationId xmlns:a16="http://schemas.microsoft.com/office/drawing/2014/main" id="{439D0F1E-6B97-E966-8B16-9FD32A87D1F1}"/>
              </a:ext>
            </a:extLst>
          </p:cNvPr>
          <p:cNvCxnSpPr/>
          <p:nvPr/>
        </p:nvCxnSpPr>
        <p:spPr>
          <a:xfrm>
            <a:off x="311700" y="804716"/>
            <a:ext cx="85206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Oval 24">
            <a:extLst>
              <a:ext uri="{FF2B5EF4-FFF2-40B4-BE49-F238E27FC236}">
                <a16:creationId xmlns:a16="http://schemas.microsoft.com/office/drawing/2014/main" id="{BEB40668-A2A8-546A-DD1B-FC436245076C}"/>
              </a:ext>
            </a:extLst>
          </p:cNvPr>
          <p:cNvSpPr/>
          <p:nvPr/>
        </p:nvSpPr>
        <p:spPr>
          <a:xfrm>
            <a:off x="7833911" y="215664"/>
            <a:ext cx="1189296" cy="1188720"/>
          </a:xfrm>
          <a:prstGeom prst="ellipse">
            <a:avLst/>
          </a:prstGeom>
          <a:solidFill>
            <a:srgbClr val="EA7F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B8EF0650-4F4D-3ABE-2BD0-AD209B65369D}"/>
              </a:ext>
            </a:extLst>
          </p:cNvPr>
          <p:cNvSpPr txBox="1"/>
          <p:nvPr/>
        </p:nvSpPr>
        <p:spPr>
          <a:xfrm>
            <a:off x="7682374" y="430589"/>
            <a:ext cx="1492370" cy="812530"/>
          </a:xfrm>
          <a:prstGeom prst="rect">
            <a:avLst/>
          </a:prstGeom>
          <a:noFill/>
        </p:spPr>
        <p:txBody>
          <a:bodyPr wrap="square" rtlCol="0">
            <a:spAutoFit/>
          </a:bodyPr>
          <a:lstStyle/>
          <a:p>
            <a:pPr algn="ctr"/>
            <a:r>
              <a:rPr lang="en-US" b="1" dirty="0">
                <a:solidFill>
                  <a:schemeClr val="bg1"/>
                </a:solidFill>
                <a:latin typeface="Tw Cen MT" panose="020B0602020104020603" pitchFamily="34" charset="0"/>
              </a:rPr>
              <a:t>DELETE THIS SLIDE BEFORE PRESENTING</a:t>
            </a:r>
          </a:p>
        </p:txBody>
      </p:sp>
    </p:spTree>
    <p:extLst>
      <p:ext uri="{BB962C8B-B14F-4D97-AF65-F5344CB8AC3E}">
        <p14:creationId xmlns:p14="http://schemas.microsoft.com/office/powerpoint/2010/main" val="22769576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line drawing of a box with a check mark and a lock&#10;&#10;Description automatically generated">
            <a:extLst>
              <a:ext uri="{FF2B5EF4-FFF2-40B4-BE49-F238E27FC236}">
                <a16:creationId xmlns:a16="http://schemas.microsoft.com/office/drawing/2014/main" id="{616A7381-2722-6F24-08D9-F0E4A6CF8B50}"/>
              </a:ext>
            </a:extLst>
          </p:cNvPr>
          <p:cNvPicPr>
            <a:picLocks noChangeAspect="1"/>
          </p:cNvPicPr>
          <p:nvPr/>
        </p:nvPicPr>
        <p:blipFill>
          <a:blip r:embed="rId3"/>
          <a:stretch>
            <a:fillRect/>
          </a:stretch>
        </p:blipFill>
        <p:spPr>
          <a:xfrm>
            <a:off x="26009704" y="123267"/>
            <a:ext cx="5122633" cy="5143500"/>
          </a:xfrm>
          <a:prstGeom prst="rect">
            <a:avLst/>
          </a:prstGeom>
        </p:spPr>
      </p:pic>
      <p:pic>
        <p:nvPicPr>
          <p:cNvPr id="10" name="Picture 9" descr="A white outline of a truck with a lock on the side&#10;&#10;Description automatically generated">
            <a:extLst>
              <a:ext uri="{FF2B5EF4-FFF2-40B4-BE49-F238E27FC236}">
                <a16:creationId xmlns:a16="http://schemas.microsoft.com/office/drawing/2014/main" id="{9E7FC1E1-D9CF-69E9-4F78-57C32EE27E48}"/>
              </a:ext>
            </a:extLst>
          </p:cNvPr>
          <p:cNvPicPr>
            <a:picLocks noChangeAspect="1"/>
          </p:cNvPicPr>
          <p:nvPr/>
        </p:nvPicPr>
        <p:blipFill>
          <a:blip r:embed="rId4"/>
          <a:stretch>
            <a:fillRect/>
          </a:stretch>
        </p:blipFill>
        <p:spPr>
          <a:xfrm>
            <a:off x="543631" y="2800143"/>
            <a:ext cx="951552" cy="640080"/>
          </a:xfrm>
          <a:prstGeom prst="rect">
            <a:avLst/>
          </a:prstGeom>
        </p:spPr>
      </p:pic>
      <p:pic>
        <p:nvPicPr>
          <p:cNvPr id="18" name="Picture 17" descr="A white line drawing of people with a magnifying glass&#10;&#10;Description automatically generated">
            <a:extLst>
              <a:ext uri="{FF2B5EF4-FFF2-40B4-BE49-F238E27FC236}">
                <a16:creationId xmlns:a16="http://schemas.microsoft.com/office/drawing/2014/main" id="{49EB0664-384D-7AD4-6B57-EB0EE0C163F8}"/>
              </a:ext>
            </a:extLst>
          </p:cNvPr>
          <p:cNvPicPr>
            <a:picLocks noChangeAspect="1"/>
          </p:cNvPicPr>
          <p:nvPr/>
        </p:nvPicPr>
        <p:blipFill>
          <a:blip r:embed="rId5"/>
          <a:stretch>
            <a:fillRect/>
          </a:stretch>
        </p:blipFill>
        <p:spPr>
          <a:xfrm>
            <a:off x="626126" y="1443518"/>
            <a:ext cx="730817" cy="822960"/>
          </a:xfrm>
          <a:prstGeom prst="rect">
            <a:avLst/>
          </a:prstGeom>
        </p:spPr>
      </p:pic>
      <p:sp>
        <p:nvSpPr>
          <p:cNvPr id="19" name="Title 1">
            <a:extLst>
              <a:ext uri="{FF2B5EF4-FFF2-40B4-BE49-F238E27FC236}">
                <a16:creationId xmlns:a16="http://schemas.microsoft.com/office/drawing/2014/main" id="{D7EBFCCF-F00B-90DB-918F-A2810376640E}"/>
              </a:ext>
            </a:extLst>
          </p:cNvPr>
          <p:cNvSpPr txBox="1">
            <a:spLocks/>
          </p:cNvSpPr>
          <p:nvPr/>
        </p:nvSpPr>
        <p:spPr>
          <a:xfrm>
            <a:off x="457200" y="457200"/>
            <a:ext cx="8520600" cy="8418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600"/>
              <a:buFont typeface="Arial"/>
              <a:buNone/>
              <a:defRPr sz="36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Key Takeaways</a:t>
            </a:r>
          </a:p>
        </p:txBody>
      </p:sp>
      <p:sp>
        <p:nvSpPr>
          <p:cNvPr id="20" name="Google Shape;76;p16">
            <a:extLst>
              <a:ext uri="{FF2B5EF4-FFF2-40B4-BE49-F238E27FC236}">
                <a16:creationId xmlns:a16="http://schemas.microsoft.com/office/drawing/2014/main" id="{0095AA7D-B8FE-F855-EFFC-FDEAB98268D2}"/>
              </a:ext>
            </a:extLst>
          </p:cNvPr>
          <p:cNvSpPr txBox="1"/>
          <p:nvPr/>
        </p:nvSpPr>
        <p:spPr>
          <a:xfrm>
            <a:off x="1836918" y="1265366"/>
            <a:ext cx="6588490" cy="381635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600"/>
              </a:spcAft>
              <a:buNone/>
            </a:pPr>
            <a:r>
              <a:rPr lang="en-US" sz="2400" b="1" dirty="0">
                <a:solidFill>
                  <a:schemeClr val="bg1"/>
                </a:solidFill>
                <a:latin typeface="Tw Cen MT" panose="020B0602020104020603" pitchFamily="34" charset="77"/>
                <a:ea typeface="Montserrat"/>
                <a:cs typeface="Montserrat"/>
                <a:sym typeface="Montserrat"/>
              </a:rPr>
              <a:t>Bipartisan teams </a:t>
            </a:r>
            <a:br>
              <a:rPr lang="en-US" sz="2400" b="1" dirty="0">
                <a:solidFill>
                  <a:schemeClr val="bg1"/>
                </a:solidFill>
                <a:latin typeface="Tw Cen MT" panose="020B0602020104020603" pitchFamily="34" charset="77"/>
                <a:ea typeface="Montserrat"/>
                <a:cs typeface="Montserrat"/>
                <a:sym typeface="Montserrat"/>
              </a:rPr>
            </a:br>
            <a:r>
              <a:rPr lang="en-US" dirty="0">
                <a:solidFill>
                  <a:schemeClr val="bg1"/>
                </a:solidFill>
                <a:latin typeface="Cambria" panose="02040503050406030204" pitchFamily="18" charset="0"/>
                <a:ea typeface="Bitter Medium"/>
                <a:cs typeface="Bitter Medium"/>
                <a:sym typeface="Bitter Medium"/>
              </a:rPr>
              <a:t>All audit teams were made up of members from different political parties. This helped observers to recognize that audits are not political exercises. Audits are conducted to confirm that the equipment accurately counted votes and to verify the election results.</a:t>
            </a:r>
          </a:p>
          <a:p>
            <a:pPr marL="0" lvl="0" indent="0" algn="l" rtl="0">
              <a:spcBef>
                <a:spcPts val="0"/>
              </a:spcBef>
              <a:spcAft>
                <a:spcPts val="600"/>
              </a:spcAft>
              <a:buNone/>
            </a:pPr>
            <a:r>
              <a:rPr lang="en-US" sz="2400" b="1" dirty="0">
                <a:solidFill>
                  <a:schemeClr val="bg1"/>
                </a:solidFill>
                <a:latin typeface="Tw Cen MT" panose="020B0602020104020603" pitchFamily="34" charset="77"/>
                <a:ea typeface="Montserrat"/>
                <a:cs typeface="Montserrat"/>
                <a:sym typeface="Montserrat"/>
              </a:rPr>
              <a:t>Security</a:t>
            </a:r>
            <a:br>
              <a:rPr lang="en-US" sz="2400" b="1" dirty="0">
                <a:solidFill>
                  <a:schemeClr val="bg1"/>
                </a:solidFill>
                <a:latin typeface="Tw Cen MT" panose="020B0602020104020603" pitchFamily="34" charset="77"/>
                <a:ea typeface="Montserrat"/>
                <a:cs typeface="Montserrat"/>
                <a:sym typeface="Montserrat"/>
              </a:rPr>
            </a:br>
            <a:r>
              <a:rPr lang="en-US" dirty="0">
                <a:solidFill>
                  <a:schemeClr val="bg1"/>
                </a:solidFill>
                <a:latin typeface="Cambria" panose="02040503050406030204" pitchFamily="18" charset="0"/>
                <a:ea typeface="Bitter Medium"/>
                <a:cs typeface="Bitter Medium"/>
                <a:sym typeface="Bitter Medium"/>
              </a:rPr>
              <a:t>All ballots were logged and in secure storage until the randomly selected ballots were retrieved for the audit. Only audit team members could access the selected ballots during the audit. As soon as the audit concluded, the selected ballots were returned to secure storage. Each step was logged and conducted in teams.</a:t>
            </a:r>
          </a:p>
          <a:p>
            <a:pPr marL="0" lvl="0" indent="0" algn="l" rtl="0">
              <a:spcBef>
                <a:spcPts val="0"/>
              </a:spcBef>
              <a:spcAft>
                <a:spcPts val="600"/>
              </a:spcAft>
              <a:buNone/>
            </a:pPr>
            <a:r>
              <a:rPr lang="en-US" sz="2400" b="1" dirty="0">
                <a:solidFill>
                  <a:schemeClr val="bg1"/>
                </a:solidFill>
                <a:latin typeface="Tw Cen MT" panose="020B0602020104020603" pitchFamily="34" charset="77"/>
                <a:ea typeface="Montserrat"/>
                <a:cs typeface="Montserrat"/>
                <a:sym typeface="Montserrat"/>
              </a:rPr>
              <a:t>Randomness</a:t>
            </a:r>
            <a:br>
              <a:rPr lang="en-US" sz="2400" b="1" dirty="0">
                <a:solidFill>
                  <a:schemeClr val="bg1"/>
                </a:solidFill>
                <a:latin typeface="Tw Cen MT" panose="020B0602020104020603" pitchFamily="34" charset="77"/>
                <a:ea typeface="Montserrat"/>
                <a:cs typeface="Montserrat"/>
                <a:sym typeface="Montserrat"/>
              </a:rPr>
            </a:br>
            <a:r>
              <a:rPr lang="en-US" dirty="0">
                <a:solidFill>
                  <a:schemeClr val="bg1"/>
                </a:solidFill>
                <a:latin typeface="Cambria" panose="02040503050406030204" pitchFamily="18" charset="0"/>
                <a:ea typeface="Cambria" panose="02040503050406030204" pitchFamily="18" charset="0"/>
                <a:cs typeface="Bitter Medium"/>
                <a:sym typeface="Bitter Medium"/>
              </a:rPr>
              <a:t>By rolling 20 different 10-sided dice to create a 20-digit “seed” and then tasking the computer to generate random sequences of numbers  from that stating point, the secretary of state ensured that the ballots selected for the audit were random. </a:t>
            </a:r>
            <a:endParaRPr dirty="0">
              <a:solidFill>
                <a:schemeClr val="bg1"/>
              </a:solidFill>
              <a:latin typeface="Cambria" panose="02040503050406030204" pitchFamily="18" charset="0"/>
              <a:ea typeface="Cambria" panose="02040503050406030204" pitchFamily="18" charset="0"/>
              <a:cs typeface="Bitter Medium"/>
              <a:sym typeface="Bitter Medium"/>
            </a:endParaRPr>
          </a:p>
          <a:p>
            <a:pPr marL="0" lvl="0" indent="0" algn="l" rtl="0">
              <a:spcBef>
                <a:spcPts val="0"/>
              </a:spcBef>
              <a:spcAft>
                <a:spcPts val="0"/>
              </a:spcAft>
              <a:buClr>
                <a:schemeClr val="dk1"/>
              </a:buClr>
              <a:buSzPts val="1100"/>
              <a:buFont typeface="Arial"/>
              <a:buNone/>
            </a:pPr>
            <a:endParaRPr dirty="0">
              <a:solidFill>
                <a:schemeClr val="bg1"/>
              </a:solidFill>
              <a:latin typeface="Bitter Medium"/>
              <a:ea typeface="Bitter Medium"/>
              <a:cs typeface="Bitter Medium"/>
              <a:sym typeface="Bitter Medium"/>
            </a:endParaRPr>
          </a:p>
        </p:txBody>
      </p:sp>
      <p:pic>
        <p:nvPicPr>
          <p:cNvPr id="22" name="Picture 21" descr="A group of dices with white dots&#10;&#10;Description automatically generated">
            <a:extLst>
              <a:ext uri="{FF2B5EF4-FFF2-40B4-BE49-F238E27FC236}">
                <a16:creationId xmlns:a16="http://schemas.microsoft.com/office/drawing/2014/main" id="{AA453E63-2ED6-A745-B484-801EF43B99D4}"/>
              </a:ext>
            </a:extLst>
          </p:cNvPr>
          <p:cNvPicPr>
            <a:picLocks noChangeAspect="1"/>
          </p:cNvPicPr>
          <p:nvPr/>
        </p:nvPicPr>
        <p:blipFill>
          <a:blip r:embed="rId6"/>
          <a:stretch>
            <a:fillRect/>
          </a:stretch>
        </p:blipFill>
        <p:spPr>
          <a:xfrm>
            <a:off x="636065" y="4017749"/>
            <a:ext cx="859117" cy="695744"/>
          </a:xfrm>
          <a:prstGeom prst="rect">
            <a:avLst/>
          </a:prstGeom>
        </p:spPr>
      </p:pic>
    </p:spTree>
    <p:extLst>
      <p:ext uri="{BB962C8B-B14F-4D97-AF65-F5344CB8AC3E}">
        <p14:creationId xmlns:p14="http://schemas.microsoft.com/office/powerpoint/2010/main" val="11687872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E81ADD2-E0DB-280B-F2D0-210CD1585EB6}"/>
              </a:ext>
            </a:extLst>
          </p:cNvPr>
          <p:cNvSpPr txBox="1">
            <a:spLocks/>
          </p:cNvSpPr>
          <p:nvPr/>
        </p:nvSpPr>
        <p:spPr>
          <a:xfrm>
            <a:off x="457200" y="457200"/>
            <a:ext cx="8520600" cy="8418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600"/>
              <a:buFont typeface="Arial"/>
              <a:buNone/>
              <a:defRPr sz="36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Questions?</a:t>
            </a:r>
          </a:p>
        </p:txBody>
      </p:sp>
      <p:sp>
        <p:nvSpPr>
          <p:cNvPr id="6" name="Google Shape;76;p16">
            <a:extLst>
              <a:ext uri="{FF2B5EF4-FFF2-40B4-BE49-F238E27FC236}">
                <a16:creationId xmlns:a16="http://schemas.microsoft.com/office/drawing/2014/main" id="{86D41CE5-0BC0-40AF-B3FF-C66CB52642AE}"/>
              </a:ext>
            </a:extLst>
          </p:cNvPr>
          <p:cNvSpPr txBox="1"/>
          <p:nvPr/>
        </p:nvSpPr>
        <p:spPr>
          <a:xfrm>
            <a:off x="457200" y="1371600"/>
            <a:ext cx="7751852" cy="1425764"/>
          </a:xfrm>
          <a:prstGeom prst="rect">
            <a:avLst/>
          </a:prstGeom>
          <a:noFill/>
          <a:ln>
            <a:noFill/>
          </a:ln>
        </p:spPr>
        <p:txBody>
          <a:bodyPr spcFirstLastPara="1" wrap="square" lIns="91425" tIns="91425" rIns="91425" bIns="91425" anchor="t" anchorCtr="0">
            <a:noAutofit/>
          </a:bodyPr>
          <a:lstStyle/>
          <a:p>
            <a:pPr marL="342900" lvl="0" indent="-342900" algn="l" rtl="0">
              <a:spcBef>
                <a:spcPts val="0"/>
              </a:spcBef>
              <a:spcAft>
                <a:spcPts val="800"/>
              </a:spcAft>
              <a:buClr>
                <a:srgbClr val="B4C7D6"/>
              </a:buClr>
              <a:buFont typeface="Arial" panose="020B0604020202020204" pitchFamily="34" charset="0"/>
              <a:buChar char="•"/>
            </a:pPr>
            <a:endParaRPr lang="en-US" sz="2400" dirty="0">
              <a:solidFill>
                <a:schemeClr val="bg1"/>
              </a:solidFill>
              <a:latin typeface="Cambria" panose="02040503050406030204" pitchFamily="18" charset="0"/>
              <a:ea typeface="Cambria" panose="02040503050406030204" pitchFamily="18" charset="0"/>
              <a:cs typeface="Montserrat"/>
              <a:sym typeface="Montserrat"/>
            </a:endParaRPr>
          </a:p>
          <a:p>
            <a:pPr marL="0" lvl="0" indent="0" algn="l" rtl="0">
              <a:spcBef>
                <a:spcPts val="0"/>
              </a:spcBef>
              <a:spcAft>
                <a:spcPts val="800"/>
              </a:spcAft>
              <a:buNone/>
            </a:pPr>
            <a:endParaRPr lang="en-US" sz="2400" b="1" dirty="0">
              <a:solidFill>
                <a:schemeClr val="bg1"/>
              </a:solidFill>
              <a:latin typeface="Tw Cen MT" panose="020B0602020104020603" pitchFamily="34" charset="77"/>
              <a:ea typeface="Bitter Medium"/>
              <a:cs typeface="Bitter Medium"/>
              <a:sym typeface="Montserrat"/>
            </a:endParaRPr>
          </a:p>
          <a:p>
            <a:pPr marL="0" lvl="0" indent="0" algn="l" rtl="0">
              <a:spcBef>
                <a:spcPts val="0"/>
              </a:spcBef>
              <a:spcAft>
                <a:spcPts val="800"/>
              </a:spcAft>
              <a:buNone/>
            </a:pPr>
            <a:endParaRPr lang="en-US" sz="2400" dirty="0">
              <a:solidFill>
                <a:schemeClr val="bg1"/>
              </a:solidFill>
              <a:latin typeface="Tw Cen MT" panose="020B0602020104020603" pitchFamily="34" charset="77"/>
              <a:ea typeface="Bitter Medium"/>
              <a:cs typeface="Bitter Medium"/>
              <a:sym typeface="Bitter Medium"/>
            </a:endParaRPr>
          </a:p>
          <a:p>
            <a:pPr marL="457200" lvl="0" indent="-457200" algn="l" rtl="0">
              <a:spcBef>
                <a:spcPts val="0"/>
              </a:spcBef>
              <a:spcAft>
                <a:spcPts val="800"/>
              </a:spcAft>
              <a:buFont typeface="+mj-lt"/>
              <a:buAutoNum type="arabicPeriod"/>
            </a:pPr>
            <a:endParaRPr lang="en-US" dirty="0">
              <a:solidFill>
                <a:srgbClr val="2E4355"/>
              </a:solidFill>
              <a:latin typeface="Bitter Medium" pitchFamily="2" charset="77"/>
              <a:ea typeface="Montserrat"/>
              <a:cs typeface="Montserrat"/>
              <a:sym typeface="Montserrat"/>
            </a:endParaRPr>
          </a:p>
        </p:txBody>
      </p:sp>
    </p:spTree>
    <p:extLst>
      <p:ext uri="{BB962C8B-B14F-4D97-AF65-F5344CB8AC3E}">
        <p14:creationId xmlns:p14="http://schemas.microsoft.com/office/powerpoint/2010/main" val="3793015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6" name="Google Shape;56;p13"/>
          <p:cNvSpPr/>
          <p:nvPr/>
        </p:nvSpPr>
        <p:spPr>
          <a:xfrm>
            <a:off x="0" y="959005"/>
            <a:ext cx="9144000" cy="4184495"/>
          </a:xfrm>
          <a:prstGeom prst="rect">
            <a:avLst/>
          </a:prstGeom>
          <a:solidFill>
            <a:srgbClr val="E24E3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rgbClr val="E24E39"/>
              </a:solidFill>
              <a:latin typeface="Arial"/>
              <a:ea typeface="Arial"/>
              <a:cs typeface="Arial"/>
              <a:sym typeface="Arial"/>
            </a:endParaRPr>
          </a:p>
        </p:txBody>
      </p:sp>
      <p:sp>
        <p:nvSpPr>
          <p:cNvPr id="58" name="Google Shape;58;p13"/>
          <p:cNvSpPr txBox="1"/>
          <p:nvPr/>
        </p:nvSpPr>
        <p:spPr>
          <a:xfrm>
            <a:off x="457200" y="1908276"/>
            <a:ext cx="7221000" cy="2933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5400" b="1" dirty="0">
                <a:solidFill>
                  <a:schemeClr val="lt1"/>
                </a:solidFill>
                <a:latin typeface="Tw Cen MT" panose="020B0602020104020603" pitchFamily="34" charset="0"/>
              </a:rPr>
              <a:t>YOUR COUNTY </a:t>
            </a:r>
            <a:br>
              <a:rPr lang="en-US" sz="5400" b="1" dirty="0">
                <a:solidFill>
                  <a:schemeClr val="lt1"/>
                </a:solidFill>
                <a:latin typeface="Tw Cen MT" panose="020B0602020104020603" pitchFamily="34" charset="0"/>
              </a:rPr>
            </a:br>
            <a:r>
              <a:rPr lang="en-US" sz="5400" b="1" dirty="0">
                <a:solidFill>
                  <a:schemeClr val="lt1"/>
                </a:solidFill>
                <a:latin typeface="Tw Cen MT" panose="020B0602020104020603" pitchFamily="34" charset="0"/>
              </a:rPr>
              <a:t>AUDIT REPORT</a:t>
            </a:r>
          </a:p>
          <a:p>
            <a:pPr marL="0" lvl="0" indent="0" algn="l" rtl="0">
              <a:spcBef>
                <a:spcPts val="0"/>
              </a:spcBef>
              <a:spcAft>
                <a:spcPts val="0"/>
              </a:spcAft>
              <a:buNone/>
            </a:pPr>
            <a:r>
              <a:rPr lang="en-US" sz="3200" b="1" i="1" dirty="0">
                <a:solidFill>
                  <a:schemeClr val="lt1"/>
                </a:solidFill>
                <a:latin typeface="Cambria" panose="02040503050406030204" pitchFamily="18" charset="0"/>
                <a:ea typeface="Cambria" panose="02040503050406030204" pitchFamily="18" charset="0"/>
              </a:rPr>
              <a:t>2024 General Election</a:t>
            </a:r>
            <a:endParaRPr sz="1800" i="1" dirty="0">
              <a:solidFill>
                <a:schemeClr val="dk2"/>
              </a:solidFill>
              <a:latin typeface="Cambria" panose="02040503050406030204" pitchFamily="18" charset="0"/>
              <a:ea typeface="Cambria" panose="02040503050406030204" pitchFamily="18" charset="0"/>
            </a:endParaRPr>
          </a:p>
        </p:txBody>
      </p:sp>
      <p:pic>
        <p:nvPicPr>
          <p:cNvPr id="2" name="Google Shape;57;p13">
            <a:extLst>
              <a:ext uri="{FF2B5EF4-FFF2-40B4-BE49-F238E27FC236}">
                <a16:creationId xmlns:a16="http://schemas.microsoft.com/office/drawing/2014/main" id="{47D69796-0412-1DE6-7B3A-2FDF57576CE0}"/>
              </a:ext>
            </a:extLst>
          </p:cNvPr>
          <p:cNvPicPr preferRelativeResize="0"/>
          <p:nvPr/>
        </p:nvPicPr>
        <p:blipFill rotWithShape="1">
          <a:blip r:embed="rId3"/>
          <a:srcRect t="-2651" b="-8565"/>
          <a:stretch/>
        </p:blipFill>
        <p:spPr>
          <a:xfrm>
            <a:off x="2012215" y="180245"/>
            <a:ext cx="1440556" cy="1602123"/>
          </a:xfrm>
          <a:prstGeom prst="rect">
            <a:avLst/>
          </a:prstGeom>
          <a:noFill/>
          <a:ln>
            <a:noFill/>
          </a:ln>
        </p:spPr>
      </p:pic>
      <p:pic>
        <p:nvPicPr>
          <p:cNvPr id="3" name="Google Shape;57;p13">
            <a:extLst>
              <a:ext uri="{FF2B5EF4-FFF2-40B4-BE49-F238E27FC236}">
                <a16:creationId xmlns:a16="http://schemas.microsoft.com/office/drawing/2014/main" id="{73569F02-7200-13E4-FC6D-9B89BB149BCD}"/>
              </a:ext>
            </a:extLst>
          </p:cNvPr>
          <p:cNvPicPr preferRelativeResize="0"/>
          <p:nvPr/>
        </p:nvPicPr>
        <p:blipFill rotWithShape="1">
          <a:blip r:embed="rId3">
            <a:alphaModFix amt="16000"/>
          </a:blip>
          <a:srcRect t="-2651" r="43610" b="23377"/>
          <a:stretch/>
        </p:blipFill>
        <p:spPr>
          <a:xfrm>
            <a:off x="5018950" y="-55853"/>
            <a:ext cx="4125050" cy="57990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422CA1C-D0CB-8B0C-C556-B2EF88E88235}"/>
              </a:ext>
            </a:extLst>
          </p:cNvPr>
          <p:cNvSpPr>
            <a:spLocks noGrp="1"/>
          </p:cNvSpPr>
          <p:nvPr>
            <p:ph type="title"/>
          </p:nvPr>
        </p:nvSpPr>
        <p:spPr>
          <a:xfrm>
            <a:off x="457200" y="2150850"/>
            <a:ext cx="8520600" cy="841800"/>
          </a:xfrm>
        </p:spPr>
        <p:txBody>
          <a:bodyPr>
            <a:normAutofit/>
          </a:bodyPr>
          <a:lstStyle/>
          <a:p>
            <a:pPr algn="l"/>
            <a:r>
              <a:rPr lang="en-US" sz="4000" b="1" dirty="0">
                <a:latin typeface="Tw Cen MT" panose="020B0602020104020603" pitchFamily="34" charset="0"/>
              </a:rPr>
              <a:t>What is a fixed percentage audit?</a:t>
            </a:r>
            <a:endParaRPr lang="en-US" sz="4000" b="1" dirty="0">
              <a:solidFill>
                <a:schemeClr val="bg1"/>
              </a:solidFill>
              <a:latin typeface="Tw Cen MT" panose="020B0602020104020603" pitchFamily="34" charset="0"/>
            </a:endParaRPr>
          </a:p>
        </p:txBody>
      </p:sp>
    </p:spTree>
    <p:extLst>
      <p:ext uri="{BB962C8B-B14F-4D97-AF65-F5344CB8AC3E}">
        <p14:creationId xmlns:p14="http://schemas.microsoft.com/office/powerpoint/2010/main" val="2936927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89D85-007C-5576-D4D1-27B87ACC94E0}"/>
              </a:ext>
            </a:extLst>
          </p:cNvPr>
          <p:cNvSpPr>
            <a:spLocks noGrp="1"/>
          </p:cNvSpPr>
          <p:nvPr>
            <p:ph type="title"/>
          </p:nvPr>
        </p:nvSpPr>
        <p:spPr>
          <a:xfrm>
            <a:off x="457200" y="457200"/>
            <a:ext cx="8520600" cy="841800"/>
          </a:xfrm>
        </p:spPr>
        <p:txBody>
          <a:bodyPr>
            <a:normAutofit/>
          </a:bodyPr>
          <a:lstStyle/>
          <a:p>
            <a:pPr algn="l"/>
            <a:r>
              <a:rPr lang="en-US" sz="4000" b="1" dirty="0">
                <a:latin typeface="Tw Cen MT" panose="020B0602020104020603" pitchFamily="34" charset="0"/>
              </a:rPr>
              <a:t>What is a fixed percentage audit?</a:t>
            </a:r>
            <a:endParaRPr lang="en-US" sz="4000" b="1" dirty="0">
              <a:solidFill>
                <a:schemeClr val="bg1"/>
              </a:solidFill>
              <a:latin typeface="Tw Cen MT" panose="020B0602020104020603" pitchFamily="34" charset="0"/>
            </a:endParaRPr>
          </a:p>
        </p:txBody>
      </p:sp>
      <p:sp>
        <p:nvSpPr>
          <p:cNvPr id="4" name="TextBox 3">
            <a:extLst>
              <a:ext uri="{FF2B5EF4-FFF2-40B4-BE49-F238E27FC236}">
                <a16:creationId xmlns:a16="http://schemas.microsoft.com/office/drawing/2014/main" id="{38160F1B-EEA3-12B2-1A32-EB3682694AA9}"/>
              </a:ext>
            </a:extLst>
          </p:cNvPr>
          <p:cNvSpPr txBox="1"/>
          <p:nvPr/>
        </p:nvSpPr>
        <p:spPr>
          <a:xfrm>
            <a:off x="457200" y="1371600"/>
            <a:ext cx="5765180" cy="1938992"/>
          </a:xfrm>
          <a:prstGeom prst="rect">
            <a:avLst/>
          </a:prstGeom>
          <a:noFill/>
        </p:spPr>
        <p:txBody>
          <a:bodyPr wrap="square" rtlCol="0">
            <a:noAutofit/>
          </a:bodyPr>
          <a:lstStyle/>
          <a:p>
            <a:r>
              <a:rPr lang="en-US" sz="2400" i="1" dirty="0">
                <a:solidFill>
                  <a:schemeClr val="lt1"/>
                </a:solidFill>
                <a:latin typeface="Cambria" panose="02040503050406030204" pitchFamily="18" charset="0"/>
                <a:ea typeface="Cambria" panose="02040503050406030204" pitchFamily="18" charset="0"/>
              </a:rPr>
              <a:t>A post-election audit where a predetermined percentage of ballots is randomly selected and hand counted. The audit hand count is then compared to the original machine count. </a:t>
            </a:r>
            <a:endParaRPr lang="en-US" dirty="0"/>
          </a:p>
        </p:txBody>
      </p:sp>
    </p:spTree>
    <p:extLst>
      <p:ext uri="{BB962C8B-B14F-4D97-AF65-F5344CB8AC3E}">
        <p14:creationId xmlns:p14="http://schemas.microsoft.com/office/powerpoint/2010/main" val="2847177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C62C5C9-0094-2131-BD5B-552B90CBC237}"/>
              </a:ext>
            </a:extLst>
          </p:cNvPr>
          <p:cNvSpPr txBox="1">
            <a:spLocks/>
          </p:cNvSpPr>
          <p:nvPr/>
        </p:nvSpPr>
        <p:spPr>
          <a:xfrm>
            <a:off x="469231" y="2150850"/>
            <a:ext cx="8520600" cy="8418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600"/>
              <a:buFont typeface="Arial"/>
              <a:buNone/>
              <a:defRPr sz="36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Why do we conduct fixed percentage audits?</a:t>
            </a:r>
          </a:p>
        </p:txBody>
      </p:sp>
    </p:spTree>
    <p:extLst>
      <p:ext uri="{BB962C8B-B14F-4D97-AF65-F5344CB8AC3E}">
        <p14:creationId xmlns:p14="http://schemas.microsoft.com/office/powerpoint/2010/main" val="3060626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89D85-007C-5576-D4D1-27B87ACC94E0}"/>
              </a:ext>
            </a:extLst>
          </p:cNvPr>
          <p:cNvSpPr>
            <a:spLocks noGrp="1"/>
          </p:cNvSpPr>
          <p:nvPr>
            <p:ph type="title"/>
          </p:nvPr>
        </p:nvSpPr>
        <p:spPr>
          <a:xfrm>
            <a:off x="457200" y="457200"/>
            <a:ext cx="8520600" cy="1409700"/>
          </a:xfrm>
        </p:spPr>
        <p:txBody>
          <a:bodyPr>
            <a:noAutofit/>
          </a:bodyPr>
          <a:lstStyle/>
          <a:p>
            <a:pPr algn="l"/>
            <a:r>
              <a:rPr lang="en-US" sz="4000" b="1" dirty="0">
                <a:latin typeface="Tw Cen MT" panose="020B0602020104020603" pitchFamily="34" charset="0"/>
              </a:rPr>
              <a:t>Why do we conduct fixed percentage audits?</a:t>
            </a:r>
          </a:p>
        </p:txBody>
      </p:sp>
      <p:sp>
        <p:nvSpPr>
          <p:cNvPr id="4" name="TextBox 3">
            <a:extLst>
              <a:ext uri="{FF2B5EF4-FFF2-40B4-BE49-F238E27FC236}">
                <a16:creationId xmlns:a16="http://schemas.microsoft.com/office/drawing/2014/main" id="{38160F1B-EEA3-12B2-1A32-EB3682694AA9}"/>
              </a:ext>
            </a:extLst>
          </p:cNvPr>
          <p:cNvSpPr txBox="1"/>
          <p:nvPr/>
        </p:nvSpPr>
        <p:spPr>
          <a:xfrm>
            <a:off x="457200" y="1828800"/>
            <a:ext cx="5312735" cy="1569660"/>
          </a:xfrm>
          <a:prstGeom prst="rect">
            <a:avLst/>
          </a:prstGeom>
          <a:noFill/>
        </p:spPr>
        <p:txBody>
          <a:bodyPr wrap="square" rtlCol="0">
            <a:spAutoFit/>
          </a:bodyPr>
          <a:lstStyle/>
          <a:p>
            <a:r>
              <a:rPr lang="en-US" sz="2400" i="1" dirty="0">
                <a:solidFill>
                  <a:schemeClr val="bg1"/>
                </a:solidFill>
                <a:latin typeface="Cambria" panose="02040503050406030204" pitchFamily="18" charset="0"/>
                <a:ea typeface="Cambria" panose="02040503050406030204" pitchFamily="18" charset="0"/>
              </a:rPr>
              <a:t>We want to ensure that the voting equipment was programmed </a:t>
            </a:r>
            <a:r>
              <a:rPr lang="en-US" sz="2400" b="1" i="1" dirty="0">
                <a:solidFill>
                  <a:schemeClr val="bg1"/>
                </a:solidFill>
                <a:latin typeface="Cambria" panose="02040503050406030204" pitchFamily="18" charset="0"/>
                <a:ea typeface="Cambria" panose="02040503050406030204" pitchFamily="18" charset="0"/>
              </a:rPr>
              <a:t>accurately</a:t>
            </a:r>
            <a:r>
              <a:rPr lang="en-US" sz="2400" i="1" dirty="0">
                <a:solidFill>
                  <a:schemeClr val="bg1"/>
                </a:solidFill>
                <a:latin typeface="Cambria" panose="02040503050406030204" pitchFamily="18" charset="0"/>
                <a:ea typeface="Cambria" panose="02040503050406030204" pitchFamily="18" charset="0"/>
              </a:rPr>
              <a:t> and tallied ballots </a:t>
            </a:r>
            <a:r>
              <a:rPr lang="en-US" sz="2400" b="1" i="1" dirty="0">
                <a:solidFill>
                  <a:schemeClr val="bg1"/>
                </a:solidFill>
                <a:latin typeface="Cambria" panose="02040503050406030204" pitchFamily="18" charset="0"/>
                <a:ea typeface="Cambria" panose="02040503050406030204" pitchFamily="18" charset="0"/>
              </a:rPr>
              <a:t>correctly</a:t>
            </a:r>
            <a:r>
              <a:rPr lang="en-US" sz="2400" i="1" dirty="0">
                <a:solidFill>
                  <a:schemeClr val="bg1"/>
                </a:solidFill>
                <a:latin typeface="Cambria" panose="02040503050406030204" pitchFamily="18" charset="0"/>
                <a:ea typeface="Cambria" panose="02040503050406030204" pitchFamily="18" charset="0"/>
              </a:rPr>
              <a:t>.</a:t>
            </a:r>
          </a:p>
        </p:txBody>
      </p:sp>
    </p:spTree>
    <p:extLst>
      <p:ext uri="{BB962C8B-B14F-4D97-AF65-F5344CB8AC3E}">
        <p14:creationId xmlns:p14="http://schemas.microsoft.com/office/powerpoint/2010/main" val="4280552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C62C5C9-0094-2131-BD5B-552B90CBC237}"/>
              </a:ext>
            </a:extLst>
          </p:cNvPr>
          <p:cNvSpPr txBox="1">
            <a:spLocks/>
          </p:cNvSpPr>
          <p:nvPr/>
        </p:nvSpPr>
        <p:spPr>
          <a:xfrm>
            <a:off x="457200" y="2612066"/>
            <a:ext cx="8520600" cy="8418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600"/>
              <a:buFont typeface="Arial"/>
              <a:buNone/>
              <a:defRPr sz="36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9pPr>
          </a:lstStyle>
          <a:p>
            <a:pPr algn="l"/>
            <a:endParaRPr lang="en-US" dirty="0">
              <a:latin typeface="Cambria" panose="02040503050406030204" pitchFamily="18" charset="0"/>
              <a:ea typeface="Cambria" panose="02040503050406030204" pitchFamily="18" charset="0"/>
            </a:endParaRPr>
          </a:p>
        </p:txBody>
      </p:sp>
      <p:sp>
        <p:nvSpPr>
          <p:cNvPr id="4" name="Title 1">
            <a:extLst>
              <a:ext uri="{FF2B5EF4-FFF2-40B4-BE49-F238E27FC236}">
                <a16:creationId xmlns:a16="http://schemas.microsoft.com/office/drawing/2014/main" id="{795AEC3B-31BD-21D0-9D5A-624313102E51}"/>
              </a:ext>
            </a:extLst>
          </p:cNvPr>
          <p:cNvSpPr txBox="1">
            <a:spLocks/>
          </p:cNvSpPr>
          <p:nvPr/>
        </p:nvSpPr>
        <p:spPr>
          <a:xfrm>
            <a:off x="457200" y="3448929"/>
            <a:ext cx="8520600" cy="8418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600"/>
              <a:buFont typeface="Arial"/>
              <a:buNone/>
              <a:defRPr sz="36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9pPr>
          </a:lstStyle>
          <a:p>
            <a:pPr algn="l"/>
            <a:endParaRPr lang="en-US" dirty="0">
              <a:latin typeface="Cambria" panose="02040503050406030204" pitchFamily="18" charset="0"/>
              <a:ea typeface="Cambria" panose="02040503050406030204" pitchFamily="18" charset="0"/>
            </a:endParaRPr>
          </a:p>
        </p:txBody>
      </p:sp>
      <p:sp>
        <p:nvSpPr>
          <p:cNvPr id="5" name="Title 1">
            <a:extLst>
              <a:ext uri="{FF2B5EF4-FFF2-40B4-BE49-F238E27FC236}">
                <a16:creationId xmlns:a16="http://schemas.microsoft.com/office/drawing/2014/main" id="{A9680008-E398-F30A-F1F2-9E8856DE62B0}"/>
              </a:ext>
            </a:extLst>
          </p:cNvPr>
          <p:cNvSpPr txBox="1">
            <a:spLocks/>
          </p:cNvSpPr>
          <p:nvPr/>
        </p:nvSpPr>
        <p:spPr>
          <a:xfrm>
            <a:off x="457200" y="1371600"/>
            <a:ext cx="8520600" cy="1994651"/>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600"/>
              <a:buFont typeface="Arial"/>
              <a:buNone/>
              <a:defRPr sz="36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9pPr>
          </a:lstStyle>
          <a:p>
            <a:pPr marL="342900" indent="-342900" algn="l">
              <a:buClr>
                <a:schemeClr val="bg1"/>
              </a:buClr>
              <a:buSzPct val="100000"/>
              <a:buFont typeface="Arial" panose="020B0604020202020204" pitchFamily="34" charset="0"/>
              <a:buChar char="•"/>
            </a:pPr>
            <a:r>
              <a:rPr lang="en-US" sz="2400" dirty="0">
                <a:latin typeface="Cambria" panose="02040503050406030204" pitchFamily="18" charset="0"/>
                <a:ea typeface="Cambria" panose="02040503050406030204" pitchFamily="18" charset="0"/>
              </a:rPr>
              <a:t>November #, 2024</a:t>
            </a:r>
          </a:p>
          <a:p>
            <a:pPr marL="342900" indent="-342900" algn="l">
              <a:buClr>
                <a:schemeClr val="bg1"/>
              </a:buClr>
              <a:buSzPct val="100000"/>
              <a:buFont typeface="Arial" panose="020B0604020202020204" pitchFamily="34" charset="0"/>
              <a:buChar char="•"/>
            </a:pPr>
            <a:r>
              <a:rPr lang="en-US" sz="2400" dirty="0">
                <a:latin typeface="Cambria" panose="02040503050406030204" pitchFamily="18" charset="0"/>
                <a:ea typeface="Cambria" panose="02040503050406030204" pitchFamily="18" charset="0"/>
              </a:rPr>
              <a:t>## bipartisan audit teams</a:t>
            </a:r>
          </a:p>
          <a:p>
            <a:pPr marL="342900" indent="-342900" algn="l">
              <a:buClr>
                <a:schemeClr val="bg1"/>
              </a:buClr>
              <a:buSzPct val="100000"/>
              <a:buFont typeface="Arial" panose="020B0604020202020204" pitchFamily="34" charset="0"/>
              <a:buChar char="•"/>
            </a:pPr>
            <a:r>
              <a:rPr lang="en-US" sz="2400" dirty="0">
                <a:latin typeface="Cambria" panose="02040503050406030204" pitchFamily="18" charset="0"/>
                <a:ea typeface="Cambria" panose="02040503050406030204" pitchFamily="18" charset="0"/>
              </a:rPr>
              <a:t>Your County Election Office</a:t>
            </a:r>
          </a:p>
          <a:p>
            <a:pPr marL="342900" indent="-342900" algn="l">
              <a:buClr>
                <a:schemeClr val="bg1"/>
              </a:buClr>
              <a:buSzPct val="100000"/>
              <a:buFont typeface="Arial" panose="020B0604020202020204" pitchFamily="34" charset="0"/>
              <a:buChar char="•"/>
            </a:pPr>
            <a:r>
              <a:rPr lang="en-US" sz="2400" dirty="0">
                <a:latin typeface="Cambria" panose="02040503050406030204" pitchFamily="18" charset="0"/>
                <a:ea typeface="Cambria" panose="02040503050406030204" pitchFamily="18" charset="0"/>
              </a:rPr>
              <a:t>Fixed Percentage Audit </a:t>
            </a:r>
          </a:p>
        </p:txBody>
      </p:sp>
      <p:sp>
        <p:nvSpPr>
          <p:cNvPr id="7" name="Title 1">
            <a:extLst>
              <a:ext uri="{FF2B5EF4-FFF2-40B4-BE49-F238E27FC236}">
                <a16:creationId xmlns:a16="http://schemas.microsoft.com/office/drawing/2014/main" id="{29622743-B13A-2FD8-4454-847F5465A14D}"/>
              </a:ext>
            </a:extLst>
          </p:cNvPr>
          <p:cNvSpPr>
            <a:spLocks noGrp="1"/>
          </p:cNvSpPr>
          <p:nvPr>
            <p:ph type="title"/>
          </p:nvPr>
        </p:nvSpPr>
        <p:spPr>
          <a:xfrm>
            <a:off x="457200" y="457200"/>
            <a:ext cx="8520600" cy="841800"/>
          </a:xfrm>
        </p:spPr>
        <p:txBody>
          <a:bodyPr>
            <a:normAutofit/>
          </a:bodyPr>
          <a:lstStyle/>
          <a:p>
            <a:pPr algn="l"/>
            <a:r>
              <a:rPr lang="en-US" sz="4000" b="1" dirty="0">
                <a:latin typeface="Tw Cen MT" panose="020B0602020104020603" pitchFamily="34" charset="0"/>
              </a:rPr>
              <a:t>The Basics</a:t>
            </a:r>
            <a:endParaRPr lang="en-US" sz="4000" b="1" dirty="0">
              <a:solidFill>
                <a:schemeClr val="bg1"/>
              </a:solidFill>
              <a:latin typeface="Tw Cen MT" panose="020B0602020104020603" pitchFamily="34" charset="0"/>
            </a:endParaRPr>
          </a:p>
        </p:txBody>
      </p:sp>
    </p:spTree>
    <p:extLst>
      <p:ext uri="{BB962C8B-B14F-4D97-AF65-F5344CB8AC3E}">
        <p14:creationId xmlns:p14="http://schemas.microsoft.com/office/powerpoint/2010/main" val="1111711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Google Shape;76;p16">
            <a:extLst>
              <a:ext uri="{FF2B5EF4-FFF2-40B4-BE49-F238E27FC236}">
                <a16:creationId xmlns:a16="http://schemas.microsoft.com/office/drawing/2014/main" id="{E5B184CE-1199-F0D9-8C9C-63C60C1CCDFD}"/>
              </a:ext>
            </a:extLst>
          </p:cNvPr>
          <p:cNvSpPr txBox="1"/>
          <p:nvPr/>
        </p:nvSpPr>
        <p:spPr>
          <a:xfrm>
            <a:off x="457200" y="1371600"/>
            <a:ext cx="4974113" cy="101112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600"/>
              </a:spcAft>
              <a:buNone/>
            </a:pPr>
            <a:r>
              <a:rPr lang="en-US" sz="2400" b="1" dirty="0">
                <a:solidFill>
                  <a:schemeClr val="bg1"/>
                </a:solidFill>
                <a:latin typeface="Tw Cen MT" panose="020B0602020104020603" pitchFamily="34" charset="77"/>
                <a:ea typeface="Montserrat"/>
                <a:cs typeface="Montserrat"/>
                <a:sym typeface="Montserrat"/>
              </a:rPr>
              <a:t>#% [precincts] </a:t>
            </a:r>
            <a:r>
              <a:rPr lang="en-US" sz="2300" b="1" i="1" dirty="0">
                <a:solidFill>
                  <a:srgbClr val="B4C7D6"/>
                </a:solidFill>
                <a:latin typeface="Cambria" panose="02040503050406030204" pitchFamily="18" charset="0"/>
                <a:ea typeface="Cambria" panose="02040503050406030204" pitchFamily="18" charset="0"/>
                <a:cs typeface="Montserrat"/>
                <a:sym typeface="Montserrat"/>
              </a:rPr>
              <a:t>audited</a:t>
            </a:r>
          </a:p>
          <a:p>
            <a:pPr marL="0" lvl="0" indent="0" algn="l" rtl="0">
              <a:spcBef>
                <a:spcPts val="0"/>
              </a:spcBef>
              <a:spcAft>
                <a:spcPts val="800"/>
              </a:spcAft>
              <a:buNone/>
            </a:pPr>
            <a:r>
              <a:rPr lang="en-US" sz="2400" b="1" spc="-20" dirty="0">
                <a:solidFill>
                  <a:schemeClr val="bg1"/>
                </a:solidFill>
                <a:latin typeface="Tw Cen MT" panose="020B0602020104020603" pitchFamily="34" charset="77"/>
                <a:ea typeface="Bitter Medium"/>
                <a:cs typeface="Bitter Medium"/>
                <a:sym typeface="Montserrat"/>
              </a:rPr>
              <a:t>### </a:t>
            </a:r>
            <a:r>
              <a:rPr lang="en-US" sz="2300" b="1" i="1" spc="-20" dirty="0">
                <a:solidFill>
                  <a:srgbClr val="B4C7D6"/>
                </a:solidFill>
                <a:latin typeface="Cambria" panose="02040503050406030204" pitchFamily="18" charset="0"/>
                <a:ea typeface="Cambria" panose="02040503050406030204" pitchFamily="18" charset="0"/>
                <a:cs typeface="Bitter Medium"/>
                <a:sym typeface="Montserrat"/>
              </a:rPr>
              <a:t>total</a:t>
            </a:r>
            <a:r>
              <a:rPr lang="en-US" sz="2400" b="1" spc="-20" dirty="0">
                <a:solidFill>
                  <a:schemeClr val="bg1"/>
                </a:solidFill>
                <a:latin typeface="Tw Cen MT" panose="020B0602020104020603" pitchFamily="34" charset="77"/>
                <a:ea typeface="Bitter Medium"/>
                <a:cs typeface="Bitter Medium"/>
                <a:sym typeface="Montserrat"/>
              </a:rPr>
              <a:t> Election Day precincts</a:t>
            </a:r>
            <a:endParaRPr lang="en-US" sz="2400" spc="-20" dirty="0">
              <a:solidFill>
                <a:schemeClr val="bg1"/>
              </a:solidFill>
              <a:latin typeface="Tw Cen MT" panose="020B0602020104020603" pitchFamily="34" charset="77"/>
              <a:ea typeface="Bitter Medium"/>
              <a:cs typeface="Bitter Medium"/>
              <a:sym typeface="Bitter Medium"/>
            </a:endParaRPr>
          </a:p>
        </p:txBody>
      </p:sp>
      <p:sp>
        <p:nvSpPr>
          <p:cNvPr id="30" name="Title 1">
            <a:extLst>
              <a:ext uri="{FF2B5EF4-FFF2-40B4-BE49-F238E27FC236}">
                <a16:creationId xmlns:a16="http://schemas.microsoft.com/office/drawing/2014/main" id="{B48F6A12-47B5-D219-63AF-3F0B5F04AEAA}"/>
              </a:ext>
            </a:extLst>
          </p:cNvPr>
          <p:cNvSpPr txBox="1">
            <a:spLocks/>
          </p:cNvSpPr>
          <p:nvPr/>
        </p:nvSpPr>
        <p:spPr>
          <a:xfrm>
            <a:off x="457200" y="457200"/>
            <a:ext cx="4974113" cy="841800"/>
          </a:xfrm>
          <a:prstGeom prst="rect">
            <a:avLst/>
          </a:prstGeom>
          <a:noFill/>
          <a:ln>
            <a:noFill/>
          </a:ln>
        </p:spPr>
        <p:txBody>
          <a:bodyPr spcFirstLastPara="1" wrap="square" lIns="91425" tIns="91425" rIns="91425" bIns="91425" anchor="b"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5200"/>
              <a:buFont typeface="Arial"/>
              <a:buNone/>
              <a:defRPr sz="52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By the Numbers</a:t>
            </a:r>
          </a:p>
        </p:txBody>
      </p:sp>
      <p:sp>
        <p:nvSpPr>
          <p:cNvPr id="6" name="TextBox 5">
            <a:extLst>
              <a:ext uri="{FF2B5EF4-FFF2-40B4-BE49-F238E27FC236}">
                <a16:creationId xmlns:a16="http://schemas.microsoft.com/office/drawing/2014/main" id="{47A0C907-FCF8-399D-8503-E6B9184669A2}"/>
              </a:ext>
            </a:extLst>
          </p:cNvPr>
          <p:cNvSpPr txBox="1"/>
          <p:nvPr/>
        </p:nvSpPr>
        <p:spPr>
          <a:xfrm>
            <a:off x="5029200" y="1371600"/>
            <a:ext cx="4096328" cy="1200329"/>
          </a:xfrm>
          <a:prstGeom prst="rect">
            <a:avLst/>
          </a:prstGeom>
          <a:noFill/>
        </p:spPr>
        <p:txBody>
          <a:bodyPr wrap="square" rtlCol="0">
            <a:spAutoFit/>
          </a:bodyPr>
          <a:lstStyle/>
          <a:p>
            <a:pPr>
              <a:spcAft>
                <a:spcPts val="600"/>
              </a:spcAft>
            </a:pPr>
            <a:r>
              <a:rPr lang="en-US" sz="2400" b="1" dirty="0">
                <a:solidFill>
                  <a:schemeClr val="bg1"/>
                </a:solidFill>
                <a:latin typeface="Tw Cen MT" panose="020B0602020104020603" pitchFamily="34" charset="77"/>
                <a:ea typeface="Montserrat"/>
                <a:cs typeface="Montserrat"/>
                <a:sym typeface="Montserrat"/>
              </a:rPr>
              <a:t>#% [early ballots] </a:t>
            </a:r>
            <a:r>
              <a:rPr lang="en-US" sz="2300" b="1" i="1" dirty="0">
                <a:solidFill>
                  <a:srgbClr val="B4C7D6"/>
                </a:solidFill>
                <a:latin typeface="Cambria" panose="02040503050406030204" pitchFamily="18" charset="0"/>
                <a:ea typeface="Cambria" panose="02040503050406030204" pitchFamily="18" charset="0"/>
                <a:cs typeface="Montserrat"/>
                <a:sym typeface="Montserrat"/>
              </a:rPr>
              <a:t>audited</a:t>
            </a:r>
            <a:endParaRPr lang="en-US" sz="2300" b="1" dirty="0">
              <a:solidFill>
                <a:schemeClr val="bg1"/>
              </a:solidFill>
              <a:latin typeface="Tw Cen MT" panose="020B0602020104020603" pitchFamily="34" charset="77"/>
              <a:ea typeface="Montserrat"/>
              <a:cs typeface="Montserrat"/>
              <a:sym typeface="Montserrat"/>
            </a:endParaRPr>
          </a:p>
          <a:p>
            <a:pPr>
              <a:spcAft>
                <a:spcPts val="600"/>
              </a:spcAft>
            </a:pPr>
            <a:r>
              <a:rPr lang="en-US" sz="2400" b="1" dirty="0">
                <a:solidFill>
                  <a:schemeClr val="bg1"/>
                </a:solidFill>
                <a:latin typeface="Tw Cen MT" panose="020B0602020104020603" pitchFamily="34" charset="77"/>
                <a:ea typeface="Montserrat"/>
                <a:cs typeface="Montserrat"/>
                <a:sym typeface="Montserrat"/>
              </a:rPr>
              <a:t>### [early ballots] </a:t>
            </a:r>
            <a:r>
              <a:rPr lang="en-US" sz="2300" b="1" i="1" dirty="0">
                <a:solidFill>
                  <a:srgbClr val="B4C7D6"/>
                </a:solidFill>
                <a:latin typeface="Cambria" panose="02040503050406030204" pitchFamily="18" charset="0"/>
                <a:ea typeface="Cambria" panose="02040503050406030204" pitchFamily="18" charset="0"/>
                <a:cs typeface="Montserrat"/>
                <a:sym typeface="Montserrat"/>
              </a:rPr>
              <a:t>counted</a:t>
            </a:r>
          </a:p>
          <a:p>
            <a:pPr>
              <a:spcAft>
                <a:spcPts val="600"/>
              </a:spcAft>
            </a:pPr>
            <a:endParaRPr lang="en-US" dirty="0"/>
          </a:p>
        </p:txBody>
      </p:sp>
      <p:cxnSp>
        <p:nvCxnSpPr>
          <p:cNvPr id="7" name="Straight Connector 6">
            <a:extLst>
              <a:ext uri="{FF2B5EF4-FFF2-40B4-BE49-F238E27FC236}">
                <a16:creationId xmlns:a16="http://schemas.microsoft.com/office/drawing/2014/main" id="{98AF9CCB-216F-3779-EA0E-A311C6A188EC}"/>
              </a:ext>
            </a:extLst>
          </p:cNvPr>
          <p:cNvCxnSpPr>
            <a:cxnSpLocks/>
          </p:cNvCxnSpPr>
          <p:nvPr/>
        </p:nvCxnSpPr>
        <p:spPr>
          <a:xfrm flipH="1">
            <a:off x="457200" y="3577120"/>
            <a:ext cx="8289636"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Google Shape;76;p16">
            <a:extLst>
              <a:ext uri="{FF2B5EF4-FFF2-40B4-BE49-F238E27FC236}">
                <a16:creationId xmlns:a16="http://schemas.microsoft.com/office/drawing/2014/main" id="{51710D22-E7B5-4714-B60D-909256DE2A62}"/>
              </a:ext>
            </a:extLst>
          </p:cNvPr>
          <p:cNvSpPr txBox="1"/>
          <p:nvPr/>
        </p:nvSpPr>
        <p:spPr>
          <a:xfrm>
            <a:off x="457200" y="2683604"/>
            <a:ext cx="3567545" cy="493482"/>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800"/>
              </a:spcAft>
              <a:buNone/>
            </a:pPr>
            <a:r>
              <a:rPr lang="en-US" sz="2400" b="1" dirty="0">
                <a:solidFill>
                  <a:schemeClr val="bg1"/>
                </a:solidFill>
                <a:latin typeface="Tw Cen MT" panose="020B0602020104020603" pitchFamily="34" charset="77"/>
                <a:ea typeface="Bitter Medium"/>
                <a:cs typeface="Bitter Medium"/>
                <a:sym typeface="Montserrat"/>
              </a:rPr>
              <a:t>### [precincts] </a:t>
            </a:r>
            <a:r>
              <a:rPr lang="en-US" sz="2300" b="1" i="1" dirty="0">
                <a:solidFill>
                  <a:srgbClr val="B4C7D6"/>
                </a:solidFill>
                <a:latin typeface="Cambria" panose="02040503050406030204" pitchFamily="18" charset="0"/>
                <a:ea typeface="Cambria" panose="02040503050406030204" pitchFamily="18" charset="0"/>
                <a:cs typeface="Montserrat"/>
                <a:sym typeface="Montserrat"/>
              </a:rPr>
              <a:t>audited</a:t>
            </a:r>
            <a:endParaRPr lang="en-US" sz="2300" dirty="0">
              <a:solidFill>
                <a:schemeClr val="bg1"/>
              </a:solidFill>
              <a:latin typeface="Tw Cen MT" panose="020B0602020104020603" pitchFamily="34" charset="77"/>
              <a:ea typeface="Bitter Medium"/>
              <a:cs typeface="Bitter Medium"/>
              <a:sym typeface="Bitter Medium"/>
            </a:endParaRPr>
          </a:p>
        </p:txBody>
      </p:sp>
      <p:sp>
        <p:nvSpPr>
          <p:cNvPr id="13" name="Google Shape;76;p16">
            <a:extLst>
              <a:ext uri="{FF2B5EF4-FFF2-40B4-BE49-F238E27FC236}">
                <a16:creationId xmlns:a16="http://schemas.microsoft.com/office/drawing/2014/main" id="{59CF51FF-15AA-6C26-F6EC-07F6B170802F}"/>
              </a:ext>
            </a:extLst>
          </p:cNvPr>
          <p:cNvSpPr txBox="1"/>
          <p:nvPr/>
        </p:nvSpPr>
        <p:spPr>
          <a:xfrm>
            <a:off x="5029200" y="2683604"/>
            <a:ext cx="4086760" cy="493482"/>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800"/>
              </a:spcAft>
              <a:buNone/>
            </a:pPr>
            <a:r>
              <a:rPr lang="en-US" sz="2400" b="1" dirty="0">
                <a:solidFill>
                  <a:schemeClr val="bg1"/>
                </a:solidFill>
                <a:latin typeface="Tw Cen MT" panose="020B0602020104020603" pitchFamily="34" charset="77"/>
                <a:ea typeface="Bitter Medium"/>
                <a:cs typeface="Bitter Medium"/>
                <a:sym typeface="Montserrat"/>
              </a:rPr>
              <a:t>### [early ballots] </a:t>
            </a:r>
            <a:r>
              <a:rPr lang="en-US" sz="2300" b="1" i="1" dirty="0">
                <a:solidFill>
                  <a:srgbClr val="B4C7D6"/>
                </a:solidFill>
                <a:latin typeface="Cambria" panose="02040503050406030204" pitchFamily="18" charset="0"/>
                <a:ea typeface="Cambria" panose="02040503050406030204" pitchFamily="18" charset="0"/>
                <a:cs typeface="Montserrat"/>
                <a:sym typeface="Montserrat"/>
              </a:rPr>
              <a:t>audited</a:t>
            </a:r>
            <a:endParaRPr lang="en-US" sz="2300" dirty="0">
              <a:solidFill>
                <a:schemeClr val="bg1"/>
              </a:solidFill>
              <a:latin typeface="Tw Cen MT" panose="020B0602020104020603" pitchFamily="34" charset="77"/>
              <a:ea typeface="Bitter Medium"/>
              <a:cs typeface="Bitter Medium"/>
              <a:sym typeface="Bitter Medium"/>
            </a:endParaRPr>
          </a:p>
        </p:txBody>
      </p:sp>
      <p:sp>
        <p:nvSpPr>
          <p:cNvPr id="18" name="TextBox 17">
            <a:extLst>
              <a:ext uri="{FF2B5EF4-FFF2-40B4-BE49-F238E27FC236}">
                <a16:creationId xmlns:a16="http://schemas.microsoft.com/office/drawing/2014/main" id="{5A577BFB-25B1-7F98-DCBF-F4C0930A69DE}"/>
              </a:ext>
            </a:extLst>
          </p:cNvPr>
          <p:cNvSpPr txBox="1"/>
          <p:nvPr/>
        </p:nvSpPr>
        <p:spPr>
          <a:xfrm>
            <a:off x="2572327" y="3813007"/>
            <a:ext cx="5187156" cy="1123384"/>
          </a:xfrm>
          <a:prstGeom prst="rect">
            <a:avLst/>
          </a:prstGeom>
          <a:noFill/>
        </p:spPr>
        <p:txBody>
          <a:bodyPr wrap="square" rtlCol="0">
            <a:spAutoFit/>
          </a:bodyPr>
          <a:lstStyle/>
          <a:p>
            <a:pPr>
              <a:spcAft>
                <a:spcPts val="600"/>
              </a:spcAft>
            </a:pPr>
            <a:r>
              <a:rPr lang="en-US" sz="2400" b="1" dirty="0">
                <a:solidFill>
                  <a:schemeClr val="bg1"/>
                </a:solidFill>
                <a:latin typeface="Tw Cen MT" panose="020B0602020104020603" pitchFamily="34" charset="77"/>
                <a:ea typeface="Montserrat"/>
                <a:cs typeface="Montserrat"/>
                <a:sym typeface="Montserrat"/>
              </a:rPr>
              <a:t>3 votes or 1% </a:t>
            </a:r>
            <a:r>
              <a:rPr lang="en-US" sz="2300" b="1" i="1" dirty="0">
                <a:solidFill>
                  <a:srgbClr val="B4C7D6"/>
                </a:solidFill>
                <a:latin typeface="Cambria" panose="02040503050406030204" pitchFamily="18" charset="0"/>
                <a:ea typeface="Cambria" panose="02040503050406030204" pitchFamily="18" charset="0"/>
                <a:cs typeface="Montserrat"/>
                <a:sym typeface="Montserrat"/>
              </a:rPr>
              <a:t>designated margin </a:t>
            </a:r>
            <a:br>
              <a:rPr lang="en-US" sz="2300" b="1" i="1" dirty="0">
                <a:solidFill>
                  <a:srgbClr val="B4C7D6"/>
                </a:solidFill>
                <a:latin typeface="Cambria" panose="02040503050406030204" pitchFamily="18" charset="0"/>
                <a:ea typeface="Cambria" panose="02040503050406030204" pitchFamily="18" charset="0"/>
                <a:cs typeface="Montserrat"/>
                <a:sym typeface="Montserrat"/>
              </a:rPr>
            </a:br>
            <a:r>
              <a:rPr lang="en-US" sz="2400" b="1" dirty="0">
                <a:solidFill>
                  <a:schemeClr val="bg1"/>
                </a:solidFill>
                <a:latin typeface="Tw Cen MT" panose="020B0602020104020603" pitchFamily="34" charset="0"/>
                <a:ea typeface="Cambria" panose="02040503050406030204" pitchFamily="18" charset="0"/>
                <a:cs typeface="Montserrat"/>
                <a:sym typeface="Montserrat"/>
              </a:rPr>
              <a:t>for [precincts] and [early ballots]</a:t>
            </a:r>
          </a:p>
          <a:p>
            <a:pPr>
              <a:spcAft>
                <a:spcPts val="600"/>
              </a:spcAft>
            </a:pPr>
            <a:endParaRPr lang="en-US" dirty="0"/>
          </a:p>
        </p:txBody>
      </p:sp>
      <p:cxnSp>
        <p:nvCxnSpPr>
          <p:cNvPr id="23" name="Straight Connector 22">
            <a:extLst>
              <a:ext uri="{FF2B5EF4-FFF2-40B4-BE49-F238E27FC236}">
                <a16:creationId xmlns:a16="http://schemas.microsoft.com/office/drawing/2014/main" id="{A24D5905-8530-78F1-6CD0-BC6844476529}"/>
              </a:ext>
            </a:extLst>
          </p:cNvPr>
          <p:cNvCxnSpPr>
            <a:cxnSpLocks/>
          </p:cNvCxnSpPr>
          <p:nvPr/>
        </p:nvCxnSpPr>
        <p:spPr>
          <a:xfrm>
            <a:off x="4869221" y="708383"/>
            <a:ext cx="0" cy="268796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62071"/>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1886</Words>
  <Application>Microsoft Office PowerPoint</Application>
  <PresentationFormat>On-screen Show (16:9)</PresentationFormat>
  <Paragraphs>99</Paragraphs>
  <Slides>21</Slides>
  <Notes>20</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Bitter</vt:lpstr>
      <vt:lpstr>Bitter Medium</vt:lpstr>
      <vt:lpstr>Cambria</vt:lpstr>
      <vt:lpstr>Slack-Lato</vt:lpstr>
      <vt:lpstr>Tw Cen MT</vt:lpstr>
      <vt:lpstr>Simple Light</vt:lpstr>
      <vt:lpstr>PowerPoint Presentation</vt:lpstr>
      <vt:lpstr>Icon Library</vt:lpstr>
      <vt:lpstr>PowerPoint Presentation</vt:lpstr>
      <vt:lpstr>What is a fixed percentage audit?</vt:lpstr>
      <vt:lpstr>What is a fixed percentage audit?</vt:lpstr>
      <vt:lpstr>PowerPoint Presentation</vt:lpstr>
      <vt:lpstr>Why do we conduct fixed percentage audits?</vt:lpstr>
      <vt:lpstr>The Basics</vt:lpstr>
      <vt:lpstr>PowerPoint Presentation</vt:lpstr>
      <vt:lpstr>By the Numbers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
  <cp:revision>1</cp:revision>
  <dcterms:modified xsi:type="dcterms:W3CDTF">2024-09-16T12:02:31Z</dcterms:modified>
</cp:coreProperties>
</file>