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ambria" panose="02040503050406030204" pitchFamily="18" charset="0"/>
      <p:regular r:id="rId5"/>
      <p:bold r:id="rId6"/>
      <p:italic r:id="rId7"/>
      <p:boldItalic r:id="rId8"/>
    </p:embeddedFont>
    <p:embeddedFont>
      <p:font typeface="IBM Plex Sans" panose="020B0503050203000203" pitchFamily="34" charset="0"/>
      <p:regular r:id="rId9"/>
      <p:bold r:id="rId10"/>
      <p:italic r:id="rId11"/>
      <p:boldItalic r:id="rId12"/>
    </p:embeddedFont>
    <p:embeddedFont>
      <p:font typeface="Tw Cen MT" panose="020B0602020104020603"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4896">
          <p15:clr>
            <a:srgbClr val="747775"/>
          </p15:clr>
        </p15:guide>
        <p15:guide id="3" pos="136">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g9o5ECZnkuI5ph1rxB/cSLSTZLX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41" d="100"/>
          <a:sy n="41" d="100"/>
        </p:scale>
        <p:origin x="2064" y="-184"/>
      </p:cViewPr>
      <p:guideLst>
        <p:guide orient="horz" pos="3168"/>
        <p:guide pos="4896"/>
        <p:guide pos="1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font" Target="fonts/font3.fntdata"/><Relationship Id="rId12" Type="http://schemas.openxmlformats.org/officeDocument/2006/relationships/font" Target="fonts/font8.fntdata"/><Relationship Id="rId17" Type="http://customschemas.google.com/relationships/presentationmetadata" Target="metadata"/><Relationship Id="rId2" Type="http://schemas.openxmlformats.org/officeDocument/2006/relationships/slide" Target="slides/slide1.xml"/><Relationship Id="rId16" Type="http://schemas.openxmlformats.org/officeDocument/2006/relationships/font" Target="fonts/font1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10" Type="http://schemas.openxmlformats.org/officeDocument/2006/relationships/font" Target="fonts/font6.fntdata"/><Relationship Id="rId19" Type="http://schemas.openxmlformats.org/officeDocument/2006/relationships/presProps" Target="presProps.xml"/><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87084" y="324256"/>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sz="3200" b="1">
                <a:latin typeface="IBM Plex Sans"/>
                <a:ea typeface="IBM Plex Sans"/>
                <a:cs typeface="IBM Plex Sans"/>
                <a:sym typeface="IBM Plex Sans"/>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5"/>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600" cy="7226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p:nvPr/>
        </p:nvSpPr>
        <p:spPr>
          <a:xfrm>
            <a:off x="-11400" y="9595636"/>
            <a:ext cx="7795200" cy="457200"/>
          </a:xfrm>
          <a:prstGeom prst="rect">
            <a:avLst/>
          </a:prstGeom>
          <a:solidFill>
            <a:srgbClr val="445E8A"/>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1"/>
          <p:cNvSpPr txBox="1"/>
          <p:nvPr/>
        </p:nvSpPr>
        <p:spPr>
          <a:xfrm>
            <a:off x="291375" y="371114"/>
            <a:ext cx="6379934" cy="473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3400" b="1" i="0" u="none" strike="noStrike" cap="none" dirty="0">
                <a:solidFill>
                  <a:srgbClr val="445E8A"/>
                </a:solidFill>
                <a:latin typeface="Tw Cen MT" panose="020B0602020104020603" pitchFamily="34" charset="0"/>
                <a:ea typeface="Twentieth Century"/>
                <a:cs typeface="Twentieth Century"/>
                <a:sym typeface="Twentieth Century"/>
              </a:rPr>
              <a:t>BALLOT PROOFING AUDIT</a:t>
            </a:r>
            <a:endParaRPr sz="3400" b="1" i="0" u="none" strike="noStrike" cap="none" dirty="0">
              <a:solidFill>
                <a:srgbClr val="445E8A"/>
              </a:solidFill>
              <a:latin typeface="Tw Cen MT" panose="020B0602020104020603" pitchFamily="34" charset="0"/>
              <a:ea typeface="Twentieth Century"/>
              <a:cs typeface="Twentieth Century"/>
              <a:sym typeface="Twentieth Century"/>
            </a:endParaRPr>
          </a:p>
        </p:txBody>
      </p:sp>
      <p:sp>
        <p:nvSpPr>
          <p:cNvPr id="56" name="Google Shape;56;p1"/>
          <p:cNvSpPr txBox="1"/>
          <p:nvPr/>
        </p:nvSpPr>
        <p:spPr>
          <a:xfrm>
            <a:off x="252775" y="9326156"/>
            <a:ext cx="3018746" cy="58212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400" b="1" i="0" u="none" strike="noStrike" cap="none" dirty="0">
                <a:solidFill>
                  <a:srgbClr val="445E8A"/>
                </a:solidFill>
                <a:latin typeface="Tw Cen MT" panose="020B0602020104020603" pitchFamily="34" charset="0"/>
                <a:ea typeface="Twentieth Century"/>
                <a:cs typeface="Twentieth Century"/>
                <a:sym typeface="Twentieth Century"/>
              </a:rPr>
              <a:t>YOUR COUNTY ELECTIONS OFFICE</a:t>
            </a:r>
            <a:br>
              <a:rPr lang="en-US" sz="1400" b="1" i="0" u="none" strike="noStrike" cap="none" dirty="0">
                <a:solidFill>
                  <a:srgbClr val="445E8A"/>
                </a:solidFill>
                <a:latin typeface="Tw Cen MT" panose="020B0602020104020603" pitchFamily="34" charset="0"/>
                <a:ea typeface="Twentieth Century"/>
                <a:cs typeface="Twentieth Century"/>
                <a:sym typeface="Twentieth Century"/>
              </a:rPr>
            </a:br>
            <a:r>
              <a:rPr lang="en-US" sz="1400" b="0" i="1" u="none" strike="noStrike" cap="none" dirty="0">
                <a:solidFill>
                  <a:schemeClr val="lt1"/>
                </a:solidFill>
                <a:latin typeface="Tw Cen MT" panose="020B0602020104020603" pitchFamily="34" charset="0"/>
                <a:ea typeface="Twentieth Century"/>
                <a:cs typeface="Twentieth Century"/>
                <a:sym typeface="Twentieth Century"/>
              </a:rPr>
              <a:t>YOURCOUNTYVOTES.GOV </a:t>
            </a:r>
            <a:r>
              <a:rPr lang="en-US" sz="1400" b="1" i="0" u="none" strike="noStrike" cap="none" dirty="0">
                <a:solidFill>
                  <a:srgbClr val="445E8A"/>
                </a:solidFill>
                <a:latin typeface="Tw Cen MT" panose="020B0602020104020603" pitchFamily="34" charset="0"/>
                <a:ea typeface="Twentieth Century"/>
                <a:cs typeface="Twentieth Century"/>
                <a:sym typeface="Twentieth Century"/>
              </a:rPr>
              <a:t>	</a:t>
            </a:r>
            <a:r>
              <a:rPr lang="en-US" sz="1400" b="0" i="0" u="none" strike="noStrike" cap="none" dirty="0">
                <a:solidFill>
                  <a:schemeClr val="dk1"/>
                </a:solidFill>
                <a:latin typeface="Tw Cen MT" panose="020B0602020104020603" pitchFamily="34" charset="0"/>
                <a:ea typeface="Twentieth Century"/>
                <a:cs typeface="Twentieth Century"/>
                <a:sym typeface="Twentieth Century"/>
              </a:rPr>
              <a:t>		    	</a:t>
            </a:r>
            <a:br>
              <a:rPr lang="en-US" sz="1400" b="0" i="0" u="none" strike="noStrike" cap="none" dirty="0">
                <a:solidFill>
                  <a:schemeClr val="dk1"/>
                </a:solidFill>
                <a:latin typeface="Tw Cen MT" panose="020B0602020104020603" pitchFamily="34" charset="0"/>
                <a:ea typeface="Twentieth Century"/>
                <a:cs typeface="Twentieth Century"/>
                <a:sym typeface="Twentieth Century"/>
              </a:rPr>
            </a:br>
            <a:endParaRPr sz="1400" b="0" i="1" u="none" strike="noStrike" cap="none" dirty="0">
              <a:solidFill>
                <a:schemeClr val="lt1"/>
              </a:solidFill>
              <a:latin typeface="Tw Cen MT" panose="020B0602020104020603" pitchFamily="34" charset="0"/>
              <a:ea typeface="Twentieth Century"/>
              <a:cs typeface="Twentieth Century"/>
              <a:sym typeface="Twentieth Century"/>
            </a:endParaRPr>
          </a:p>
        </p:txBody>
      </p:sp>
      <p:pic>
        <p:nvPicPr>
          <p:cNvPr id="57" name="Google Shape;57;p1"/>
          <p:cNvPicPr preferRelativeResize="0"/>
          <p:nvPr/>
        </p:nvPicPr>
        <p:blipFill rotWithShape="1">
          <a:blip r:embed="rId3">
            <a:alphaModFix/>
          </a:blip>
          <a:srcRect t="-2651" b="-8565"/>
          <a:stretch/>
        </p:blipFill>
        <p:spPr>
          <a:xfrm>
            <a:off x="6663433" y="9235837"/>
            <a:ext cx="640080" cy="731520"/>
          </a:xfrm>
          <a:prstGeom prst="rect">
            <a:avLst/>
          </a:prstGeom>
          <a:noFill/>
          <a:ln>
            <a:noFill/>
          </a:ln>
        </p:spPr>
      </p:pic>
      <p:grpSp>
        <p:nvGrpSpPr>
          <p:cNvPr id="58" name="Google Shape;58;p1"/>
          <p:cNvGrpSpPr/>
          <p:nvPr/>
        </p:nvGrpSpPr>
        <p:grpSpPr>
          <a:xfrm>
            <a:off x="188460" y="2402391"/>
            <a:ext cx="1216745" cy="1216745"/>
            <a:chOff x="13436146" y="1581894"/>
            <a:chExt cx="1828800" cy="1828800"/>
          </a:xfrm>
        </p:grpSpPr>
        <p:sp>
          <p:nvSpPr>
            <p:cNvPr id="59" name="Google Shape;59;p1"/>
            <p:cNvSpPr/>
            <p:nvPr/>
          </p:nvSpPr>
          <p:spPr>
            <a:xfrm>
              <a:off x="13657634" y="1789889"/>
              <a:ext cx="1383510" cy="1323480"/>
            </a:xfrm>
            <a:prstGeom prst="rect">
              <a:avLst/>
            </a:prstGeom>
            <a:solidFill>
              <a:srgbClr val="E24E3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60" name="Google Shape;60;p1" descr="A black and white icon of an envelope with a check mark&#10;&#10;Description automatically generated"/>
            <p:cNvPicPr preferRelativeResize="0"/>
            <p:nvPr/>
          </p:nvPicPr>
          <p:blipFill rotWithShape="1">
            <a:blip r:embed="rId4">
              <a:alphaModFix/>
            </a:blip>
            <a:srcRect/>
            <a:stretch/>
          </p:blipFill>
          <p:spPr>
            <a:xfrm>
              <a:off x="13436146" y="1581894"/>
              <a:ext cx="1828800" cy="1828800"/>
            </a:xfrm>
            <a:prstGeom prst="rect">
              <a:avLst/>
            </a:prstGeom>
            <a:noFill/>
            <a:ln>
              <a:noFill/>
            </a:ln>
          </p:spPr>
        </p:pic>
      </p:grpSp>
      <p:sp>
        <p:nvSpPr>
          <p:cNvPr id="61" name="Google Shape;61;p1"/>
          <p:cNvSpPr/>
          <p:nvPr/>
        </p:nvSpPr>
        <p:spPr>
          <a:xfrm>
            <a:off x="-11400" y="-51795"/>
            <a:ext cx="7795200" cy="457200"/>
          </a:xfrm>
          <a:prstGeom prst="rect">
            <a:avLst/>
          </a:prstGeom>
          <a:solidFill>
            <a:srgbClr val="445E8A"/>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 name="Google Shape;62;p1"/>
          <p:cNvSpPr txBox="1"/>
          <p:nvPr/>
        </p:nvSpPr>
        <p:spPr>
          <a:xfrm>
            <a:off x="1197009" y="2451552"/>
            <a:ext cx="6171439" cy="2640017"/>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1800" b="1" i="0" u="none" strike="noStrike" cap="none" dirty="0">
                <a:solidFill>
                  <a:srgbClr val="E24E39"/>
                </a:solidFill>
                <a:latin typeface="Tw Cen MT" panose="020B0602020104020603" pitchFamily="34" charset="0"/>
                <a:ea typeface="Twentieth Century"/>
                <a:cs typeface="Twentieth Century"/>
                <a:sym typeface="Twentieth Century"/>
              </a:rPr>
              <a:t>What is ballot proofing? </a:t>
            </a:r>
            <a:br>
              <a:rPr lang="en-US" sz="1800" b="1" i="0" u="none" strike="noStrike" cap="none" dirty="0">
                <a:solidFill>
                  <a:srgbClr val="E24E39"/>
                </a:solidFill>
                <a:latin typeface="Tw Cen MT" panose="020B0602020104020603" pitchFamily="34" charset="0"/>
                <a:ea typeface="Twentieth Century"/>
                <a:cs typeface="Twentieth Century"/>
                <a:sym typeface="Twentieth Century"/>
              </a:rPr>
            </a:br>
            <a:r>
              <a:rPr lang="en-US" sz="1300" b="0" i="0" u="none" strike="noStrike" cap="none" dirty="0">
                <a:solidFill>
                  <a:schemeClr val="dk1"/>
                </a:solidFill>
                <a:latin typeface="Cambria"/>
                <a:ea typeface="Cambria"/>
                <a:cs typeface="Cambria"/>
                <a:sym typeface="Cambria"/>
              </a:rPr>
              <a:t>The process of reviewing both paper and electronic ballot drafts against candidate filings, certified documents and system reports to ensure all ballot information is accurate. It involves proofing for accuracy, such as candidate spellings and headers. It also involves proofing contests and districts so that each ballot “style” has the correct listing of federal, state and local contests.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600"/>
              </a:spcBef>
              <a:spcAft>
                <a:spcPts val="600"/>
              </a:spcAft>
              <a:buClr>
                <a:schemeClr val="dk1"/>
              </a:buClr>
              <a:buSzPts val="1100"/>
              <a:buFont typeface="Arial"/>
              <a:buNone/>
            </a:pPr>
            <a:r>
              <a:rPr lang="en-US" sz="1300" b="0" i="0" u="none" strike="noStrike" cap="none" dirty="0">
                <a:solidFill>
                  <a:schemeClr val="dk1"/>
                </a:solidFill>
                <a:latin typeface="Cambria"/>
                <a:ea typeface="Cambria"/>
                <a:cs typeface="Cambria"/>
                <a:sym typeface="Cambria"/>
              </a:rPr>
              <a:t>Ballot proofing is time-consuming and tedious, but critical. Election administrators cannot conduct successful elections with inaccurate ballot information that could confuse or mislead voters. Mistakes are costly. They both erode the public’s trust in the process and require hundreds of thousands of dollars to reprint and mail corrected ballots.</a:t>
            </a:r>
            <a:endParaRPr sz="1400" b="0" i="0" u="none" strike="noStrike" cap="none" dirty="0">
              <a:solidFill>
                <a:srgbClr val="000000"/>
              </a:solidFill>
              <a:latin typeface="Arial"/>
              <a:ea typeface="Arial"/>
              <a:cs typeface="Arial"/>
              <a:sym typeface="Arial"/>
            </a:endParaRPr>
          </a:p>
        </p:txBody>
      </p:sp>
      <p:sp>
        <p:nvSpPr>
          <p:cNvPr id="63" name="Google Shape;63;p1"/>
          <p:cNvSpPr txBox="1"/>
          <p:nvPr/>
        </p:nvSpPr>
        <p:spPr>
          <a:xfrm>
            <a:off x="1197009" y="5020707"/>
            <a:ext cx="6171300" cy="13695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n-US" sz="1800" b="1" i="0" u="none" strike="noStrike" cap="none" dirty="0">
                <a:solidFill>
                  <a:srgbClr val="E24E39"/>
                </a:solidFill>
                <a:latin typeface="Tw Cen MT" panose="020B0602020104020603" pitchFamily="34" charset="0"/>
                <a:ea typeface="Twentieth Century"/>
                <a:cs typeface="Twentieth Century"/>
                <a:sym typeface="Twentieth Century"/>
              </a:rPr>
              <a:t>When should the audit take place? </a:t>
            </a:r>
            <a:br>
              <a:rPr lang="en-US" sz="1800" b="1" i="0" u="none" strike="noStrike" cap="none" dirty="0">
                <a:solidFill>
                  <a:srgbClr val="E24E39"/>
                </a:solidFill>
                <a:latin typeface="Tw Cen MT" panose="020B0602020104020603" pitchFamily="34" charset="0"/>
                <a:ea typeface="Twentieth Century"/>
                <a:cs typeface="Twentieth Century"/>
                <a:sym typeface="Twentieth Century"/>
              </a:rPr>
            </a:br>
            <a:r>
              <a:rPr lang="en-US" sz="1300" b="0" i="0" u="none" strike="noStrike" cap="none" dirty="0">
                <a:solidFill>
                  <a:schemeClr val="dk1"/>
                </a:solidFill>
                <a:latin typeface="Cambria"/>
                <a:ea typeface="Cambria"/>
                <a:cs typeface="Cambria"/>
                <a:sym typeface="Cambria"/>
              </a:rPr>
              <a:t>Immediately after the ballot proofing process and before ballots are printed, before sample ballots or accessible ballot marking systems are made available, and before voting equipment is readied for the election. Another timing consideration should be legal deadlines related to the proofing process. Ensuring that the audit is both meaningful and achievable should be a priority when determining the timing.</a:t>
            </a:r>
            <a:endParaRPr sz="1400" b="0" i="0" u="none" strike="noStrike" cap="none" dirty="0">
              <a:solidFill>
                <a:srgbClr val="000000"/>
              </a:solidFill>
              <a:latin typeface="Arial"/>
              <a:ea typeface="Arial"/>
              <a:cs typeface="Arial"/>
              <a:sym typeface="Arial"/>
            </a:endParaRPr>
          </a:p>
        </p:txBody>
      </p:sp>
      <p:sp>
        <p:nvSpPr>
          <p:cNvPr id="64" name="Google Shape;64;p1"/>
          <p:cNvSpPr/>
          <p:nvPr/>
        </p:nvSpPr>
        <p:spPr>
          <a:xfrm>
            <a:off x="239057" y="4883563"/>
            <a:ext cx="965157" cy="1032115"/>
          </a:xfrm>
          <a:prstGeom prst="rect">
            <a:avLst/>
          </a:prstGeom>
          <a:solidFill>
            <a:srgbClr val="E24E3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65" name="Google Shape;65;p1" descr="A black and white icon of a stack of papers&#10;&#10;Description automatically generated"/>
          <p:cNvPicPr preferRelativeResize="0"/>
          <p:nvPr/>
        </p:nvPicPr>
        <p:blipFill rotWithShape="1">
          <a:blip r:embed="rId5">
            <a:alphaModFix/>
          </a:blip>
          <a:srcRect/>
          <a:stretch/>
        </p:blipFill>
        <p:spPr>
          <a:xfrm>
            <a:off x="159910" y="4875762"/>
            <a:ext cx="1148397" cy="1148397"/>
          </a:xfrm>
          <a:prstGeom prst="rect">
            <a:avLst/>
          </a:prstGeom>
          <a:noFill/>
          <a:ln>
            <a:noFill/>
          </a:ln>
        </p:spPr>
      </p:pic>
      <p:grpSp>
        <p:nvGrpSpPr>
          <p:cNvPr id="66" name="Google Shape;66;p1"/>
          <p:cNvGrpSpPr/>
          <p:nvPr/>
        </p:nvGrpSpPr>
        <p:grpSpPr>
          <a:xfrm>
            <a:off x="159910" y="6368027"/>
            <a:ext cx="1143475" cy="1086314"/>
            <a:chOff x="-2353130" y="6410751"/>
            <a:chExt cx="966907" cy="966907"/>
          </a:xfrm>
        </p:grpSpPr>
        <p:sp>
          <p:nvSpPr>
            <p:cNvPr id="67" name="Google Shape;67;p1"/>
            <p:cNvSpPr/>
            <p:nvPr/>
          </p:nvSpPr>
          <p:spPr>
            <a:xfrm>
              <a:off x="-2232352" y="6525248"/>
              <a:ext cx="725350" cy="737911"/>
            </a:xfrm>
            <a:prstGeom prst="rect">
              <a:avLst/>
            </a:prstGeom>
            <a:solidFill>
              <a:srgbClr val="E24E3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68" name="Google Shape;68;p1"/>
            <p:cNvPicPr preferRelativeResize="0"/>
            <p:nvPr/>
          </p:nvPicPr>
          <p:blipFill rotWithShape="1">
            <a:blip r:embed="rId6">
              <a:alphaModFix/>
            </a:blip>
            <a:srcRect/>
            <a:stretch/>
          </p:blipFill>
          <p:spPr>
            <a:xfrm>
              <a:off x="-2353130" y="6410751"/>
              <a:ext cx="966907" cy="966907"/>
            </a:xfrm>
            <a:prstGeom prst="rect">
              <a:avLst/>
            </a:prstGeom>
            <a:noFill/>
            <a:ln>
              <a:noFill/>
            </a:ln>
          </p:spPr>
        </p:pic>
      </p:grpSp>
      <p:sp>
        <p:nvSpPr>
          <p:cNvPr id="69" name="Google Shape;69;p1"/>
          <p:cNvSpPr txBox="1"/>
          <p:nvPr/>
        </p:nvSpPr>
        <p:spPr>
          <a:xfrm>
            <a:off x="1197009" y="6476531"/>
            <a:ext cx="6206362" cy="98488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n-US" sz="1800" b="1" i="0" u="none" strike="noStrike" cap="none" dirty="0">
                <a:solidFill>
                  <a:srgbClr val="E24E39"/>
                </a:solidFill>
                <a:latin typeface="Tw Cen MT" panose="020B0602020104020603" pitchFamily="34" charset="0"/>
                <a:ea typeface="Twentieth Century"/>
                <a:cs typeface="Twentieth Century"/>
                <a:sym typeface="Twentieth Century"/>
              </a:rPr>
              <a:t>Who conducts a ballot proofing audit and when? </a:t>
            </a:r>
            <a:br>
              <a:rPr lang="en-US" sz="1800" b="1" i="0" u="none" strike="noStrike" cap="none" dirty="0">
                <a:solidFill>
                  <a:srgbClr val="E24E39"/>
                </a:solidFill>
                <a:latin typeface="Tw Cen MT" panose="020B0602020104020603" pitchFamily="34" charset="0"/>
                <a:ea typeface="Twentieth Century"/>
                <a:cs typeface="Twentieth Century"/>
                <a:sym typeface="Twentieth Century"/>
              </a:rPr>
            </a:br>
            <a:r>
              <a:rPr lang="en-US" sz="1300" b="0" i="0" u="none" strike="noStrike" cap="none" dirty="0">
                <a:solidFill>
                  <a:schemeClr val="dk1"/>
                </a:solidFill>
                <a:latin typeface="Cambria"/>
                <a:ea typeface="Cambria"/>
                <a:cs typeface="Cambria"/>
                <a:sym typeface="Cambria"/>
              </a:rPr>
              <a:t>The audit should be performed by individuals who were not part of the initial ballot proofing process before the preparation of final ballot proofs.</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70" name="Google Shape;70;p1"/>
          <p:cNvSpPr txBox="1"/>
          <p:nvPr/>
        </p:nvSpPr>
        <p:spPr>
          <a:xfrm>
            <a:off x="1197009" y="7330784"/>
            <a:ext cx="6390600" cy="138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n-US" sz="1800" b="1" i="0" u="none" strike="noStrike" cap="none" dirty="0">
                <a:solidFill>
                  <a:srgbClr val="E24E39"/>
                </a:solidFill>
                <a:latin typeface="Tw Cen MT" panose="020B0602020104020603" pitchFamily="34" charset="0"/>
                <a:ea typeface="Twentieth Century"/>
                <a:cs typeface="Twentieth Century"/>
                <a:sym typeface="Twentieth Century"/>
              </a:rPr>
              <a:t>Can observers view the ballot management audit?</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en-US" sz="1300" b="0" i="0" u="none" strike="noStrike" cap="none" dirty="0">
                <a:solidFill>
                  <a:schemeClr val="dk1"/>
                </a:solidFill>
                <a:latin typeface="Cambria"/>
                <a:ea typeface="Cambria"/>
                <a:cs typeface="Cambria"/>
                <a:sym typeface="Cambria"/>
              </a:rPr>
              <a:t>No. For ballot proofing, it is not practicable for the audit to be open to the public. However, the public should be given timely access to the post-audit report. Ballot proofing and the audit require concentrated, meticulous work. Auditors need a quiet space that does not detract from their work.</a:t>
            </a:r>
            <a:endParaRPr sz="1300" b="1" i="0" u="none" strike="noStrike" cap="none" dirty="0">
              <a:solidFill>
                <a:srgbClr val="039094"/>
              </a:solidFill>
              <a:latin typeface="Cambria"/>
              <a:ea typeface="Cambria"/>
              <a:cs typeface="Cambria"/>
              <a:sym typeface="Cambria"/>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grpSp>
        <p:nvGrpSpPr>
          <p:cNvPr id="71" name="Google Shape;71;p1"/>
          <p:cNvGrpSpPr/>
          <p:nvPr/>
        </p:nvGrpSpPr>
        <p:grpSpPr>
          <a:xfrm>
            <a:off x="230415" y="7255026"/>
            <a:ext cx="1001652" cy="1001652"/>
            <a:chOff x="190390" y="7838775"/>
            <a:chExt cx="932688" cy="932688"/>
          </a:xfrm>
        </p:grpSpPr>
        <p:sp>
          <p:nvSpPr>
            <p:cNvPr id="72" name="Google Shape;72;p1"/>
            <p:cNvSpPr/>
            <p:nvPr/>
          </p:nvSpPr>
          <p:spPr>
            <a:xfrm>
              <a:off x="291375" y="7958223"/>
              <a:ext cx="831703" cy="688627"/>
            </a:xfrm>
            <a:prstGeom prst="rect">
              <a:avLst/>
            </a:prstGeom>
            <a:solidFill>
              <a:srgbClr val="E24E3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73" name="Google Shape;73;p1" descr="A black and white icon of people&#10;&#10;Description automatically generated"/>
            <p:cNvPicPr preferRelativeResize="0"/>
            <p:nvPr/>
          </p:nvPicPr>
          <p:blipFill rotWithShape="1">
            <a:blip r:embed="rId7">
              <a:alphaModFix/>
            </a:blip>
            <a:srcRect/>
            <a:stretch/>
          </p:blipFill>
          <p:spPr>
            <a:xfrm>
              <a:off x="190390" y="7838775"/>
              <a:ext cx="932688" cy="932688"/>
            </a:xfrm>
            <a:prstGeom prst="rect">
              <a:avLst/>
            </a:prstGeom>
            <a:noFill/>
            <a:ln>
              <a:noFill/>
            </a:ln>
          </p:spPr>
        </p:pic>
      </p:grpSp>
      <p:sp>
        <p:nvSpPr>
          <p:cNvPr id="74" name="Google Shape;74;p1"/>
          <p:cNvSpPr txBox="1"/>
          <p:nvPr/>
        </p:nvSpPr>
        <p:spPr>
          <a:xfrm>
            <a:off x="308626" y="1320047"/>
            <a:ext cx="6998400" cy="1093500"/>
          </a:xfrm>
          <a:prstGeom prst="rect">
            <a:avLst/>
          </a:prstGeom>
          <a:noFill/>
          <a:ln>
            <a:noFill/>
          </a:ln>
        </p:spPr>
        <p:txBody>
          <a:bodyPr spcFirstLastPara="1" wrap="square" lIns="91425" tIns="91425" rIns="91425" bIns="91425" anchor="t" anchorCtr="0">
            <a:noAutofit/>
          </a:bodyPr>
          <a:lstStyle/>
          <a:p>
            <a:pPr marL="0" marR="0" lvl="0" indent="0" algn="l" rtl="0">
              <a:lnSpc>
                <a:spcPct val="94444"/>
              </a:lnSpc>
              <a:spcBef>
                <a:spcPts val="0"/>
              </a:spcBef>
              <a:spcAft>
                <a:spcPts val="0"/>
              </a:spcAft>
              <a:buNone/>
            </a:pPr>
            <a:r>
              <a:rPr lang="en-US" sz="1800" b="1" i="0" u="none" strike="noStrike" cap="none" dirty="0">
                <a:solidFill>
                  <a:srgbClr val="445E8A"/>
                </a:solidFill>
                <a:latin typeface="Tw Cen MT" panose="020B0602020104020603" pitchFamily="34" charset="0"/>
                <a:ea typeface="Twentieth Century"/>
                <a:cs typeface="Twentieth Century"/>
                <a:sym typeface="Twentieth Century"/>
              </a:rPr>
              <a:t>A ballot proofing audit reviews ballot proofing methods. </a:t>
            </a:r>
            <a:r>
              <a:rPr lang="en-US" sz="1400" b="0" i="0" u="none" strike="noStrike" cap="none" dirty="0">
                <a:solidFill>
                  <a:schemeClr val="dk1"/>
                </a:solidFill>
                <a:latin typeface="Cambria"/>
                <a:ea typeface="Cambria"/>
                <a:cs typeface="Cambria"/>
                <a:sym typeface="Cambria"/>
              </a:rPr>
              <a:t>It ensures that all relevant state and local laws and regulations are being followed and that ballot proofing processes and procedures are being used in a deliberate, systematic way. It also shows the public that ballots are carefully reviewed after programming to ensure accuracy.</a:t>
            </a:r>
            <a:endParaRPr sz="1400" b="0" i="0" u="none" strike="noStrike" cap="none" dirty="0">
              <a:solidFill>
                <a:schemeClr val="dk1"/>
              </a:solidFill>
              <a:latin typeface="Cambria"/>
              <a:ea typeface="Cambria"/>
              <a:cs typeface="Cambria"/>
              <a:sym typeface="Cambria"/>
            </a:endParaRPr>
          </a:p>
          <a:p>
            <a:pPr marL="0" marR="0" lvl="0" indent="0" algn="l" rtl="0">
              <a:lnSpc>
                <a:spcPct val="113333"/>
              </a:lnSpc>
              <a:spcBef>
                <a:spcPts val="0"/>
              </a:spcBef>
              <a:spcAft>
                <a:spcPts val="0"/>
              </a:spcAft>
              <a:buClr>
                <a:srgbClr val="000000"/>
              </a:buClr>
              <a:buSzPts val="1250"/>
              <a:buFont typeface="Arial"/>
              <a:buNone/>
            </a:pPr>
            <a:endParaRPr sz="1500" b="0" i="0" u="none" strike="noStrike" cap="none" dirty="0">
              <a:solidFill>
                <a:schemeClr val="dk1"/>
              </a:solidFill>
              <a:latin typeface="Cambria"/>
              <a:ea typeface="Cambria"/>
              <a:cs typeface="Cambria"/>
              <a:sym typeface="Cambria"/>
            </a:endParaRPr>
          </a:p>
        </p:txBody>
      </p:sp>
      <p:sp>
        <p:nvSpPr>
          <p:cNvPr id="75" name="Google Shape;75;p1"/>
          <p:cNvSpPr txBox="1"/>
          <p:nvPr/>
        </p:nvSpPr>
        <p:spPr>
          <a:xfrm>
            <a:off x="305758" y="811118"/>
            <a:ext cx="5626800" cy="640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400" b="1" i="1" u="none" strike="noStrike" cap="none">
                <a:solidFill>
                  <a:srgbClr val="E24E39"/>
                </a:solidFill>
                <a:latin typeface="Cambria"/>
                <a:ea typeface="Cambria"/>
                <a:cs typeface="Cambria"/>
                <a:sym typeface="Cambria"/>
              </a:rPr>
              <a:t>Election Fact Sheet</a:t>
            </a:r>
            <a:endParaRPr sz="2000" b="1" i="1" u="none" strike="noStrike" cap="none">
              <a:solidFill>
                <a:srgbClr val="E24E39"/>
              </a:solidFill>
              <a:latin typeface="Cambria"/>
              <a:ea typeface="Cambria"/>
              <a:cs typeface="Cambria"/>
              <a:sym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grpSp>
        <p:nvGrpSpPr>
          <p:cNvPr id="80" name="Google Shape;80;p2"/>
          <p:cNvGrpSpPr/>
          <p:nvPr/>
        </p:nvGrpSpPr>
        <p:grpSpPr>
          <a:xfrm>
            <a:off x="266957" y="4098434"/>
            <a:ext cx="1186690" cy="1186690"/>
            <a:chOff x="362335" y="4273441"/>
            <a:chExt cx="932688" cy="932688"/>
          </a:xfrm>
        </p:grpSpPr>
        <p:sp>
          <p:nvSpPr>
            <p:cNvPr id="81" name="Google Shape;81;p2"/>
            <p:cNvSpPr/>
            <p:nvPr/>
          </p:nvSpPr>
          <p:spPr>
            <a:xfrm>
              <a:off x="480837" y="4351819"/>
              <a:ext cx="777340" cy="807933"/>
            </a:xfrm>
            <a:prstGeom prst="rect">
              <a:avLst/>
            </a:prstGeom>
            <a:solidFill>
              <a:srgbClr val="E24E3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82" name="Google Shape;82;p2" descr="A black and white diagram&#10;&#10;Description automatically generated"/>
            <p:cNvPicPr preferRelativeResize="0"/>
            <p:nvPr/>
          </p:nvPicPr>
          <p:blipFill rotWithShape="1">
            <a:blip r:embed="rId3">
              <a:alphaModFix/>
            </a:blip>
            <a:srcRect/>
            <a:stretch/>
          </p:blipFill>
          <p:spPr>
            <a:xfrm>
              <a:off x="362335" y="4273441"/>
              <a:ext cx="932688" cy="932688"/>
            </a:xfrm>
            <a:prstGeom prst="rect">
              <a:avLst/>
            </a:prstGeom>
            <a:noFill/>
            <a:ln>
              <a:noFill/>
            </a:ln>
          </p:spPr>
        </p:pic>
      </p:grpSp>
      <p:sp>
        <p:nvSpPr>
          <p:cNvPr id="83" name="Google Shape;83;p2"/>
          <p:cNvSpPr txBox="1"/>
          <p:nvPr/>
        </p:nvSpPr>
        <p:spPr>
          <a:xfrm>
            <a:off x="1341120" y="571501"/>
            <a:ext cx="6057976" cy="3722556"/>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1800" b="1" i="0" u="none" strike="noStrike" cap="none" dirty="0">
                <a:solidFill>
                  <a:srgbClr val="E24E39"/>
                </a:solidFill>
                <a:latin typeface="Tw Cen MT" panose="020B0602020104020603" pitchFamily="34" charset="0"/>
                <a:ea typeface="Twentieth Century"/>
                <a:cs typeface="Twentieth Century"/>
                <a:sym typeface="Twentieth Century"/>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How is ballot proofing audited?</a:t>
            </a:r>
            <a:r>
              <a:rPr lang="en-US" sz="1800" b="1" i="0" u="none" strike="noStrike" cap="none" dirty="0">
                <a:solidFill>
                  <a:srgbClr val="E24E39"/>
                </a:solidFill>
                <a:latin typeface="Tw Cen MT" panose="020B0602020104020603" pitchFamily="34" charset="0"/>
                <a:ea typeface="Twentieth Century"/>
                <a:cs typeface="Twentieth Century"/>
                <a:sym typeface="Twentieth Century"/>
              </a:rPr>
              <a:t> </a:t>
            </a:r>
            <a:br>
              <a:rPr lang="en-US" sz="1800" b="1" i="0" u="none" strike="noStrike" cap="none" dirty="0">
                <a:solidFill>
                  <a:srgbClr val="E24E39"/>
                </a:solidFill>
                <a:latin typeface="Tw Cen MT" panose="020B0602020104020603" pitchFamily="34" charset="0"/>
                <a:ea typeface="Twentieth Century"/>
                <a:cs typeface="Twentieth Century"/>
                <a:sym typeface="Twentieth Century"/>
              </a:rPr>
            </a:br>
            <a:r>
              <a:rPr lang="en-US" sz="1300" b="0" i="0" u="none" strike="noStrike" cap="none" dirty="0">
                <a:solidFill>
                  <a:schemeClr val="dk1"/>
                </a:solidFill>
                <a:latin typeface="Cambria"/>
                <a:ea typeface="Cambria"/>
                <a:cs typeface="Cambria"/>
                <a:sym typeface="Cambria"/>
              </a:rPr>
              <a:t>Auditors compare a random selection of proofed ballots to </a:t>
            </a:r>
            <a:r>
              <a:rPr lang="en-US" sz="1300" dirty="0">
                <a:solidFill>
                  <a:schemeClr val="dk1"/>
                </a:solidFill>
                <a:latin typeface="Cambria"/>
                <a:ea typeface="Cambria"/>
                <a:cs typeface="Cambria"/>
                <a:sym typeface="Cambria"/>
              </a:rPr>
              <a:t>the system reports and certified candidate filings for accuracy. They may also </a:t>
            </a:r>
            <a:r>
              <a:rPr lang="en-US" sz="1300" b="0" i="0" u="none" strike="noStrike" cap="none" dirty="0">
                <a:solidFill>
                  <a:schemeClr val="dk1"/>
                </a:solidFill>
                <a:latin typeface="Cambria"/>
                <a:ea typeface="Cambria"/>
                <a:cs typeface="Cambria"/>
                <a:sym typeface="Cambria"/>
              </a:rPr>
              <a:t>answer a series of questions to ensure standard proofing practices were followed. </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60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After reviewing the election management system master list, does it appear that all candidate and ballot question data was checked against the primary source materials?</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After reviewing ballot headers, does it appear t</a:t>
            </a:r>
            <a:r>
              <a:rPr lang="en-US" sz="1300" dirty="0">
                <a:solidFill>
                  <a:schemeClr val="dk1"/>
                </a:solidFill>
                <a:latin typeface="Cambria"/>
                <a:ea typeface="Cambria"/>
                <a:cs typeface="Cambria"/>
                <a:sym typeface="Cambria"/>
              </a:rPr>
              <a:t>hey</a:t>
            </a:r>
            <a:r>
              <a:rPr lang="en-US" sz="1300" b="0" i="0" u="none" strike="noStrike" cap="none" dirty="0">
                <a:solidFill>
                  <a:schemeClr val="dk1"/>
                </a:solidFill>
                <a:latin typeface="Cambria"/>
                <a:ea typeface="Cambria"/>
                <a:cs typeface="Cambria"/>
                <a:sym typeface="Cambria"/>
              </a:rPr>
              <a:t> included the correct date, election type and party (in a primary)? Do the voter instructions match the ballot form (e.g., “Fill in the oval to the “left/right.”)?</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After reviewing dual language requirements, do the ballot styles meet those requirements?</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Is there evidence that officials sent sample ballots or proofs to all the individuals or entities with contests on the ballot? Did officials receive a written response from each that attests to the accuracy or completeness </a:t>
            </a:r>
            <a:br>
              <a:rPr lang="en-US" sz="1300" b="0" i="0" u="none" strike="noStrike" cap="none" dirty="0">
                <a:solidFill>
                  <a:schemeClr val="dk1"/>
                </a:solidFill>
                <a:latin typeface="Cambria"/>
                <a:ea typeface="Cambria"/>
                <a:cs typeface="Cambria"/>
                <a:sym typeface="Cambria"/>
              </a:rPr>
            </a:br>
            <a:r>
              <a:rPr lang="en-US" sz="1300" b="0" i="0" u="none" strike="noStrike" cap="none" dirty="0">
                <a:solidFill>
                  <a:schemeClr val="dk1"/>
                </a:solidFill>
                <a:latin typeface="Cambria"/>
                <a:ea typeface="Cambria"/>
                <a:cs typeface="Cambria"/>
                <a:sym typeface="Cambria"/>
              </a:rPr>
              <a:t>of the ballots?</a:t>
            </a:r>
            <a:endParaRPr sz="1300" b="0" i="0" u="none" strike="noStrike" cap="none" dirty="0">
              <a:solidFill>
                <a:schemeClr val="dk1"/>
              </a:solidFill>
              <a:latin typeface="Cambria"/>
              <a:ea typeface="Cambria"/>
              <a:cs typeface="Cambria"/>
              <a:sym typeface="Cambria"/>
            </a:endParaRPr>
          </a:p>
        </p:txBody>
      </p:sp>
      <p:grpSp>
        <p:nvGrpSpPr>
          <p:cNvPr id="84" name="Google Shape;84;p2"/>
          <p:cNvGrpSpPr/>
          <p:nvPr/>
        </p:nvGrpSpPr>
        <p:grpSpPr>
          <a:xfrm>
            <a:off x="252774" y="6018644"/>
            <a:ext cx="1186691" cy="1186691"/>
            <a:chOff x="13312775" y="3710428"/>
            <a:chExt cx="1828800" cy="1828800"/>
          </a:xfrm>
        </p:grpSpPr>
        <p:sp>
          <p:nvSpPr>
            <p:cNvPr id="85" name="Google Shape;85;p2"/>
            <p:cNvSpPr/>
            <p:nvPr/>
          </p:nvSpPr>
          <p:spPr>
            <a:xfrm>
              <a:off x="13410050" y="3871609"/>
              <a:ext cx="1687276" cy="1361872"/>
            </a:xfrm>
            <a:prstGeom prst="rect">
              <a:avLst/>
            </a:prstGeom>
            <a:solidFill>
              <a:srgbClr val="E24E3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86" name="Google Shape;86;p2" descr="A black and white icon of a paper&#10;&#10;Description automatically generated"/>
            <p:cNvPicPr preferRelativeResize="0"/>
            <p:nvPr/>
          </p:nvPicPr>
          <p:blipFill rotWithShape="1">
            <a:blip r:embed="rId4">
              <a:alphaModFix/>
            </a:blip>
            <a:srcRect/>
            <a:stretch/>
          </p:blipFill>
          <p:spPr>
            <a:xfrm>
              <a:off x="13312775" y="3710428"/>
              <a:ext cx="1828800" cy="1828800"/>
            </a:xfrm>
            <a:prstGeom prst="rect">
              <a:avLst/>
            </a:prstGeom>
            <a:noFill/>
            <a:ln>
              <a:noFill/>
            </a:ln>
          </p:spPr>
        </p:pic>
      </p:grpSp>
      <p:sp>
        <p:nvSpPr>
          <p:cNvPr id="87" name="Google Shape;87;p2"/>
          <p:cNvSpPr/>
          <p:nvPr/>
        </p:nvSpPr>
        <p:spPr>
          <a:xfrm>
            <a:off x="-22800" y="9632196"/>
            <a:ext cx="7795200" cy="436461"/>
          </a:xfrm>
          <a:prstGeom prst="rect">
            <a:avLst/>
          </a:prstGeom>
          <a:solidFill>
            <a:srgbClr val="445E8A"/>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2"/>
          <p:cNvSpPr txBox="1"/>
          <p:nvPr/>
        </p:nvSpPr>
        <p:spPr>
          <a:xfrm>
            <a:off x="252774" y="9329499"/>
            <a:ext cx="7106167" cy="529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400" b="1" i="0" u="none" strike="noStrike" cap="none" dirty="0">
                <a:solidFill>
                  <a:srgbClr val="445E8A"/>
                </a:solidFill>
                <a:latin typeface="Tw Cen MT" panose="020B0602020104020603" pitchFamily="34" charset="0"/>
                <a:ea typeface="Twentieth Century"/>
                <a:cs typeface="Twentieth Century"/>
                <a:sym typeface="Twentieth Century"/>
              </a:rPr>
              <a:t>YOUR COUNTY ELECTIONS OFFICE	</a:t>
            </a:r>
            <a:r>
              <a:rPr lang="en-US" sz="1400" b="0" i="0" u="none" strike="noStrike" cap="none" dirty="0">
                <a:solidFill>
                  <a:schemeClr val="dk1"/>
                </a:solidFill>
                <a:latin typeface="Tw Cen MT" panose="020B0602020104020603" pitchFamily="34" charset="0"/>
                <a:ea typeface="Twentieth Century"/>
                <a:cs typeface="Twentieth Century"/>
                <a:sym typeface="Twentieth Century"/>
              </a:rPr>
              <a:t>		    	</a:t>
            </a:r>
            <a:br>
              <a:rPr lang="en-US" sz="1400" b="0" i="0" u="none" strike="noStrike" cap="none" dirty="0">
                <a:solidFill>
                  <a:schemeClr val="dk1"/>
                </a:solidFill>
                <a:latin typeface="Tw Cen MT" panose="020B0602020104020603" pitchFamily="34" charset="0"/>
                <a:ea typeface="Twentieth Century"/>
                <a:cs typeface="Twentieth Century"/>
                <a:sym typeface="Twentieth Century"/>
              </a:rPr>
            </a:br>
            <a:r>
              <a:rPr lang="en-US" sz="1400" b="0" i="1" u="none" strike="noStrike" cap="none" dirty="0">
                <a:solidFill>
                  <a:schemeClr val="lt1"/>
                </a:solidFill>
                <a:latin typeface="Tw Cen MT" panose="020B0602020104020603" pitchFamily="34" charset="0"/>
                <a:ea typeface="Twentieth Century"/>
                <a:cs typeface="Twentieth Century"/>
                <a:sym typeface="Twentieth Century"/>
              </a:rPr>
              <a:t>YOURCOUNTY.GOV</a:t>
            </a:r>
            <a:endParaRPr sz="1400" b="0" i="1" u="none" strike="noStrike" cap="none" dirty="0">
              <a:solidFill>
                <a:schemeClr val="lt1"/>
              </a:solidFill>
              <a:latin typeface="Tw Cen MT" panose="020B0602020104020603" pitchFamily="34" charset="0"/>
              <a:ea typeface="Twentieth Century"/>
              <a:cs typeface="Twentieth Century"/>
              <a:sym typeface="Twentieth Century"/>
            </a:endParaRPr>
          </a:p>
        </p:txBody>
      </p:sp>
      <p:sp>
        <p:nvSpPr>
          <p:cNvPr id="89" name="Google Shape;89;p2"/>
          <p:cNvSpPr txBox="1"/>
          <p:nvPr/>
        </p:nvSpPr>
        <p:spPr>
          <a:xfrm>
            <a:off x="1341125" y="6143930"/>
            <a:ext cx="6126300" cy="204667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800" b="1" i="0" u="none" strike="noStrike" cap="none" dirty="0">
                <a:solidFill>
                  <a:srgbClr val="E24E39"/>
                </a:solidFill>
                <a:latin typeface="Tw Cen MT" panose="020B0602020104020603" pitchFamily="34" charset="0"/>
                <a:ea typeface="Twentieth Century"/>
                <a:cs typeface="Twentieth Century"/>
                <a:sym typeface="Twentieth Century"/>
              </a:rPr>
              <a:t>What can I expect to see in the audit report? </a:t>
            </a:r>
            <a:endParaRPr sz="2000" b="1" i="0" u="none" strike="noStrike" cap="none" dirty="0">
              <a:solidFill>
                <a:srgbClr val="E24E39"/>
              </a:solidFill>
              <a:latin typeface="Tw Cen MT" panose="020B0602020104020603" pitchFamily="34" charset="0"/>
              <a:ea typeface="Twentieth Century"/>
              <a:cs typeface="Twentieth Century"/>
              <a:sym typeface="Twentieth Century"/>
            </a:endParaRPr>
          </a:p>
          <a:p>
            <a:pPr marL="0" marR="0" lvl="0" indent="0" algn="l" rtl="0">
              <a:lnSpc>
                <a:spcPct val="100000"/>
              </a:lnSpc>
              <a:spcBef>
                <a:spcPts val="0"/>
              </a:spcBef>
              <a:spcAft>
                <a:spcPts val="0"/>
              </a:spcAft>
              <a:buClr>
                <a:srgbClr val="000000"/>
              </a:buClr>
              <a:buSzPts val="1600"/>
              <a:buFont typeface="Arial"/>
              <a:buNone/>
            </a:pPr>
            <a:r>
              <a:rPr lang="en-US" sz="1300" b="0" i="0" u="none" strike="noStrike" cap="none" dirty="0">
                <a:solidFill>
                  <a:schemeClr val="dk1"/>
                </a:solidFill>
                <a:latin typeface="Cambria"/>
                <a:ea typeface="Cambria"/>
                <a:cs typeface="Cambria"/>
                <a:sym typeface="Cambria"/>
              </a:rPr>
              <a:t>A public-facing audit report will include:</a:t>
            </a:r>
            <a:endParaRPr sz="1400" b="0" i="0" u="none" strike="noStrike" cap="none" dirty="0">
              <a:solidFill>
                <a:srgbClr val="000000"/>
              </a:solidFill>
              <a:latin typeface="Arial"/>
              <a:ea typeface="Arial"/>
              <a:cs typeface="Arial"/>
              <a:sym typeface="Arial"/>
            </a:endParaRPr>
          </a:p>
          <a:p>
            <a:pPr marL="457200" marR="0" lvl="0" indent="-301625" algn="l" rtl="0">
              <a:lnSpc>
                <a:spcPct val="100000"/>
              </a:lnSpc>
              <a:spcBef>
                <a:spcPts val="60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Date and timeline for the audit</a:t>
            </a:r>
            <a:endParaRPr sz="1400" b="0" i="0" u="none" strike="noStrike" cap="none" dirty="0">
              <a:solidFill>
                <a:srgbClr val="000000"/>
              </a:solidFill>
              <a:latin typeface="Arial"/>
              <a:ea typeface="Arial"/>
              <a:cs typeface="Arial"/>
              <a:sym typeface="Arial"/>
            </a:endParaRPr>
          </a:p>
          <a:p>
            <a:pPr marL="457200" marR="0" lvl="0" indent="-301625" algn="l" rtl="0">
              <a:lnSpc>
                <a:spcPct val="100000"/>
              </a:lnSpc>
              <a:spcBef>
                <a:spcPts val="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Who conducted the audit</a:t>
            </a:r>
            <a:endParaRPr sz="1400" b="0" i="0" u="none" strike="noStrike" cap="none" dirty="0">
              <a:solidFill>
                <a:srgbClr val="000000"/>
              </a:solidFill>
              <a:latin typeface="Arial"/>
              <a:ea typeface="Arial"/>
              <a:cs typeface="Arial"/>
              <a:sym typeface="Arial"/>
            </a:endParaRPr>
          </a:p>
          <a:p>
            <a:pPr marL="457200" marR="0" lvl="0" indent="-301625" algn="l" rtl="0">
              <a:lnSpc>
                <a:spcPct val="100000"/>
              </a:lnSpc>
              <a:spcBef>
                <a:spcPts val="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Methods used for conducting the audit</a:t>
            </a:r>
            <a:endParaRPr sz="1400" b="0" i="0" u="none" strike="noStrike" cap="none" dirty="0">
              <a:solidFill>
                <a:srgbClr val="000000"/>
              </a:solidFill>
              <a:latin typeface="Arial"/>
              <a:ea typeface="Arial"/>
              <a:cs typeface="Arial"/>
              <a:sym typeface="Arial"/>
            </a:endParaRPr>
          </a:p>
          <a:p>
            <a:pPr marL="457200" marR="0" lvl="0" indent="-301625" algn="l" rtl="0">
              <a:lnSpc>
                <a:spcPct val="100000"/>
              </a:lnSpc>
              <a:spcBef>
                <a:spcPts val="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Sample size or number of records or other artifacts reviewed</a:t>
            </a:r>
            <a:endParaRPr sz="1400" b="0" i="0" u="none" strike="noStrike" cap="none" dirty="0">
              <a:solidFill>
                <a:srgbClr val="000000"/>
              </a:solidFill>
              <a:latin typeface="Arial"/>
              <a:ea typeface="Arial"/>
              <a:cs typeface="Arial"/>
              <a:sym typeface="Arial"/>
            </a:endParaRPr>
          </a:p>
          <a:p>
            <a:pPr marL="457200" marR="0" lvl="0" indent="-301625" algn="l" rtl="0">
              <a:lnSpc>
                <a:spcPct val="100000"/>
              </a:lnSpc>
              <a:spcBef>
                <a:spcPts val="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Findings, including recommended improvements to procedures</a:t>
            </a:r>
            <a:endParaRPr sz="1400" b="0" i="0" u="none" strike="noStrike" cap="none" dirty="0">
              <a:solidFill>
                <a:srgbClr val="000000"/>
              </a:solidFill>
              <a:latin typeface="Arial"/>
              <a:ea typeface="Arial"/>
              <a:cs typeface="Arial"/>
              <a:sym typeface="Arial"/>
            </a:endParaRPr>
          </a:p>
          <a:p>
            <a:pPr marL="457200" marR="0" lvl="0" indent="-301625" algn="l" rtl="0">
              <a:lnSpc>
                <a:spcPct val="100000"/>
              </a:lnSpc>
              <a:spcBef>
                <a:spcPts val="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All checklists and documentation reviewed</a:t>
            </a:r>
            <a:endParaRPr sz="1400" b="0" i="0" u="none" strike="noStrike" cap="none" dirty="0">
              <a:solidFill>
                <a:srgbClr val="000000"/>
              </a:solidFill>
              <a:latin typeface="Arial"/>
              <a:ea typeface="Arial"/>
              <a:cs typeface="Arial"/>
              <a:sym typeface="Arial"/>
            </a:endParaRPr>
          </a:p>
          <a:p>
            <a:pPr marL="457200" marR="0" lvl="0" indent="-301625" algn="l" rtl="0">
              <a:lnSpc>
                <a:spcPct val="100000"/>
              </a:lnSpc>
              <a:spcBef>
                <a:spcPts val="0"/>
              </a:spcBef>
              <a:spcAft>
                <a:spcPts val="0"/>
              </a:spcAft>
              <a:buClr>
                <a:schemeClr val="dk1"/>
              </a:buClr>
              <a:buSzPts val="1755"/>
              <a:buFont typeface="Arial"/>
              <a:buChar char="•"/>
            </a:pPr>
            <a:r>
              <a:rPr lang="en-US" sz="1300" b="0" i="0" u="none" strike="noStrike" cap="none" dirty="0">
                <a:solidFill>
                  <a:schemeClr val="dk1"/>
                </a:solidFill>
                <a:latin typeface="Cambria"/>
                <a:ea typeface="Cambria"/>
                <a:cs typeface="Cambria"/>
                <a:sym typeface="Cambria"/>
              </a:rPr>
              <a:t>Number of ballots and ballot styles audited</a:t>
            </a:r>
            <a:endParaRPr sz="1400" b="0" i="0" u="none" strike="noStrike" cap="none" dirty="0">
              <a:solidFill>
                <a:srgbClr val="000000"/>
              </a:solidFill>
              <a:latin typeface="Arial"/>
              <a:ea typeface="Arial"/>
              <a:cs typeface="Arial"/>
              <a:sym typeface="Arial"/>
            </a:endParaRPr>
          </a:p>
        </p:txBody>
      </p:sp>
      <p:sp>
        <p:nvSpPr>
          <p:cNvPr id="90" name="Google Shape;90;p2"/>
          <p:cNvSpPr txBox="1"/>
          <p:nvPr/>
        </p:nvSpPr>
        <p:spPr>
          <a:xfrm>
            <a:off x="1341120" y="4236524"/>
            <a:ext cx="6102900" cy="1785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800" b="1" i="0" u="none" strike="noStrike" cap="none" dirty="0">
                <a:solidFill>
                  <a:srgbClr val="E24E39"/>
                </a:solidFill>
                <a:latin typeface="Tw Cen MT" panose="020B0602020104020603" pitchFamily="34" charset="0"/>
                <a:ea typeface="Twentieth Century"/>
                <a:cs typeface="Twentieth Century"/>
                <a:sym typeface="Twentieth Century"/>
              </a:rPr>
              <a:t>What happens if an error or discrepancy is discovered during the audit?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en-US" sz="1300" b="0" i="0" u="none" strike="noStrike" cap="none" dirty="0">
                <a:solidFill>
                  <a:schemeClr val="dk1"/>
                </a:solidFill>
                <a:latin typeface="Cambria"/>
                <a:ea typeface="Cambria"/>
                <a:cs typeface="Cambria"/>
                <a:sym typeface="Cambria"/>
              </a:rPr>
              <a:t>If an error is discovered, it is corrected so final ballot proofs are accurate, and auditors will make recommendations to improve ballot proofing procedures.</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1600"/>
              <a:buFont typeface="Arial"/>
              <a:buNone/>
            </a:pPr>
            <a:r>
              <a:rPr lang="en-US" sz="1300" b="0" i="0" u="none" strike="noStrike" cap="none" dirty="0">
                <a:solidFill>
                  <a:schemeClr val="dk1"/>
                </a:solidFill>
                <a:latin typeface="Cambria"/>
                <a:ea typeface="Cambria"/>
                <a:cs typeface="Cambria"/>
                <a:sym typeface="Cambria"/>
              </a:rPr>
              <a:t>Remember, the initial round of ballot proofing should be designed so errors are discovered then. The audit is intended to be more of a check to ensure procedures were followed than to serve as another round of proofing.</a:t>
            </a:r>
            <a:endParaRPr sz="1300" b="0" i="0" u="none" strike="noStrike" cap="none" dirty="0">
              <a:solidFill>
                <a:schemeClr val="dk1"/>
              </a:solidFill>
              <a:latin typeface="Cambria"/>
              <a:ea typeface="Cambria"/>
              <a:cs typeface="Cambria"/>
              <a:sym typeface="Cambria"/>
            </a:endParaRPr>
          </a:p>
        </p:txBody>
      </p:sp>
      <p:grpSp>
        <p:nvGrpSpPr>
          <p:cNvPr id="91" name="Google Shape;91;p2"/>
          <p:cNvGrpSpPr/>
          <p:nvPr/>
        </p:nvGrpSpPr>
        <p:grpSpPr>
          <a:xfrm>
            <a:off x="74423" y="456927"/>
            <a:ext cx="1337846" cy="1187628"/>
            <a:chOff x="-171061" y="7196273"/>
            <a:chExt cx="1337846" cy="1187628"/>
          </a:xfrm>
        </p:grpSpPr>
        <p:sp>
          <p:nvSpPr>
            <p:cNvPr id="92" name="Google Shape;92;p2"/>
            <p:cNvSpPr/>
            <p:nvPr/>
          </p:nvSpPr>
          <p:spPr>
            <a:xfrm>
              <a:off x="70754" y="7263489"/>
              <a:ext cx="1087755" cy="1053196"/>
            </a:xfrm>
            <a:prstGeom prst="rect">
              <a:avLst/>
            </a:prstGeom>
            <a:solidFill>
              <a:srgbClr val="E24E3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93" name="Google Shape;93;p2" descr="A black and white icon with check marks&#10;&#10;Description automatically generated"/>
            <p:cNvPicPr preferRelativeResize="0"/>
            <p:nvPr/>
          </p:nvPicPr>
          <p:blipFill rotWithShape="1">
            <a:blip r:embed="rId5">
              <a:alphaModFix/>
            </a:blip>
            <a:srcRect l="-12648"/>
            <a:stretch/>
          </p:blipFill>
          <p:spPr>
            <a:xfrm>
              <a:off x="-171061" y="7196273"/>
              <a:ext cx="1337846" cy="1187628"/>
            </a:xfrm>
            <a:prstGeom prst="rect">
              <a:avLst/>
            </a:prstGeom>
            <a:noFill/>
            <a:ln>
              <a:noFill/>
            </a:ln>
          </p:spPr>
        </p:pic>
      </p:grpSp>
    </p:spTree>
  </p:cSld>
  <p:clrMapOvr>
    <a:masterClrMapping/>
  </p:clrMapOvr>
</p:sld>
</file>

<file path=ppt/theme/theme1.xml><?xml version="1.0" encoding="utf-8"?>
<a:theme xmlns:a="http://schemas.openxmlformats.org/drawingml/2006/main" name="Simple Light">
  <a:themeElements>
    <a:clrScheme name="ObserverResources">
      <a:dk1>
        <a:srgbClr val="000000"/>
      </a:dk1>
      <a:lt1>
        <a:srgbClr val="FFFFFF"/>
      </a:lt1>
      <a:dk2>
        <a:srgbClr val="039094"/>
      </a:dk2>
      <a:lt2>
        <a:srgbClr val="039094"/>
      </a:lt2>
      <a:accent1>
        <a:srgbClr val="E69424"/>
      </a:accent1>
      <a:accent2>
        <a:srgbClr val="212121"/>
      </a:accent2>
      <a:accent3>
        <a:srgbClr val="0097A7"/>
      </a:accent3>
      <a:accent4>
        <a:srgbClr val="039094"/>
      </a:accent4>
      <a:accent5>
        <a:srgbClr val="E69424"/>
      </a:accent5>
      <a:accent6>
        <a:srgbClr val="0097A7"/>
      </a:accent6>
      <a:hlink>
        <a:srgbClr val="0097A7"/>
      </a:hlink>
      <a:folHlink>
        <a:srgbClr val="E6942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706</Words>
  <Application>Microsoft Office PowerPoint</Application>
  <PresentationFormat>Custom</PresentationFormat>
  <Paragraphs>28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IBM Plex Sans</vt:lpstr>
      <vt:lpstr>Arial</vt:lpstr>
      <vt:lpstr>Cambria</vt:lpstr>
      <vt:lpstr>Tw Cen MT</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modified xsi:type="dcterms:W3CDTF">2024-09-24T12:24:12Z</dcterms:modified>
</cp:coreProperties>
</file>