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59" r:id="rId1"/>
  </p:sldMasterIdLst>
  <p:notesMasterIdLst>
    <p:notesMasterId r:id="rId22"/>
  </p:notesMasterIdLst>
  <p:sldIdLst>
    <p:sldId id="276" r:id="rId2"/>
    <p:sldId id="273" r:id="rId3"/>
    <p:sldId id="256" r:id="rId4"/>
    <p:sldId id="258" r:id="rId5"/>
    <p:sldId id="257" r:id="rId6"/>
    <p:sldId id="261" r:id="rId7"/>
    <p:sldId id="263" r:id="rId8"/>
    <p:sldId id="277" r:id="rId9"/>
    <p:sldId id="259" r:id="rId10"/>
    <p:sldId id="262" r:id="rId11"/>
    <p:sldId id="260" r:id="rId12"/>
    <p:sldId id="264" r:id="rId13"/>
    <p:sldId id="265" r:id="rId14"/>
    <p:sldId id="266" r:id="rId15"/>
    <p:sldId id="267" r:id="rId16"/>
    <p:sldId id="268" r:id="rId17"/>
    <p:sldId id="269" r:id="rId18"/>
    <p:sldId id="271" r:id="rId19"/>
    <p:sldId id="270" r:id="rId20"/>
    <p:sldId id="272"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D6"/>
    <a:srgbClr val="EA7F70"/>
    <a:srgbClr val="2E4355"/>
    <a:srgbClr val="E2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389" autoAdjust="0"/>
  </p:normalViewPr>
  <p:slideViewPr>
    <p:cSldViewPr snapToGrid="0">
      <p:cViewPr varScale="1">
        <p:scale>
          <a:sx n="45" d="100"/>
          <a:sy n="45" d="100"/>
        </p:scale>
        <p:origin x="1828" y="4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97010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b="0" i="1" u="none" strike="noStrike" dirty="0">
                <a:solidFill>
                  <a:srgbClr val="FF0000"/>
                </a:solidFill>
                <a:effectLst/>
                <a:highlight>
                  <a:srgbClr val="FFFF00"/>
                </a:highlight>
                <a:latin typeface="Bitter" pitchFamily="2" charset="0"/>
              </a:rPr>
              <a:t>[Add, delete and adjust the text on this slide to fit your audit.]</a:t>
            </a:r>
          </a:p>
          <a:p>
            <a:pPr marL="158750" indent="0">
              <a:buNone/>
            </a:pPr>
            <a:endParaRPr lang="en-US" dirty="0"/>
          </a:p>
          <a:p>
            <a:pPr marL="158750" indent="0">
              <a:buNone/>
            </a:pPr>
            <a:r>
              <a:rPr lang="en-US" dirty="0"/>
              <a:t>For this election, Your County had [##] contests on all ballots and [#] additional contests on some ballots. This means there were [#,###,###] ballot choices to examine. When we re-tabulated the ballots for the audit, we discovered [##] counting variations or differences between the audit tabulator count and the official vote tabulator count. We found that these variations were the result of poorly marked ballots. Even with variations, we found a [##.####%] match between the audit results and the official general election results, which gives us high confidence in the reliability and validity of the election outcome. </a:t>
            </a:r>
          </a:p>
        </p:txBody>
      </p:sp>
    </p:spTree>
    <p:extLst>
      <p:ext uri="{BB962C8B-B14F-4D97-AF65-F5344CB8AC3E}">
        <p14:creationId xmlns:p14="http://schemas.microsoft.com/office/powerpoint/2010/main" val="1885721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and icon on this slide to fit your audit.]</a:t>
            </a:r>
          </a:p>
          <a:p>
            <a:pPr marL="158750" indent="0">
              <a:buNone/>
            </a:pPr>
            <a:endParaRPr lang="en-US" dirty="0"/>
          </a:p>
          <a:p>
            <a:pPr marL="158750" indent="0">
              <a:buNone/>
            </a:pPr>
            <a:r>
              <a:rPr lang="en-US" dirty="0"/>
              <a:t>Now that we’ve previewed the numbers and results of the audit, let’s briefly walk through [Your County’s] audit process.</a:t>
            </a:r>
          </a:p>
          <a:p>
            <a:pPr marL="158750" indent="0">
              <a:buNone/>
            </a:pPr>
            <a:endParaRPr lang="en-US" dirty="0"/>
          </a:p>
          <a:p>
            <a:pPr marL="158750" indent="0">
              <a:buNone/>
            </a:pPr>
            <a:r>
              <a:rPr lang="en-US" dirty="0"/>
              <a:t>We start by testing the audit tabulation system. “Logic and accuracy testing” is an old school way of saying: We verify that the hardware and software are operating as expected and that the votes tabulated by the equipment accurately reflect choices marked on each test ballot.</a:t>
            </a:r>
          </a:p>
        </p:txBody>
      </p:sp>
    </p:spTree>
    <p:extLst>
      <p:ext uri="{BB962C8B-B14F-4D97-AF65-F5344CB8AC3E}">
        <p14:creationId xmlns:p14="http://schemas.microsoft.com/office/powerpoint/2010/main" val="3240173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and icon on this slide to fit your audit.]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Next, we separate ballots into categories because </a:t>
            </a:r>
            <a:r>
              <a:rPr lang="en-US" sz="1100" dirty="0">
                <a:solidFill>
                  <a:schemeClr val="bg1"/>
                </a:solidFill>
                <a:latin typeface="Cambria" panose="02040503050406030204" pitchFamily="18" charset="0"/>
                <a:sym typeface="Bitter Medium"/>
              </a:rPr>
              <a:t>e</a:t>
            </a:r>
            <a:r>
              <a:rPr lang="en-US" sz="1100" dirty="0">
                <a:solidFill>
                  <a:schemeClr val="bg1"/>
                </a:solidFill>
                <a:latin typeface="Cambria" panose="02040503050406030204" pitchFamily="18" charset="0"/>
                <a:ea typeface="Bitter Medium"/>
                <a:cs typeface="Bitter Medium"/>
                <a:sym typeface="Bitter Medium"/>
              </a:rPr>
              <a:t>ach category is audited separately. </a:t>
            </a:r>
          </a:p>
          <a:p>
            <a:pPr marL="158750" indent="0">
              <a:buNone/>
            </a:pPr>
            <a:endParaRPr lang="en-US" dirty="0"/>
          </a:p>
        </p:txBody>
      </p:sp>
    </p:spTree>
    <p:extLst>
      <p:ext uri="{BB962C8B-B14F-4D97-AF65-F5344CB8AC3E}">
        <p14:creationId xmlns:p14="http://schemas.microsoft.com/office/powerpoint/2010/main" val="1215539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120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and icon on this slide to fit your audit.]</a:t>
            </a:r>
          </a:p>
          <a:p>
            <a:pPr marL="158750" indent="0" rtl="0">
              <a:spcBef>
                <a:spcPts val="0"/>
              </a:spcBef>
              <a:spcAft>
                <a:spcPts val="1200"/>
              </a:spcAft>
              <a:buNone/>
            </a:pPr>
            <a:endParaRPr lang="en-US" sz="1100" dirty="0">
              <a:solidFill>
                <a:schemeClr val="dk1"/>
              </a:solidFill>
              <a:latin typeface="Cambria" panose="02040503050406030204" pitchFamily="18" charset="0"/>
              <a:ea typeface="Montserrat Medium"/>
              <a:cs typeface="Montserrat Medium"/>
              <a:sym typeface="Montserrat Medium"/>
            </a:endParaRPr>
          </a:p>
          <a:p>
            <a:pPr marL="158750" indent="0" rtl="0">
              <a:spcBef>
                <a:spcPts val="0"/>
              </a:spcBef>
              <a:spcAft>
                <a:spcPts val="1200"/>
              </a:spcAft>
              <a:buNone/>
            </a:pPr>
            <a:r>
              <a:rPr lang="en-US" sz="1100" dirty="0">
                <a:solidFill>
                  <a:schemeClr val="dk1"/>
                </a:solidFill>
                <a:latin typeface="Cambria" panose="02040503050406030204" pitchFamily="18" charset="0"/>
                <a:ea typeface="Montserrat Medium"/>
                <a:cs typeface="Montserrat Medium"/>
                <a:sym typeface="Montserrat Medium"/>
              </a:rPr>
              <a:t>In Step 3, we scan each category of ballots using the audit tabulator. In [Your County], we use the [Clear Ballot] tabulation system.</a:t>
            </a:r>
            <a:endParaRPr lang="en-US" dirty="0"/>
          </a:p>
        </p:txBody>
      </p:sp>
    </p:spTree>
    <p:extLst>
      <p:ext uri="{BB962C8B-B14F-4D97-AF65-F5344CB8AC3E}">
        <p14:creationId xmlns:p14="http://schemas.microsoft.com/office/powerpoint/2010/main" val="2294942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120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and icon on this slide to fit your audit.]</a:t>
            </a:r>
          </a:p>
          <a:p>
            <a:pPr marL="158750" indent="0" rtl="0">
              <a:spcBef>
                <a:spcPts val="0"/>
              </a:spcBef>
              <a:spcAft>
                <a:spcPts val="1200"/>
              </a:spcAft>
              <a:buNone/>
            </a:pPr>
            <a:endParaRPr lang="en-US" sz="1100" dirty="0">
              <a:solidFill>
                <a:schemeClr val="dk1"/>
              </a:solidFill>
              <a:latin typeface="Cambria" panose="02040503050406030204" pitchFamily="18" charset="0"/>
              <a:ea typeface="Montserrat Medium"/>
              <a:cs typeface="Montserrat Medium"/>
              <a:sym typeface="Montserrat Medium"/>
            </a:endParaRPr>
          </a:p>
          <a:p>
            <a:pPr marL="158750" indent="0" rtl="0">
              <a:spcBef>
                <a:spcPts val="0"/>
              </a:spcBef>
              <a:spcAft>
                <a:spcPts val="1200"/>
              </a:spcAft>
              <a:buNone/>
            </a:pPr>
            <a:r>
              <a:rPr lang="en-US" sz="1100" dirty="0">
                <a:solidFill>
                  <a:schemeClr val="dk1"/>
                </a:solidFill>
                <a:latin typeface="Cambria" panose="02040503050406030204" pitchFamily="18" charset="0"/>
                <a:ea typeface="Montserrat Medium"/>
                <a:cs typeface="Montserrat Medium"/>
                <a:sym typeface="Montserrat Medium"/>
              </a:rPr>
              <a:t>In Step 4, we print results reports from the audit tabulator, so we have counts for all ballot categories in one place. </a:t>
            </a:r>
            <a:endParaRPr lang="en-US" dirty="0"/>
          </a:p>
          <a:p>
            <a:pPr marL="158750" indent="0">
              <a:buNone/>
            </a:pPr>
            <a:endParaRPr lang="en-US" dirty="0"/>
          </a:p>
        </p:txBody>
      </p:sp>
    </p:spTree>
    <p:extLst>
      <p:ext uri="{BB962C8B-B14F-4D97-AF65-F5344CB8AC3E}">
        <p14:creationId xmlns:p14="http://schemas.microsoft.com/office/powerpoint/2010/main" val="1956685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and icon on this slide to fit your audit.]</a:t>
            </a:r>
          </a:p>
          <a:p>
            <a:pPr marL="158750" indent="0">
              <a:buNone/>
            </a:pPr>
            <a:endParaRPr lang="en-US" sz="1100" dirty="0">
              <a:solidFill>
                <a:schemeClr val="dk1"/>
              </a:solidFill>
              <a:latin typeface="Cambria" panose="02040503050406030204" pitchFamily="18" charset="0"/>
              <a:ea typeface="Montserrat Medium"/>
              <a:cs typeface="Montserrat Medium"/>
              <a:sym typeface="Montserrat Medium"/>
            </a:endParaRPr>
          </a:p>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In Step 5, we compare the results tabulated by the official vote tabulator with the audit tabulation results, looking for any discrepancies or differences. </a:t>
            </a:r>
            <a:endParaRPr lang="en-US" dirty="0"/>
          </a:p>
        </p:txBody>
      </p:sp>
    </p:spTree>
    <p:extLst>
      <p:ext uri="{BB962C8B-B14F-4D97-AF65-F5344CB8AC3E}">
        <p14:creationId xmlns:p14="http://schemas.microsoft.com/office/powerpoint/2010/main" val="2820439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and icon on this slide to fit your audit.]</a:t>
            </a:r>
          </a:p>
          <a:p>
            <a:pPr marL="158750" indent="0">
              <a:buNone/>
            </a:pPr>
            <a:endParaRPr lang="en-US" dirty="0"/>
          </a:p>
          <a:p>
            <a:pPr marL="158750" indent="0">
              <a:buNone/>
            </a:pPr>
            <a:r>
              <a:rPr lang="en-US" dirty="0"/>
              <a:t>With all results in front of us, we report each contest with less than a .5% discrepancy on the appropriate form. For larger discrepancies, so any contest with a discrepancy of more than .5%, we investigate by reviewing the paper ballots or ballot images. Then, we write explanations for these differences on the appropriate forms. </a:t>
            </a:r>
          </a:p>
        </p:txBody>
      </p:sp>
    </p:spTree>
    <p:extLst>
      <p:ext uri="{BB962C8B-B14F-4D97-AF65-F5344CB8AC3E}">
        <p14:creationId xmlns:p14="http://schemas.microsoft.com/office/powerpoint/2010/main" val="807632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and icon on this slide to fit your audit.]</a:t>
            </a:r>
          </a:p>
          <a:p>
            <a:pPr marL="158750" indent="0">
              <a:buNone/>
            </a:pPr>
            <a:endParaRPr lang="en-US" sz="1100" dirty="0">
              <a:solidFill>
                <a:schemeClr val="dk1"/>
              </a:solidFill>
              <a:latin typeface="Cambria" panose="02040503050406030204" pitchFamily="18" charset="0"/>
              <a:ea typeface="Montserrat Medium"/>
              <a:cs typeface="Montserrat Medium"/>
              <a:sym typeface="Montserrat Medium"/>
            </a:endParaRPr>
          </a:p>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Once we’ve written up our findings and explained any discrepancies of more than .5%, we package them in a post-election audit report and send it to [the state’s top election official: the secretary of state].</a:t>
            </a:r>
            <a:endParaRPr lang="en-US" dirty="0"/>
          </a:p>
        </p:txBody>
      </p:sp>
    </p:spTree>
    <p:extLst>
      <p:ext uri="{BB962C8B-B14F-4D97-AF65-F5344CB8AC3E}">
        <p14:creationId xmlns:p14="http://schemas.microsoft.com/office/powerpoint/2010/main" val="2244402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and icon on this slide to fit your audit. What stood out as going particularly well? Are there areas for improvement for your next audit?]</a:t>
            </a:r>
          </a:p>
          <a:p>
            <a:pPr marL="158750" indent="0">
              <a:buNone/>
            </a:pPr>
            <a:endParaRPr lang="en-US" dirty="0"/>
          </a:p>
          <a:p>
            <a:pPr marL="158750" indent="0">
              <a:buNone/>
            </a:pPr>
            <a:r>
              <a:rPr lang="en-US" dirty="0"/>
              <a:t>This was a successful audit on all levels, but particularly because we used bipartisan teams to conduct the audit, ensured that ballots were secure before, during and after the audit, </a:t>
            </a:r>
            <a:r>
              <a:rPr lang="en-US"/>
              <a:t>and arranged </a:t>
            </a:r>
            <a:r>
              <a:rPr lang="en-US" dirty="0"/>
              <a:t>a meaningful observation experience for members of the public.</a:t>
            </a:r>
          </a:p>
        </p:txBody>
      </p:sp>
    </p:spTree>
    <p:extLst>
      <p:ext uri="{BB962C8B-B14F-4D97-AF65-F5344CB8AC3E}">
        <p14:creationId xmlns:p14="http://schemas.microsoft.com/office/powerpoint/2010/main" val="3407365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With that, I can take questions.</a:t>
            </a:r>
          </a:p>
        </p:txBody>
      </p:sp>
    </p:spTree>
    <p:extLst>
      <p:ext uri="{BB962C8B-B14F-4D97-AF65-F5344CB8AC3E}">
        <p14:creationId xmlns:p14="http://schemas.microsoft.com/office/powerpoint/2010/main" val="138206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on this slide to fit your audit.]</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Welcome! This is a presentation about our post-election audit of the 2024 general election. Not many people know about our audits. But they are critical to our elections. We conduct automated audits </a:t>
            </a:r>
            <a:r>
              <a:rPr lang="en-US" sz="1100" dirty="0">
                <a:solidFill>
                  <a:schemeClr val="tx1"/>
                </a:solidFill>
                <a:latin typeface="Bitter Medium"/>
                <a:ea typeface="Bitter Medium"/>
                <a:cs typeface="Bitter Medium"/>
                <a:sym typeface="Bitter Medium"/>
              </a:rPr>
              <a:t>to ensure the election outcome is both reliable and valid. </a:t>
            </a:r>
            <a:r>
              <a:rPr lang="en-US" dirty="0"/>
              <a:t>Today, we’ll discuss the audit process, how our audit turned out, and where we go from here.</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on this slide to fit your audit.]</a:t>
            </a:r>
          </a:p>
          <a:p>
            <a:pPr marL="158750" indent="0">
              <a:buNone/>
            </a:pPr>
            <a:endParaRPr lang="en-US" b="0" dirty="0"/>
          </a:p>
          <a:p>
            <a:pPr marL="158750" indent="0">
              <a:buNone/>
            </a:pPr>
            <a:r>
              <a:rPr lang="en-US" b="0" dirty="0"/>
              <a:t>In [Your County], we use the automated audit method. What </a:t>
            </a:r>
            <a:r>
              <a:rPr lang="en-US" sz="1100" b="0" dirty="0">
                <a:latin typeface="Tw Cen MT" panose="020B0602020104020603" pitchFamily="34" charset="0"/>
              </a:rPr>
              <a:t>is an automated audit?</a:t>
            </a:r>
            <a:endParaRPr lang="en-US" b="0" dirty="0"/>
          </a:p>
        </p:txBody>
      </p:sp>
    </p:spTree>
    <p:extLst>
      <p:ext uri="{BB962C8B-B14F-4D97-AF65-F5344CB8AC3E}">
        <p14:creationId xmlns:p14="http://schemas.microsoft.com/office/powerpoint/2010/main" val="3401980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on this slide to fit your audit.]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dirty="0">
              <a:solidFill>
                <a:schemeClr val="lt1"/>
              </a:solidFill>
              <a:latin typeface="Cambria" panose="02040503050406030204" pitchFamily="18" charset="0"/>
              <a:ea typeface="Cambria" panose="02040503050406030204" pitchFamily="18" charset="0"/>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dirty="0">
                <a:solidFill>
                  <a:schemeClr val="lt1"/>
                </a:solidFill>
                <a:latin typeface="Cambria" panose="02040503050406030204" pitchFamily="18" charset="0"/>
                <a:ea typeface="Cambria" panose="02040503050406030204" pitchFamily="18" charset="0"/>
              </a:rPr>
              <a:t>It’s a post-election audit where every ballot is re-tabulated using a different tabulator machine. </a:t>
            </a:r>
            <a:r>
              <a:rPr lang="en-US" sz="1100" dirty="0">
                <a:solidFill>
                  <a:schemeClr val="tx1"/>
                </a:solidFill>
                <a:latin typeface="Bitter Medium"/>
                <a:ea typeface="Bitter Medium"/>
                <a:cs typeface="Bitter Medium"/>
                <a:sym typeface="Bitter Medium"/>
              </a:rPr>
              <a:t>The goal of an automated or 100% re-tabulation audit is to confirm the votes were counted correctly by the first tabulator by counting all the ballots again on a second tabulator. </a:t>
            </a:r>
            <a:r>
              <a:rPr lang="en-US" sz="1100" b="0" i="0" dirty="0">
                <a:solidFill>
                  <a:schemeClr val="lt1"/>
                </a:solidFill>
                <a:latin typeface="Cambria" panose="02040503050406030204" pitchFamily="18" charset="0"/>
                <a:ea typeface="Cambria" panose="02040503050406030204" pitchFamily="18" charset="0"/>
              </a:rPr>
              <a:t>If the election and audit counts match, we can verify that the </a:t>
            </a:r>
            <a:r>
              <a:rPr lang="en-US" sz="1100" dirty="0">
                <a:solidFill>
                  <a:schemeClr val="tx1"/>
                </a:solidFill>
                <a:latin typeface="Bitter Medium"/>
                <a:ea typeface="Bitter Medium"/>
                <a:cs typeface="Bitter Medium"/>
                <a:sym typeface="Bitter Medium"/>
              </a:rPr>
              <a:t>election outcome is both reliable and valid</a:t>
            </a:r>
            <a:r>
              <a:rPr lang="en-US" sz="1100" b="0" i="0" dirty="0">
                <a:solidFill>
                  <a:schemeClr val="lt1"/>
                </a:solidFill>
                <a:latin typeface="Cambria" panose="02040503050406030204" pitchFamily="18" charset="0"/>
                <a:ea typeface="Cambria" panose="02040503050406030204" pitchFamily="18" charset="0"/>
              </a:rPr>
              <a:t>. </a:t>
            </a:r>
            <a:endParaRPr lang="en-US" dirty="0"/>
          </a:p>
        </p:txBody>
      </p:sp>
    </p:spTree>
    <p:extLst>
      <p:ext uri="{BB962C8B-B14F-4D97-AF65-F5344CB8AC3E}">
        <p14:creationId xmlns:p14="http://schemas.microsoft.com/office/powerpoint/2010/main" val="4175004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on this slide to fit your audit.]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b="0"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0" dirty="0"/>
              <a:t>So, we know what an automated audit is: Why do we do them</a:t>
            </a:r>
            <a:r>
              <a:rPr lang="en-US" sz="1100" b="0" dirty="0">
                <a:latin typeface="Tw Cen MT" panose="020B0602020104020603" pitchFamily="34" charset="0"/>
              </a:rPr>
              <a:t>?</a:t>
            </a:r>
            <a:endParaRPr lang="en-US" b="0" dirty="0"/>
          </a:p>
          <a:p>
            <a:endParaRPr lang="en-US" dirty="0"/>
          </a:p>
        </p:txBody>
      </p:sp>
    </p:spTree>
    <p:extLst>
      <p:ext uri="{BB962C8B-B14F-4D97-AF65-F5344CB8AC3E}">
        <p14:creationId xmlns:p14="http://schemas.microsoft.com/office/powerpoint/2010/main" val="2322460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on this slide to fit your audit.]</a:t>
            </a:r>
          </a:p>
          <a:p>
            <a:pPr marL="158750" indent="0">
              <a:buNone/>
            </a:pPr>
            <a:endParaRPr lang="en-US" dirty="0"/>
          </a:p>
          <a:p>
            <a:pPr marL="158750" indent="0">
              <a:buNone/>
            </a:pPr>
            <a:r>
              <a:rPr lang="en-US" dirty="0"/>
              <a:t>We audit election results to ensure the tabulation equipment used during the election accurately counted votes. [Your County] uses the automated audit method for several reasons: By statute, it is one of two methods available for post-election audits in the state, it minimizes human error while maximizing the use of technology, and </a:t>
            </a:r>
            <a:r>
              <a:rPr lang="en-US" b="0" i="0" dirty="0">
                <a:solidFill>
                  <a:srgbClr val="333333"/>
                </a:solidFill>
                <a:effectLst/>
                <a:latin typeface="Arial" panose="020B0604020202020204" pitchFamily="34" charset="0"/>
              </a:rPr>
              <a:t>differences between the two tabulations are quick to identify and explain. We’re confident about this approach because the tabulation equipment used for the official vote count was manufactured by a different vendor and uses a different scanning process from the tabulation equipment used for the automated audit.</a:t>
            </a:r>
            <a:endParaRPr lang="en-US" dirty="0"/>
          </a:p>
        </p:txBody>
      </p:sp>
    </p:spTree>
    <p:extLst>
      <p:ext uri="{BB962C8B-B14F-4D97-AF65-F5344CB8AC3E}">
        <p14:creationId xmlns:p14="http://schemas.microsoft.com/office/powerpoint/2010/main" val="301069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and images on this slide to fit your audit.]</a:t>
            </a:r>
          </a:p>
          <a:p>
            <a:pPr marL="158750" indent="0">
              <a:buNone/>
            </a:pPr>
            <a:endParaRPr lang="en-US" dirty="0"/>
          </a:p>
          <a:p>
            <a:pPr marL="158750" indent="0">
              <a:buNone/>
            </a:pPr>
            <a:r>
              <a:rPr lang="en-US" dirty="0"/>
              <a:t>Here’s what I mean. The election results – or the official vote count – is tabulated using Dominion tabulators. They scan each oval on the ballot from the inside out to pick up marks made by the voter. The audit uses Clear Ballot tabulators. They scan the area for each contest on the ballot for marks made by the voter. The difference in approaches is important to this type of audit because it helps us know that no matter how you look at it, meaning how the tabulator looks at an oval, the election and audit results match or are so close we know the results are reliable. This gives us great confidence in our official vote counts.</a:t>
            </a:r>
          </a:p>
        </p:txBody>
      </p:sp>
    </p:spTree>
    <p:extLst>
      <p:ext uri="{BB962C8B-B14F-4D97-AF65-F5344CB8AC3E}">
        <p14:creationId xmlns:p14="http://schemas.microsoft.com/office/powerpoint/2010/main" val="537707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dirty="0">
                <a:solidFill>
                  <a:srgbClr val="FF0000"/>
                </a:solidFill>
                <a:effectLst/>
                <a:highlight>
                  <a:srgbClr val="FFFF00"/>
                </a:highlight>
                <a:latin typeface="Bitter" pitchFamily="2" charset="0"/>
              </a:rPr>
              <a:t>[Add, delete and adjust the text on this slide to fit your audit.]</a:t>
            </a:r>
          </a:p>
          <a:p>
            <a:pPr marL="158750" indent="0">
              <a:buNone/>
            </a:pPr>
            <a:endParaRPr lang="en-US" dirty="0"/>
          </a:p>
          <a:p>
            <a:pPr marL="158750" indent="0">
              <a:buNone/>
            </a:pPr>
            <a:r>
              <a:rPr lang="en-US" dirty="0"/>
              <a:t>We’ve talked a bit about how automated audits work. Here are the basics for this particular automated audit. On November [#], [XX] days after the election, [##] bipartisan audit teams </a:t>
            </a:r>
            <a:r>
              <a:rPr lang="en-US" dirty="0">
                <a:solidFill>
                  <a:srgbClr val="EA7F70"/>
                </a:solidFill>
                <a:highlight>
                  <a:srgbClr val="FFFF00"/>
                </a:highlight>
              </a:rPr>
              <a:t>(or team members if that’s more accurate for your jurisdiction) came together at the [Your County Election Office] to conduct a post-election, post-certification automated audit. </a:t>
            </a:r>
          </a:p>
        </p:txBody>
      </p:sp>
    </p:spTree>
    <p:extLst>
      <p:ext uri="{BB962C8B-B14F-4D97-AF65-F5344CB8AC3E}">
        <p14:creationId xmlns:p14="http://schemas.microsoft.com/office/powerpoint/2010/main" val="2092861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800" b="0" i="1" u="none" strike="noStrike" dirty="0">
                <a:solidFill>
                  <a:srgbClr val="FF0000"/>
                </a:solidFill>
                <a:effectLst/>
                <a:highlight>
                  <a:srgbClr val="FFFF00"/>
                </a:highlight>
                <a:latin typeface="Bitter" pitchFamily="2" charset="0"/>
              </a:rPr>
              <a:t>[Add, delete and adjust the text on this slide to fit your audit: What percentages of what – precincts, in-person ballots, mail ballots, early ballots, Election Day ballots, etc. – were audited?]</a:t>
            </a:r>
            <a:br>
              <a:rPr lang="en-US" sz="1800" b="0" i="0" u="none" strike="noStrike" dirty="0">
                <a:solidFill>
                  <a:srgbClr val="000000"/>
                </a:solidFill>
                <a:effectLst/>
                <a:highlight>
                  <a:srgbClr val="FFFF00"/>
                </a:highlight>
                <a:latin typeface="Bitter" pitchFamily="2" charset="0"/>
              </a:rPr>
            </a:br>
            <a:br>
              <a:rPr lang="en-US" sz="1800" b="0" i="0" u="none" strike="noStrike" dirty="0">
                <a:solidFill>
                  <a:srgbClr val="000000"/>
                </a:solidFill>
                <a:effectLst/>
                <a:highlight>
                  <a:srgbClr val="FFFF00"/>
                </a:highlight>
                <a:latin typeface="Bitter" pitchFamily="2" charset="0"/>
              </a:rPr>
            </a:br>
            <a:r>
              <a:rPr lang="en-US" sz="1800" b="0" i="0" u="none" strike="noStrike" dirty="0">
                <a:solidFill>
                  <a:srgbClr val="000000"/>
                </a:solidFill>
                <a:effectLst/>
                <a:highlight>
                  <a:srgbClr val="FFFF00"/>
                </a:highlight>
                <a:latin typeface="Bitter" pitchFamily="2" charset="0"/>
              </a:rPr>
              <a:t>For the 2024 general election, Your County counted [###,###] mail ballots, [###,###] in-person early ballots, [###,###] in-person Election Day ballots, and  [###] provisional ballots, for a total of  [###,###] ballots counted. As you can see, we audited the exact same number of ballots in every category. We re-tabulated 100% of Your County’s ballots.</a:t>
            </a:r>
            <a:endParaRPr lang="en-US" sz="1800" b="0" i="0" u="none" strike="noStrike" dirty="0">
              <a:solidFill>
                <a:srgbClr val="1D1C1D"/>
              </a:solidFill>
              <a:effectLst/>
              <a:highlight>
                <a:srgbClr val="F8F8F8"/>
              </a:highlight>
              <a:latin typeface="Slack-Lato"/>
            </a:endParaRPr>
          </a:p>
        </p:txBody>
      </p:sp>
    </p:spTree>
    <p:extLst>
      <p:ext uri="{BB962C8B-B14F-4D97-AF65-F5344CB8AC3E}">
        <p14:creationId xmlns:p14="http://schemas.microsoft.com/office/powerpoint/2010/main" val="2160101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solidFill>
                  <a:schemeClr val="bg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solidFill>
                  <a:srgbClr val="B4C7D6"/>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 name="Google Shape;57;p13">
            <a:extLst>
              <a:ext uri="{FF2B5EF4-FFF2-40B4-BE49-F238E27FC236}">
                <a16:creationId xmlns:a16="http://schemas.microsoft.com/office/drawing/2014/main" id="{C1EF3D1E-7620-1A54-C58A-0DD5635817B6}"/>
              </a:ext>
            </a:extLst>
          </p:cNvPr>
          <p:cNvPicPr preferRelativeResize="0"/>
          <p:nvPr userDrawn="1"/>
        </p:nvPicPr>
        <p:blipFill rotWithShape="1">
          <a:blip r:embed="rId2">
            <a:alphaModFix amt="16000"/>
          </a:blip>
          <a:srcRect t="-2651" r="43610" b="23377"/>
          <a:stretch/>
        </p:blipFill>
        <p:spPr>
          <a:xfrm>
            <a:off x="5018950" y="-102338"/>
            <a:ext cx="4125050" cy="57990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solidFill>
                  <a:schemeClr val="bg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 name="Google Shape;57;p13">
            <a:extLst>
              <a:ext uri="{FF2B5EF4-FFF2-40B4-BE49-F238E27FC236}">
                <a16:creationId xmlns:a16="http://schemas.microsoft.com/office/drawing/2014/main" id="{5EA8BB6C-3C70-67E8-01A9-9F46E13C732B}"/>
              </a:ext>
            </a:extLst>
          </p:cNvPr>
          <p:cNvPicPr preferRelativeResize="0"/>
          <p:nvPr userDrawn="1"/>
        </p:nvPicPr>
        <p:blipFill rotWithShape="1">
          <a:blip r:embed="rId2">
            <a:alphaModFix amt="16000"/>
          </a:blip>
          <a:srcRect t="-2651" r="43610" b="23377"/>
          <a:stretch/>
        </p:blipFill>
        <p:spPr>
          <a:xfrm>
            <a:off x="5018950" y="-162133"/>
            <a:ext cx="4125050" cy="57990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2E435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ectionsgroup.com/commsdesk/" TargetMode="External"/><Relationship Id="rId2" Type="http://schemas.openxmlformats.org/officeDocument/2006/relationships/hyperlink" Target="https://electionsgroup.com/resource/audit-report-template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hyperlink" Target="https://electionsgroup.com/commsdesk/" TargetMode="External"/><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1390814-41FE-A07A-2958-5C474ED0AE12}"/>
              </a:ext>
            </a:extLst>
          </p:cNvPr>
          <p:cNvSpPr/>
          <p:nvPr/>
        </p:nvSpPr>
        <p:spPr>
          <a:xfrm>
            <a:off x="0" y="79204"/>
            <a:ext cx="9144000" cy="5143500"/>
          </a:xfrm>
          <a:prstGeom prst="rect">
            <a:avLst/>
          </a:prstGeom>
          <a:solidFill>
            <a:srgbClr val="2E43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DB50BA05-98FE-EDEA-60D4-9A8C2E96E734}"/>
              </a:ext>
            </a:extLst>
          </p:cNvPr>
          <p:cNvSpPr txBox="1">
            <a:spLocks/>
          </p:cNvSpPr>
          <p:nvPr/>
        </p:nvSpPr>
        <p:spPr>
          <a:xfrm>
            <a:off x="311700" y="81225"/>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r>
              <a:rPr lang="en-US" sz="4000" b="1" dirty="0">
                <a:latin typeface="Tw Cen MT" panose="020B0602020104020603" pitchFamily="34" charset="0"/>
              </a:rPr>
              <a:t>Using This Template</a:t>
            </a:r>
          </a:p>
        </p:txBody>
      </p:sp>
      <p:sp>
        <p:nvSpPr>
          <p:cNvPr id="5" name="TextBox 4">
            <a:extLst>
              <a:ext uri="{FF2B5EF4-FFF2-40B4-BE49-F238E27FC236}">
                <a16:creationId xmlns:a16="http://schemas.microsoft.com/office/drawing/2014/main" id="{342CBF51-D74D-8F1B-CBDE-6FAABAC27824}"/>
              </a:ext>
            </a:extLst>
          </p:cNvPr>
          <p:cNvSpPr txBox="1"/>
          <p:nvPr/>
        </p:nvSpPr>
        <p:spPr>
          <a:xfrm>
            <a:off x="2372263" y="909757"/>
            <a:ext cx="4494362" cy="3754874"/>
          </a:xfrm>
          <a:prstGeom prst="rect">
            <a:avLst/>
          </a:prstGeom>
          <a:noFill/>
        </p:spPr>
        <p:txBody>
          <a:bodyPr wrap="square" rtlCol="0">
            <a:spAutoFit/>
          </a:bodyPr>
          <a:lstStyle/>
          <a:p>
            <a:r>
              <a:rPr lang="en-US" dirty="0">
                <a:solidFill>
                  <a:srgbClr val="B4C7D6"/>
                </a:solidFill>
                <a:latin typeface="Tw Cen MT" panose="020B0602020104020603" pitchFamily="34" charset="0"/>
              </a:rPr>
              <a:t>This is a template with slides and speaker notes that you can add to, cut and adjust to fit your post-election audit. There are placeholders throughout for the name of your jurisdiction, your logo/seal, audit results, etc.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This is a version of The Elections Group’s </a:t>
            </a:r>
            <a:r>
              <a:rPr lang="en-US" dirty="0">
                <a:solidFill>
                  <a:schemeClr val="bg1"/>
                </a:solidFill>
                <a:latin typeface="Tw Cen MT" panose="020B0602020104020603" pitchFamily="34" charset="0"/>
                <a:hlinkClick r:id="rId2">
                  <a:extLst>
                    <a:ext uri="{A12FA001-AC4F-418D-AE19-62706E023703}">
                      <ahyp:hlinkClr xmlns:ahyp="http://schemas.microsoft.com/office/drawing/2018/hyperlinkcolor" val="tx"/>
                    </a:ext>
                  </a:extLst>
                </a:hlinkClick>
              </a:rPr>
              <a:t>automated audit report template</a:t>
            </a:r>
            <a:r>
              <a:rPr lang="en-US" dirty="0">
                <a:solidFill>
                  <a:srgbClr val="B4C7D6"/>
                </a:solidFill>
                <a:latin typeface="Tw Cen MT" panose="020B0602020104020603" pitchFamily="34" charset="0"/>
              </a:rPr>
              <a:t> and an additional way to share your audit results and process with the public.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The next slide has an icon library. Copy and paste the icons that help describe the steps of your audit process or your key takeaways.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If you would like assistance with this presentation, from additional icons to formatting your jurisdiction’s audit data, contact The Elections Group’s </a:t>
            </a:r>
            <a:r>
              <a:rPr lang="en-US" dirty="0">
                <a:solidFill>
                  <a:schemeClr val="bg1"/>
                </a:solidFill>
                <a:latin typeface="Tw Cen MT" panose="020B0602020104020603" pitchFamily="34" charset="0"/>
                <a:hlinkClick r:id="rId3">
                  <a:extLst>
                    <a:ext uri="{A12FA001-AC4F-418D-AE19-62706E023703}">
                      <ahyp:hlinkClr xmlns:ahyp="http://schemas.microsoft.com/office/drawing/2018/hyperlinkcolor" val="tx"/>
                    </a:ext>
                  </a:extLst>
                </a:hlinkClick>
              </a:rPr>
              <a:t>Communications Resource Desk </a:t>
            </a:r>
            <a:r>
              <a:rPr lang="en-US" dirty="0">
                <a:solidFill>
                  <a:srgbClr val="B4C7D6"/>
                </a:solidFill>
                <a:latin typeface="Tw Cen MT" panose="020B0602020104020603" pitchFamily="34" charset="0"/>
              </a:rPr>
              <a:t>team. We’re here to help.</a:t>
            </a:r>
          </a:p>
        </p:txBody>
      </p:sp>
      <p:cxnSp>
        <p:nvCxnSpPr>
          <p:cNvPr id="6" name="Straight Connector 5">
            <a:extLst>
              <a:ext uri="{FF2B5EF4-FFF2-40B4-BE49-F238E27FC236}">
                <a16:creationId xmlns:a16="http://schemas.microsoft.com/office/drawing/2014/main" id="{4D5599FB-BCF8-BFBD-D7F0-D54DF1FDCD89}"/>
              </a:ext>
            </a:extLst>
          </p:cNvPr>
          <p:cNvCxnSpPr>
            <a:cxnSpLocks/>
          </p:cNvCxnSpPr>
          <p:nvPr/>
        </p:nvCxnSpPr>
        <p:spPr>
          <a:xfrm>
            <a:off x="311700" y="804716"/>
            <a:ext cx="8520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B0B490C5-C6CF-C17B-E982-E7802B62AEDE}"/>
              </a:ext>
            </a:extLst>
          </p:cNvPr>
          <p:cNvSpPr/>
          <p:nvPr/>
        </p:nvSpPr>
        <p:spPr>
          <a:xfrm>
            <a:off x="311700" y="215664"/>
            <a:ext cx="1189296" cy="1188720"/>
          </a:xfrm>
          <a:prstGeom prst="ellipse">
            <a:avLst/>
          </a:prstGeom>
          <a:solidFill>
            <a:srgbClr val="EA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DA4BE15-5454-15FB-2C3B-F63BFAA07B5F}"/>
              </a:ext>
            </a:extLst>
          </p:cNvPr>
          <p:cNvSpPr txBox="1"/>
          <p:nvPr/>
        </p:nvSpPr>
        <p:spPr>
          <a:xfrm>
            <a:off x="160163" y="430589"/>
            <a:ext cx="1492370" cy="812530"/>
          </a:xfrm>
          <a:prstGeom prst="rect">
            <a:avLst/>
          </a:prstGeom>
          <a:noFill/>
        </p:spPr>
        <p:txBody>
          <a:bodyPr wrap="square" rtlCol="0">
            <a:spAutoFit/>
          </a:bodyPr>
          <a:lstStyle/>
          <a:p>
            <a:pPr algn="ctr"/>
            <a:r>
              <a:rPr lang="en-US" b="1" dirty="0">
                <a:solidFill>
                  <a:schemeClr val="bg1"/>
                </a:solidFill>
                <a:latin typeface="Tw Cen MT" panose="020B0602020104020603" pitchFamily="34" charset="0"/>
              </a:rPr>
              <a:t>DELETE THIS SLIDE BEFORE PRESENTING</a:t>
            </a:r>
          </a:p>
        </p:txBody>
      </p:sp>
    </p:spTree>
    <p:extLst>
      <p:ext uri="{BB962C8B-B14F-4D97-AF65-F5344CB8AC3E}">
        <p14:creationId xmlns:p14="http://schemas.microsoft.com/office/powerpoint/2010/main" val="592660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457201" y="1371600"/>
            <a:ext cx="3021304" cy="3364256"/>
          </a:xfrm>
          <a:prstGeom prst="rect">
            <a:avLst/>
          </a:prstGeom>
          <a:noFill/>
          <a:ln>
            <a:noFill/>
          </a:ln>
        </p:spPr>
        <p:txBody>
          <a:bodyPr spcFirstLastPara="1" wrap="square" lIns="91425" tIns="91425" rIns="91425" bIns="91425" anchor="t" anchorCtr="0">
            <a:noAutofit/>
          </a:bodyPr>
          <a:lstStyle/>
          <a:p>
            <a:pPr marL="0" lvl="0" indent="0" algn="l" rtl="0">
              <a:lnSpc>
                <a:spcPts val="2300"/>
              </a:lnSpc>
              <a:spcBef>
                <a:spcPts val="0"/>
              </a:spcBef>
              <a:spcAft>
                <a:spcPts val="600"/>
              </a:spcAft>
              <a:buNone/>
            </a:pPr>
            <a:r>
              <a:rPr lang="en-US" sz="2300" b="1" dirty="0">
                <a:solidFill>
                  <a:schemeClr val="bg1"/>
                </a:solidFill>
                <a:latin typeface="Tw Cen MT" panose="020B0602020104020603" pitchFamily="34" charset="77"/>
                <a:ea typeface="Montserrat"/>
                <a:cs typeface="Montserrat"/>
                <a:sym typeface="Montserrat"/>
              </a:rPr>
              <a:t>###,###</a:t>
            </a:r>
            <a:br>
              <a:rPr lang="en-US" sz="2400" b="1" dirty="0">
                <a:solidFill>
                  <a:schemeClr val="bg1"/>
                </a:solidFill>
                <a:latin typeface="Tw Cen MT" panose="020B0602020104020603" pitchFamily="34" charset="77"/>
                <a:ea typeface="Montserrat"/>
                <a:cs typeface="Montserrat"/>
                <a:sym typeface="Montserrat"/>
              </a:rPr>
            </a:br>
            <a:r>
              <a:rPr lang="en-US" sz="1600" b="1" dirty="0">
                <a:solidFill>
                  <a:schemeClr val="bg1"/>
                </a:solidFill>
                <a:latin typeface="Tw Cen MT" panose="020B0602020104020603" pitchFamily="34" charset="77"/>
                <a:ea typeface="Montserrat"/>
                <a:cs typeface="Montserrat"/>
                <a:sym typeface="Montserrat"/>
              </a:rPr>
              <a:t>mail ballots </a:t>
            </a:r>
            <a:r>
              <a:rPr lang="en-US" sz="1600" b="1" i="1" dirty="0">
                <a:solidFill>
                  <a:srgbClr val="B4C7D6"/>
                </a:solidFill>
                <a:latin typeface="Cambria" panose="02040503050406030204" pitchFamily="18" charset="0"/>
                <a:ea typeface="Cambria" panose="02040503050406030204" pitchFamily="18" charset="0"/>
                <a:cs typeface="Montserrat"/>
                <a:sym typeface="Montserrat"/>
              </a:rPr>
              <a:t>counted</a:t>
            </a:r>
          </a:p>
          <a:p>
            <a:pPr marL="0" lvl="0" indent="0" algn="l" rtl="0">
              <a:lnSpc>
                <a:spcPts val="2300"/>
              </a:lnSpc>
              <a:spcBef>
                <a:spcPts val="0"/>
              </a:spcBef>
              <a:spcAft>
                <a:spcPts val="600"/>
              </a:spcAft>
              <a:buNone/>
            </a:pPr>
            <a:r>
              <a:rPr lang="en-US" sz="2300" b="1" spc="-20" dirty="0">
                <a:solidFill>
                  <a:schemeClr val="bg1"/>
                </a:solidFill>
                <a:latin typeface="Tw Cen MT" panose="020B0602020104020603" pitchFamily="34" charset="77"/>
                <a:ea typeface="Bitter Medium"/>
                <a:cs typeface="Bitter Medium"/>
                <a:sym typeface="Montserrat"/>
              </a:rPr>
              <a:t>##,###</a:t>
            </a:r>
            <a:br>
              <a:rPr lang="en-US" sz="2400" b="1" spc="-20" dirty="0">
                <a:solidFill>
                  <a:schemeClr val="bg1"/>
                </a:solidFill>
                <a:latin typeface="Tw Cen MT" panose="020B0602020104020603" pitchFamily="34" charset="77"/>
                <a:ea typeface="Bitter Medium"/>
                <a:cs typeface="Bitter Medium"/>
                <a:sym typeface="Montserrat"/>
              </a:rPr>
            </a:br>
            <a:r>
              <a:rPr lang="en-US" sz="1600" b="1" spc="-20" dirty="0">
                <a:solidFill>
                  <a:schemeClr val="bg1"/>
                </a:solidFill>
                <a:latin typeface="Tw Cen MT" panose="020B0602020104020603" pitchFamily="34" charset="0"/>
                <a:ea typeface="Cambria" panose="02040503050406030204" pitchFamily="18" charset="0"/>
                <a:cs typeface="Bitter Medium"/>
                <a:sym typeface="Montserrat"/>
              </a:rPr>
              <a:t>early </a:t>
            </a:r>
            <a:r>
              <a:rPr lang="en-US" sz="1600" b="1" dirty="0">
                <a:solidFill>
                  <a:schemeClr val="bg1"/>
                </a:solidFill>
                <a:latin typeface="Tw Cen MT" panose="020B0602020104020603" pitchFamily="34" charset="0"/>
                <a:ea typeface="Montserrat"/>
                <a:cs typeface="Montserrat"/>
                <a:sym typeface="Montserrat"/>
              </a:rPr>
              <a:t>ballots </a:t>
            </a:r>
            <a:r>
              <a:rPr lang="en-US" sz="1600" b="1" i="1" dirty="0">
                <a:solidFill>
                  <a:srgbClr val="B4C7D6"/>
                </a:solidFill>
                <a:latin typeface="Cambria" panose="02040503050406030204" pitchFamily="18" charset="0"/>
                <a:ea typeface="Cambria" panose="02040503050406030204" pitchFamily="18" charset="0"/>
                <a:cs typeface="Montserrat"/>
                <a:sym typeface="Montserrat"/>
              </a:rPr>
              <a:t>counted</a:t>
            </a:r>
          </a:p>
          <a:p>
            <a:pPr>
              <a:lnSpc>
                <a:spcPts val="2300"/>
              </a:lnSpc>
              <a:spcAft>
                <a:spcPts val="600"/>
              </a:spcAft>
            </a:pPr>
            <a:r>
              <a:rPr lang="en-US" sz="2300" b="1" spc="-20" dirty="0">
                <a:solidFill>
                  <a:schemeClr val="bg1"/>
                </a:solidFill>
                <a:latin typeface="Tw Cen MT" panose="020B0602020104020603" pitchFamily="34" charset="77"/>
                <a:ea typeface="Bitter Medium"/>
                <a:cs typeface="Bitter Medium"/>
                <a:sym typeface="Montserrat"/>
              </a:rPr>
              <a:t>##,###</a:t>
            </a:r>
            <a:br>
              <a:rPr lang="en-US" sz="2400" b="1" spc="-20" dirty="0">
                <a:solidFill>
                  <a:schemeClr val="bg1"/>
                </a:solidFill>
                <a:latin typeface="Tw Cen MT" panose="020B0602020104020603" pitchFamily="34" charset="77"/>
                <a:ea typeface="Bitter Medium"/>
                <a:cs typeface="Bitter Medium"/>
                <a:sym typeface="Montserrat"/>
              </a:rPr>
            </a:br>
            <a:r>
              <a:rPr lang="en-US" sz="1600" b="1" spc="-20" dirty="0">
                <a:solidFill>
                  <a:schemeClr val="bg1"/>
                </a:solidFill>
                <a:latin typeface="Tw Cen MT" panose="020B0602020104020603" pitchFamily="34" charset="0"/>
                <a:ea typeface="Cambria" panose="02040503050406030204" pitchFamily="18" charset="0"/>
                <a:cs typeface="Bitter Medium"/>
                <a:sym typeface="Montserrat"/>
              </a:rPr>
              <a:t>Election Day </a:t>
            </a:r>
            <a:r>
              <a:rPr lang="en-US" sz="1600" b="1" dirty="0">
                <a:solidFill>
                  <a:schemeClr val="bg1"/>
                </a:solidFill>
                <a:latin typeface="Tw Cen MT" panose="020B0602020104020603" pitchFamily="34" charset="0"/>
                <a:ea typeface="Montserrat"/>
                <a:cs typeface="Montserrat"/>
                <a:sym typeface="Montserrat"/>
              </a:rPr>
              <a:t>ballots </a:t>
            </a:r>
            <a:r>
              <a:rPr lang="en-US" sz="1600" b="1" i="1" dirty="0">
                <a:solidFill>
                  <a:srgbClr val="B4C7D6"/>
                </a:solidFill>
                <a:latin typeface="Cambria" panose="02040503050406030204" pitchFamily="18" charset="0"/>
                <a:ea typeface="Cambria" panose="02040503050406030204" pitchFamily="18" charset="0"/>
                <a:cs typeface="Montserrat"/>
                <a:sym typeface="Montserrat"/>
              </a:rPr>
              <a:t>counted</a:t>
            </a:r>
            <a:endParaRPr lang="en-US" sz="1800" spc="-20" dirty="0">
              <a:solidFill>
                <a:schemeClr val="bg1"/>
              </a:solidFill>
              <a:latin typeface="Tw Cen MT" panose="020B0602020104020603" pitchFamily="34" charset="77"/>
              <a:ea typeface="Bitter Medium"/>
              <a:cs typeface="Bitter Medium"/>
              <a:sym typeface="Bitter Medium"/>
            </a:endParaRPr>
          </a:p>
          <a:p>
            <a:pPr>
              <a:lnSpc>
                <a:spcPts val="2300"/>
              </a:lnSpc>
              <a:spcAft>
                <a:spcPts val="600"/>
              </a:spcAft>
            </a:pPr>
            <a:r>
              <a:rPr lang="en-US" sz="2300" b="1" dirty="0">
                <a:solidFill>
                  <a:schemeClr val="bg1"/>
                </a:solidFill>
                <a:latin typeface="Tw Cen MT" panose="020B0602020104020603" pitchFamily="34" charset="77"/>
                <a:ea typeface="Bitter Medium"/>
                <a:cs typeface="Bitter Medium"/>
                <a:sym typeface="Montserrat"/>
              </a:rPr>
              <a:t>###</a:t>
            </a:r>
            <a:br>
              <a:rPr lang="en-US" sz="2400" b="1" dirty="0">
                <a:solidFill>
                  <a:schemeClr val="bg1"/>
                </a:solidFill>
                <a:latin typeface="Tw Cen MT" panose="020B0602020104020603" pitchFamily="34" charset="77"/>
                <a:ea typeface="Bitter Medium"/>
                <a:cs typeface="Bitter Medium"/>
                <a:sym typeface="Montserrat"/>
              </a:rPr>
            </a:br>
            <a:r>
              <a:rPr lang="en-US" sz="1600" b="1" dirty="0">
                <a:solidFill>
                  <a:schemeClr val="bg1"/>
                </a:solidFill>
                <a:latin typeface="Tw Cen MT" panose="020B0602020104020603" pitchFamily="34" charset="77"/>
                <a:ea typeface="Bitter Medium"/>
                <a:cs typeface="Bitter Medium"/>
                <a:sym typeface="Montserrat"/>
              </a:rPr>
              <a:t>provisional ballots </a:t>
            </a:r>
            <a:r>
              <a:rPr lang="en-US" sz="1600" b="1" i="1" dirty="0">
                <a:solidFill>
                  <a:srgbClr val="B4C7D6"/>
                </a:solidFill>
                <a:latin typeface="Cambria" panose="02040503050406030204" pitchFamily="18" charset="0"/>
                <a:ea typeface="Cambria" panose="02040503050406030204" pitchFamily="18" charset="0"/>
                <a:cs typeface="Montserrat"/>
                <a:sym typeface="Montserrat"/>
              </a:rPr>
              <a:t>counted</a:t>
            </a:r>
            <a:endParaRPr lang="en-US" sz="1800" b="1" i="1" dirty="0">
              <a:solidFill>
                <a:srgbClr val="B4C7D6"/>
              </a:solidFill>
              <a:latin typeface="Cambria" panose="02040503050406030204" pitchFamily="18" charset="0"/>
              <a:ea typeface="Cambria" panose="02040503050406030204" pitchFamily="18" charset="0"/>
              <a:cs typeface="Montserrat"/>
              <a:sym typeface="Montserrat"/>
            </a:endParaRPr>
          </a:p>
          <a:p>
            <a:pPr>
              <a:lnSpc>
                <a:spcPts val="2300"/>
              </a:lnSpc>
            </a:pPr>
            <a:r>
              <a:rPr lang="en-US" sz="2400" b="1" dirty="0">
                <a:solidFill>
                  <a:schemeClr val="bg1"/>
                </a:solidFill>
                <a:latin typeface="Tw Cen MT" panose="020B0602020104020603" pitchFamily="34" charset="0"/>
                <a:ea typeface="Cambria" panose="02040503050406030204" pitchFamily="18" charset="0"/>
                <a:cs typeface="Bitter Medium"/>
                <a:sym typeface="Montserrat"/>
              </a:rPr>
              <a:t>###,###</a:t>
            </a:r>
          </a:p>
          <a:p>
            <a:pPr>
              <a:lnSpc>
                <a:spcPts val="2300"/>
              </a:lnSpc>
            </a:pPr>
            <a:r>
              <a:rPr lang="en-US" sz="1600" b="1" dirty="0">
                <a:solidFill>
                  <a:schemeClr val="bg1"/>
                </a:solidFill>
                <a:latin typeface="Tw Cen MT" panose="020B0602020104020603" pitchFamily="34" charset="0"/>
                <a:ea typeface="Cambria" panose="02040503050406030204" pitchFamily="18" charset="0"/>
                <a:cs typeface="Bitter Medium"/>
                <a:sym typeface="Montserrat"/>
              </a:rPr>
              <a:t>total ballots </a:t>
            </a:r>
            <a:r>
              <a:rPr lang="en-US" sz="1600" b="1" i="1" dirty="0">
                <a:solidFill>
                  <a:srgbClr val="B4C7D6"/>
                </a:solidFill>
                <a:latin typeface="Cambria" panose="02040503050406030204" pitchFamily="18" charset="0"/>
                <a:ea typeface="Cambria" panose="02040503050406030204" pitchFamily="18" charset="0"/>
                <a:cs typeface="Bitter Medium"/>
                <a:sym typeface="Montserrat"/>
              </a:rPr>
              <a:t>counted</a:t>
            </a:r>
            <a:endParaRPr lang="en-US" sz="1600" b="1" i="1" dirty="0">
              <a:solidFill>
                <a:srgbClr val="B4C7D6"/>
              </a:solidFill>
              <a:latin typeface="Cambria" panose="02040503050406030204" pitchFamily="18" charset="0"/>
              <a:ea typeface="Cambria" panose="02040503050406030204" pitchFamily="18" charset="0"/>
              <a:cs typeface="Bitter Medium"/>
              <a:sym typeface="Bitter Medium"/>
            </a:endParaRPr>
          </a:p>
          <a:p>
            <a:pPr marL="0" lvl="0" indent="0" algn="l" rtl="0">
              <a:spcBef>
                <a:spcPts val="0"/>
              </a:spcBef>
              <a:spcAft>
                <a:spcPts val="800"/>
              </a:spcAft>
              <a:buNone/>
            </a:pPr>
            <a:endParaRPr lang="en-US" sz="2400" spc="-20" dirty="0">
              <a:solidFill>
                <a:schemeClr val="bg1"/>
              </a:solidFill>
              <a:latin typeface="Tw Cen MT" panose="020B0602020104020603" pitchFamily="34" charset="77"/>
              <a:ea typeface="Bitter Medium"/>
              <a:cs typeface="Bitter Medium"/>
              <a:sym typeface="Bitter Medium"/>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4974113"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By the Numbers</a:t>
            </a:r>
          </a:p>
        </p:txBody>
      </p:sp>
      <p:cxnSp>
        <p:nvCxnSpPr>
          <p:cNvPr id="23" name="Straight Connector 22">
            <a:extLst>
              <a:ext uri="{FF2B5EF4-FFF2-40B4-BE49-F238E27FC236}">
                <a16:creationId xmlns:a16="http://schemas.microsoft.com/office/drawing/2014/main" id="{A24D5905-8530-78F1-6CD0-BC6844476529}"/>
              </a:ext>
            </a:extLst>
          </p:cNvPr>
          <p:cNvCxnSpPr>
            <a:cxnSpLocks/>
          </p:cNvCxnSpPr>
          <p:nvPr/>
        </p:nvCxnSpPr>
        <p:spPr>
          <a:xfrm>
            <a:off x="3193365" y="1704109"/>
            <a:ext cx="0" cy="303174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Google Shape;76;p16">
            <a:extLst>
              <a:ext uri="{FF2B5EF4-FFF2-40B4-BE49-F238E27FC236}">
                <a16:creationId xmlns:a16="http://schemas.microsoft.com/office/drawing/2014/main" id="{703FFFD1-3A50-BB13-4F91-610F0217CEBC}"/>
              </a:ext>
            </a:extLst>
          </p:cNvPr>
          <p:cNvSpPr txBox="1"/>
          <p:nvPr/>
        </p:nvSpPr>
        <p:spPr>
          <a:xfrm>
            <a:off x="3566431" y="1371601"/>
            <a:ext cx="2751171" cy="3314700"/>
          </a:xfrm>
          <a:prstGeom prst="rect">
            <a:avLst/>
          </a:prstGeom>
          <a:noFill/>
          <a:ln>
            <a:noFill/>
          </a:ln>
        </p:spPr>
        <p:txBody>
          <a:bodyPr spcFirstLastPara="1" wrap="square" lIns="91425" tIns="91425" rIns="91425" bIns="91425" anchor="t" anchorCtr="0">
            <a:noAutofit/>
          </a:bodyPr>
          <a:lstStyle/>
          <a:p>
            <a:pPr marL="0" lvl="0" indent="0" algn="l" rtl="0">
              <a:lnSpc>
                <a:spcPts val="2300"/>
              </a:lnSpc>
              <a:spcBef>
                <a:spcPts val="0"/>
              </a:spcBef>
              <a:spcAft>
                <a:spcPts val="600"/>
              </a:spcAft>
              <a:buNone/>
            </a:pPr>
            <a:r>
              <a:rPr lang="en-US" sz="2300" b="1" dirty="0">
                <a:solidFill>
                  <a:schemeClr val="bg1"/>
                </a:solidFill>
                <a:latin typeface="Tw Cen MT" panose="020B0602020104020603" pitchFamily="34" charset="77"/>
                <a:ea typeface="Montserrat"/>
                <a:cs typeface="Montserrat"/>
                <a:sym typeface="Montserrat"/>
              </a:rPr>
              <a:t>###,###</a:t>
            </a:r>
            <a:br>
              <a:rPr lang="en-US" sz="2400" b="1" dirty="0">
                <a:solidFill>
                  <a:schemeClr val="bg1"/>
                </a:solidFill>
                <a:latin typeface="Tw Cen MT" panose="020B0602020104020603" pitchFamily="34" charset="77"/>
                <a:ea typeface="Montserrat"/>
                <a:cs typeface="Montserrat"/>
                <a:sym typeface="Montserrat"/>
              </a:rPr>
            </a:br>
            <a:r>
              <a:rPr lang="en-US" sz="1600" b="1" dirty="0">
                <a:solidFill>
                  <a:schemeClr val="bg1"/>
                </a:solidFill>
                <a:latin typeface="Tw Cen MT" panose="020B0602020104020603" pitchFamily="34" charset="77"/>
                <a:ea typeface="Montserrat"/>
                <a:cs typeface="Montserrat"/>
                <a:sym typeface="Montserrat"/>
              </a:rPr>
              <a:t>mail ballots </a:t>
            </a:r>
            <a:r>
              <a:rPr lang="en-US" sz="1600" b="1" i="1" dirty="0">
                <a:solidFill>
                  <a:srgbClr val="EA7F70"/>
                </a:solidFill>
                <a:latin typeface="Cambria" panose="02040503050406030204" pitchFamily="18" charset="0"/>
                <a:ea typeface="Cambria" panose="02040503050406030204" pitchFamily="18" charset="0"/>
                <a:cs typeface="Montserrat"/>
                <a:sym typeface="Montserrat"/>
              </a:rPr>
              <a:t>audited</a:t>
            </a:r>
          </a:p>
          <a:p>
            <a:pPr marL="0" lvl="0" indent="0" algn="l" rtl="0">
              <a:lnSpc>
                <a:spcPts val="2300"/>
              </a:lnSpc>
              <a:spcBef>
                <a:spcPts val="0"/>
              </a:spcBef>
              <a:spcAft>
                <a:spcPts val="600"/>
              </a:spcAft>
              <a:buNone/>
            </a:pPr>
            <a:r>
              <a:rPr lang="en-US" sz="2300" b="1" spc="-20" dirty="0">
                <a:solidFill>
                  <a:schemeClr val="bg1"/>
                </a:solidFill>
                <a:latin typeface="Tw Cen MT" panose="020B0602020104020603" pitchFamily="34" charset="77"/>
                <a:ea typeface="Bitter Medium"/>
                <a:cs typeface="Bitter Medium"/>
                <a:sym typeface="Montserrat"/>
              </a:rPr>
              <a:t>##,###</a:t>
            </a:r>
            <a:br>
              <a:rPr lang="en-US" sz="2400" b="1" spc="-20" dirty="0">
                <a:solidFill>
                  <a:schemeClr val="bg1"/>
                </a:solidFill>
                <a:latin typeface="Tw Cen MT" panose="020B0602020104020603" pitchFamily="34" charset="77"/>
                <a:ea typeface="Bitter Medium"/>
                <a:cs typeface="Bitter Medium"/>
                <a:sym typeface="Montserrat"/>
              </a:rPr>
            </a:br>
            <a:r>
              <a:rPr lang="en-US" sz="1600" b="1" spc="-20" dirty="0">
                <a:solidFill>
                  <a:schemeClr val="bg1"/>
                </a:solidFill>
                <a:latin typeface="Tw Cen MT" panose="020B0602020104020603" pitchFamily="34" charset="0"/>
                <a:ea typeface="Cambria" panose="02040503050406030204" pitchFamily="18" charset="0"/>
                <a:cs typeface="Bitter Medium"/>
                <a:sym typeface="Montserrat"/>
              </a:rPr>
              <a:t>early </a:t>
            </a:r>
            <a:r>
              <a:rPr lang="en-US" sz="1600" b="1" dirty="0">
                <a:solidFill>
                  <a:schemeClr val="bg1"/>
                </a:solidFill>
                <a:latin typeface="Tw Cen MT" panose="020B0602020104020603" pitchFamily="34" charset="0"/>
                <a:ea typeface="Montserrat"/>
                <a:cs typeface="Montserrat"/>
                <a:sym typeface="Montserrat"/>
              </a:rPr>
              <a:t>ballots </a:t>
            </a:r>
            <a:r>
              <a:rPr lang="en-US" sz="1600" b="1" i="1" dirty="0">
                <a:solidFill>
                  <a:srgbClr val="EA7F70"/>
                </a:solidFill>
                <a:latin typeface="Cambria" panose="02040503050406030204" pitchFamily="18" charset="0"/>
                <a:ea typeface="Cambria" panose="02040503050406030204" pitchFamily="18" charset="0"/>
                <a:cs typeface="Montserrat"/>
                <a:sym typeface="Montserrat"/>
              </a:rPr>
              <a:t>audited</a:t>
            </a:r>
            <a:endParaRPr lang="en-US" sz="1600" b="1" i="1" dirty="0">
              <a:solidFill>
                <a:srgbClr val="B4C7D6"/>
              </a:solidFill>
              <a:latin typeface="Cambria" panose="02040503050406030204" pitchFamily="18" charset="0"/>
              <a:ea typeface="Cambria" panose="02040503050406030204" pitchFamily="18" charset="0"/>
              <a:cs typeface="Montserrat"/>
              <a:sym typeface="Montserrat"/>
            </a:endParaRPr>
          </a:p>
          <a:p>
            <a:pPr>
              <a:lnSpc>
                <a:spcPts val="2300"/>
              </a:lnSpc>
              <a:spcAft>
                <a:spcPts val="600"/>
              </a:spcAft>
            </a:pPr>
            <a:r>
              <a:rPr lang="en-US" sz="2300" b="1" spc="-20" dirty="0">
                <a:solidFill>
                  <a:schemeClr val="bg1"/>
                </a:solidFill>
                <a:latin typeface="Tw Cen MT" panose="020B0602020104020603" pitchFamily="34" charset="77"/>
                <a:ea typeface="Bitter Medium"/>
                <a:cs typeface="Bitter Medium"/>
                <a:sym typeface="Montserrat"/>
              </a:rPr>
              <a:t>##,###</a:t>
            </a:r>
            <a:br>
              <a:rPr lang="en-US" sz="2400" b="1" spc="-20" dirty="0">
                <a:solidFill>
                  <a:schemeClr val="bg1"/>
                </a:solidFill>
                <a:latin typeface="Tw Cen MT" panose="020B0602020104020603" pitchFamily="34" charset="77"/>
                <a:ea typeface="Bitter Medium"/>
                <a:cs typeface="Bitter Medium"/>
                <a:sym typeface="Montserrat"/>
              </a:rPr>
            </a:br>
            <a:r>
              <a:rPr lang="en-US" sz="1600" b="1" spc="-20" dirty="0">
                <a:solidFill>
                  <a:schemeClr val="bg1"/>
                </a:solidFill>
                <a:latin typeface="Tw Cen MT" panose="020B0602020104020603" pitchFamily="34" charset="0"/>
                <a:ea typeface="Cambria" panose="02040503050406030204" pitchFamily="18" charset="0"/>
                <a:cs typeface="Bitter Medium"/>
                <a:sym typeface="Montserrat"/>
              </a:rPr>
              <a:t>Election Day </a:t>
            </a:r>
            <a:r>
              <a:rPr lang="en-US" sz="1600" b="1" dirty="0">
                <a:solidFill>
                  <a:schemeClr val="bg1"/>
                </a:solidFill>
                <a:latin typeface="Tw Cen MT" panose="020B0602020104020603" pitchFamily="34" charset="0"/>
                <a:ea typeface="Montserrat"/>
                <a:cs typeface="Montserrat"/>
                <a:sym typeface="Montserrat"/>
              </a:rPr>
              <a:t>ballots </a:t>
            </a:r>
            <a:r>
              <a:rPr lang="en-US" sz="1600" b="1" i="1" dirty="0">
                <a:solidFill>
                  <a:srgbClr val="EA7F70"/>
                </a:solidFill>
                <a:latin typeface="Cambria" panose="02040503050406030204" pitchFamily="18" charset="0"/>
                <a:ea typeface="Cambria" panose="02040503050406030204" pitchFamily="18" charset="0"/>
                <a:cs typeface="Montserrat"/>
                <a:sym typeface="Montserrat"/>
              </a:rPr>
              <a:t>audited</a:t>
            </a:r>
            <a:endParaRPr lang="en-US" sz="1800" spc="-20" dirty="0">
              <a:solidFill>
                <a:schemeClr val="bg1"/>
              </a:solidFill>
              <a:latin typeface="Tw Cen MT" panose="020B0602020104020603" pitchFamily="34" charset="77"/>
              <a:ea typeface="Bitter Medium"/>
              <a:cs typeface="Bitter Medium"/>
              <a:sym typeface="Bitter Medium"/>
            </a:endParaRPr>
          </a:p>
          <a:p>
            <a:pPr>
              <a:lnSpc>
                <a:spcPts val="2300"/>
              </a:lnSpc>
              <a:spcAft>
                <a:spcPts val="600"/>
              </a:spcAft>
            </a:pPr>
            <a:r>
              <a:rPr lang="en-US" sz="2300" b="1" dirty="0">
                <a:solidFill>
                  <a:schemeClr val="bg1"/>
                </a:solidFill>
                <a:latin typeface="Tw Cen MT" panose="020B0602020104020603" pitchFamily="34" charset="77"/>
                <a:ea typeface="Bitter Medium"/>
                <a:cs typeface="Bitter Medium"/>
                <a:sym typeface="Montserrat"/>
              </a:rPr>
              <a:t>###</a:t>
            </a:r>
            <a:br>
              <a:rPr lang="en-US" sz="2400" b="1" dirty="0">
                <a:solidFill>
                  <a:schemeClr val="bg1"/>
                </a:solidFill>
                <a:latin typeface="Tw Cen MT" panose="020B0602020104020603" pitchFamily="34" charset="77"/>
                <a:ea typeface="Bitter Medium"/>
                <a:cs typeface="Bitter Medium"/>
                <a:sym typeface="Montserrat"/>
              </a:rPr>
            </a:br>
            <a:r>
              <a:rPr lang="en-US" sz="1600" b="1" dirty="0">
                <a:solidFill>
                  <a:schemeClr val="bg1"/>
                </a:solidFill>
                <a:latin typeface="Tw Cen MT" panose="020B0602020104020603" pitchFamily="34" charset="77"/>
                <a:ea typeface="Bitter Medium"/>
                <a:cs typeface="Bitter Medium"/>
                <a:sym typeface="Montserrat"/>
              </a:rPr>
              <a:t>provisional ballots </a:t>
            </a:r>
            <a:r>
              <a:rPr lang="en-US" sz="1600" b="1" i="1" dirty="0">
                <a:solidFill>
                  <a:srgbClr val="EA7F70"/>
                </a:solidFill>
                <a:latin typeface="Cambria" panose="02040503050406030204" pitchFamily="18" charset="0"/>
                <a:ea typeface="Cambria" panose="02040503050406030204" pitchFamily="18" charset="0"/>
                <a:cs typeface="Montserrat"/>
                <a:sym typeface="Montserrat"/>
              </a:rPr>
              <a:t>audited</a:t>
            </a:r>
            <a:endParaRPr lang="en-US" sz="1800" b="1" i="1" dirty="0">
              <a:solidFill>
                <a:srgbClr val="B4C7D6"/>
              </a:solidFill>
              <a:latin typeface="Cambria" panose="02040503050406030204" pitchFamily="18" charset="0"/>
              <a:ea typeface="Cambria" panose="02040503050406030204" pitchFamily="18" charset="0"/>
              <a:cs typeface="Montserrat"/>
              <a:sym typeface="Montserrat"/>
            </a:endParaRPr>
          </a:p>
          <a:p>
            <a:pPr>
              <a:lnSpc>
                <a:spcPts val="2300"/>
              </a:lnSpc>
            </a:pPr>
            <a:r>
              <a:rPr lang="en-US" sz="2400" b="1" dirty="0">
                <a:solidFill>
                  <a:schemeClr val="bg1"/>
                </a:solidFill>
                <a:latin typeface="Tw Cen MT" panose="020B0602020104020603" pitchFamily="34" charset="0"/>
                <a:ea typeface="Cambria" panose="02040503050406030204" pitchFamily="18" charset="0"/>
                <a:cs typeface="Bitter Medium"/>
                <a:sym typeface="Montserrat"/>
              </a:rPr>
              <a:t>###,###</a:t>
            </a:r>
          </a:p>
          <a:p>
            <a:pPr>
              <a:lnSpc>
                <a:spcPts val="2300"/>
              </a:lnSpc>
            </a:pPr>
            <a:r>
              <a:rPr lang="en-US" sz="1600" b="1" dirty="0">
                <a:solidFill>
                  <a:schemeClr val="bg1"/>
                </a:solidFill>
                <a:latin typeface="Tw Cen MT" panose="020B0602020104020603" pitchFamily="34" charset="0"/>
                <a:ea typeface="Cambria" panose="02040503050406030204" pitchFamily="18" charset="0"/>
                <a:cs typeface="Bitter Medium"/>
                <a:sym typeface="Montserrat"/>
              </a:rPr>
              <a:t>total ballots </a:t>
            </a:r>
            <a:r>
              <a:rPr lang="en-US" sz="1600" b="1" i="1" dirty="0">
                <a:solidFill>
                  <a:srgbClr val="EA7F70"/>
                </a:solidFill>
                <a:latin typeface="Cambria" panose="02040503050406030204" pitchFamily="18" charset="0"/>
                <a:ea typeface="Cambria" panose="02040503050406030204" pitchFamily="18" charset="0"/>
                <a:cs typeface="Montserrat"/>
                <a:sym typeface="Montserrat"/>
              </a:rPr>
              <a:t>audited</a:t>
            </a:r>
            <a:endParaRPr lang="en-US" sz="1600" b="1" i="1" dirty="0">
              <a:solidFill>
                <a:srgbClr val="B4C7D6"/>
              </a:solidFill>
              <a:latin typeface="Cambria" panose="02040503050406030204" pitchFamily="18" charset="0"/>
              <a:ea typeface="Cambria" panose="02040503050406030204" pitchFamily="18" charset="0"/>
              <a:cs typeface="Bitter Medium"/>
              <a:sym typeface="Bitter Medium"/>
            </a:endParaRPr>
          </a:p>
        </p:txBody>
      </p:sp>
      <p:sp>
        <p:nvSpPr>
          <p:cNvPr id="10" name="TextBox 9">
            <a:extLst>
              <a:ext uri="{FF2B5EF4-FFF2-40B4-BE49-F238E27FC236}">
                <a16:creationId xmlns:a16="http://schemas.microsoft.com/office/drawing/2014/main" id="{58EDF288-35DC-60FE-6B4E-6B5654891699}"/>
              </a:ext>
            </a:extLst>
          </p:cNvPr>
          <p:cNvSpPr txBox="1"/>
          <p:nvPr/>
        </p:nvSpPr>
        <p:spPr>
          <a:xfrm>
            <a:off x="6494737" y="2232890"/>
            <a:ext cx="2436337" cy="710964"/>
          </a:xfrm>
          <a:prstGeom prst="rect">
            <a:avLst/>
          </a:prstGeom>
          <a:noFill/>
        </p:spPr>
        <p:txBody>
          <a:bodyPr wrap="square">
            <a:spAutoFit/>
          </a:bodyPr>
          <a:lstStyle/>
          <a:p>
            <a:r>
              <a:rPr lang="en-US" sz="4000" b="1" i="0" u="none" strike="noStrike" dirty="0">
                <a:solidFill>
                  <a:schemeClr val="bg1"/>
                </a:solidFill>
                <a:effectLst/>
                <a:latin typeface="Tw Cen MT" panose="020B0602020104020603" pitchFamily="34" charset="0"/>
              </a:rPr>
              <a:t>100</a:t>
            </a:r>
            <a:r>
              <a:rPr lang="en-US" sz="4020" b="1" i="0" u="none" strike="noStrike" dirty="0">
                <a:solidFill>
                  <a:schemeClr val="bg1"/>
                </a:solidFill>
                <a:effectLst/>
                <a:latin typeface="Tw Cen MT" panose="020B0602020104020603" pitchFamily="34" charset="0"/>
              </a:rPr>
              <a:t>%</a:t>
            </a:r>
            <a:endParaRPr lang="en-US" dirty="0">
              <a:solidFill>
                <a:schemeClr val="bg1"/>
              </a:solidFill>
              <a:latin typeface="Tw Cen MT" panose="020B0602020104020603" pitchFamily="34" charset="0"/>
            </a:endParaRPr>
          </a:p>
        </p:txBody>
      </p:sp>
      <p:sp>
        <p:nvSpPr>
          <p:cNvPr id="12" name="TextBox 11">
            <a:extLst>
              <a:ext uri="{FF2B5EF4-FFF2-40B4-BE49-F238E27FC236}">
                <a16:creationId xmlns:a16="http://schemas.microsoft.com/office/drawing/2014/main" id="{2B91D7AA-F5C2-0F3C-333B-5CC232A4A008}"/>
              </a:ext>
            </a:extLst>
          </p:cNvPr>
          <p:cNvSpPr txBox="1"/>
          <p:nvPr/>
        </p:nvSpPr>
        <p:spPr>
          <a:xfrm>
            <a:off x="6542501" y="2810189"/>
            <a:ext cx="2476500" cy="738664"/>
          </a:xfrm>
          <a:prstGeom prst="rect">
            <a:avLst/>
          </a:prstGeom>
          <a:noFill/>
        </p:spPr>
        <p:txBody>
          <a:bodyPr wrap="square" rtlCol="0">
            <a:spAutoFit/>
          </a:bodyPr>
          <a:lstStyle/>
          <a:p>
            <a:r>
              <a:rPr lang="en-US" sz="1400" b="0" i="0" u="none" strike="noStrike" dirty="0">
                <a:solidFill>
                  <a:schemeClr val="bg1"/>
                </a:solidFill>
                <a:effectLst/>
                <a:latin typeface="Cambria" panose="02040503050406030204" pitchFamily="18" charset="0"/>
                <a:ea typeface="Cambria" panose="02040503050406030204" pitchFamily="18" charset="0"/>
              </a:rPr>
              <a:t>of ballots cast in the </a:t>
            </a:r>
            <a:br>
              <a:rPr lang="en-US" sz="1400" b="0" i="0" u="none" strike="noStrike" dirty="0">
                <a:solidFill>
                  <a:schemeClr val="bg1"/>
                </a:solidFill>
                <a:effectLst/>
                <a:latin typeface="Cambria" panose="02040503050406030204" pitchFamily="18" charset="0"/>
                <a:ea typeface="Cambria" panose="02040503050406030204" pitchFamily="18" charset="0"/>
              </a:rPr>
            </a:br>
            <a:r>
              <a:rPr lang="en-US" sz="1400" b="0" i="0" u="none" strike="noStrike" dirty="0">
                <a:solidFill>
                  <a:schemeClr val="bg1"/>
                </a:solidFill>
                <a:effectLst/>
                <a:latin typeface="Cambria" panose="02040503050406030204" pitchFamily="18" charset="0"/>
                <a:ea typeface="Cambria" panose="02040503050406030204" pitchFamily="18" charset="0"/>
              </a:rPr>
              <a:t>general election </a:t>
            </a:r>
            <a:br>
              <a:rPr lang="en-US" sz="1400" b="0" i="0" u="none" strike="noStrike" dirty="0">
                <a:solidFill>
                  <a:schemeClr val="bg1"/>
                </a:solidFill>
                <a:effectLst/>
                <a:latin typeface="Cambria" panose="02040503050406030204" pitchFamily="18" charset="0"/>
                <a:ea typeface="Cambria" panose="02040503050406030204" pitchFamily="18" charset="0"/>
              </a:rPr>
            </a:br>
            <a:r>
              <a:rPr lang="en-US" sz="1400" b="0" i="0" u="none" strike="noStrike" dirty="0">
                <a:solidFill>
                  <a:schemeClr val="bg1"/>
                </a:solidFill>
                <a:effectLst/>
                <a:latin typeface="Cambria" panose="02040503050406030204" pitchFamily="18" charset="0"/>
                <a:ea typeface="Cambria" panose="02040503050406030204" pitchFamily="18" charset="0"/>
              </a:rPr>
              <a:t>were re-tabulated</a:t>
            </a:r>
            <a:endParaRPr lang="en-US" b="0" dirty="0">
              <a:solidFill>
                <a:schemeClr val="bg1"/>
              </a:solidFill>
              <a:effectLst/>
              <a:latin typeface="Cambria" panose="02040503050406030204" pitchFamily="18" charset="0"/>
              <a:ea typeface="Cambria" panose="02040503050406030204" pitchFamily="18" charset="0"/>
            </a:endParaRPr>
          </a:p>
        </p:txBody>
      </p:sp>
      <p:sp>
        <p:nvSpPr>
          <p:cNvPr id="27" name="Rectangle 26">
            <a:extLst>
              <a:ext uri="{FF2B5EF4-FFF2-40B4-BE49-F238E27FC236}">
                <a16:creationId xmlns:a16="http://schemas.microsoft.com/office/drawing/2014/main" id="{9DFDD493-E7FB-3C41-57DC-94A9053AD0B7}"/>
              </a:ext>
            </a:extLst>
          </p:cNvPr>
          <p:cNvSpPr/>
          <p:nvPr/>
        </p:nvSpPr>
        <p:spPr>
          <a:xfrm>
            <a:off x="6317602" y="2129884"/>
            <a:ext cx="2146174" cy="1683835"/>
          </a:xfrm>
          <a:prstGeom prst="rect">
            <a:avLst/>
          </a:prstGeom>
          <a:noFill/>
          <a:ln>
            <a:solidFill>
              <a:srgbClr val="B4C7D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62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By the Numbers</a:t>
            </a:r>
          </a:p>
        </p:txBody>
      </p:sp>
      <p:sp>
        <p:nvSpPr>
          <p:cNvPr id="24" name="TextBox 23">
            <a:extLst>
              <a:ext uri="{FF2B5EF4-FFF2-40B4-BE49-F238E27FC236}">
                <a16:creationId xmlns:a16="http://schemas.microsoft.com/office/drawing/2014/main" id="{40C308FF-135E-2845-BB02-64886479C95A}"/>
              </a:ext>
            </a:extLst>
          </p:cNvPr>
          <p:cNvSpPr txBox="1"/>
          <p:nvPr/>
        </p:nvSpPr>
        <p:spPr>
          <a:xfrm>
            <a:off x="4774069" y="1371600"/>
            <a:ext cx="4369931" cy="2985433"/>
          </a:xfrm>
          <a:prstGeom prst="rect">
            <a:avLst/>
          </a:prstGeom>
          <a:noFill/>
        </p:spPr>
        <p:txBody>
          <a:bodyPr wrap="square">
            <a:spAutoFit/>
          </a:bodyPr>
          <a:lstStyle/>
          <a:p>
            <a:r>
              <a:rPr lang="en-US" sz="2800" b="1" i="0" u="none" strike="noStrike" dirty="0">
                <a:solidFill>
                  <a:schemeClr val="bg1"/>
                </a:solidFill>
                <a:effectLst/>
                <a:latin typeface="Tw Cen MT" panose="020B0602020104020603" pitchFamily="34" charset="0"/>
              </a:rPr>
              <a:t>## counting variations</a:t>
            </a:r>
            <a:br>
              <a:rPr lang="en-US" sz="4400" b="1" i="0" u="none" strike="noStrike" dirty="0">
                <a:solidFill>
                  <a:srgbClr val="61749F"/>
                </a:solidFill>
                <a:effectLst/>
                <a:latin typeface="Montserrat" panose="00000500000000000000" pitchFamily="50" charset="0"/>
              </a:rPr>
            </a:br>
            <a:r>
              <a:rPr lang="en-US" b="0" i="0" u="none" strike="noStrike" dirty="0">
                <a:solidFill>
                  <a:schemeClr val="bg1"/>
                </a:solidFill>
                <a:effectLst/>
                <a:latin typeface="Cambria" panose="02040503050406030204" pitchFamily="18" charset="0"/>
                <a:ea typeface="Cambria" panose="02040503050406030204" pitchFamily="18" charset="0"/>
              </a:rPr>
              <a:t>between the audit tabulator and </a:t>
            </a:r>
            <a:br>
              <a:rPr lang="en-US" b="0" i="0" u="none" strike="noStrike" dirty="0">
                <a:solidFill>
                  <a:schemeClr val="bg1"/>
                </a:solidFill>
                <a:effectLst/>
                <a:latin typeface="Cambria" panose="02040503050406030204" pitchFamily="18" charset="0"/>
                <a:ea typeface="Cambria" panose="02040503050406030204" pitchFamily="18" charset="0"/>
              </a:rPr>
            </a:br>
            <a:r>
              <a:rPr lang="en-US" b="0" i="0" u="none" strike="noStrike" dirty="0">
                <a:solidFill>
                  <a:schemeClr val="bg1"/>
                </a:solidFill>
                <a:effectLst/>
                <a:latin typeface="Cambria" panose="02040503050406030204" pitchFamily="18" charset="0"/>
                <a:ea typeface="Cambria" panose="02040503050406030204" pitchFamily="18" charset="0"/>
              </a:rPr>
              <a:t>the official vote tabulator</a:t>
            </a:r>
            <a:br>
              <a:rPr lang="en-US" i="0" u="none" strike="noStrike" dirty="0">
                <a:solidFill>
                  <a:schemeClr val="bg1"/>
                </a:solidFill>
                <a:latin typeface="Cambria" panose="02040503050406030204" pitchFamily="18" charset="0"/>
                <a:ea typeface="Cambria" panose="02040503050406030204" pitchFamily="18" charset="0"/>
              </a:rPr>
            </a:br>
            <a:br>
              <a:rPr lang="en-US" b="1" dirty="0">
                <a:solidFill>
                  <a:schemeClr val="bg1"/>
                </a:solidFill>
                <a:latin typeface="Cambria" panose="02040503050406030204" pitchFamily="18" charset="0"/>
                <a:ea typeface="Cambria" panose="02040503050406030204" pitchFamily="18" charset="0"/>
                <a:cs typeface="Montserrat"/>
                <a:sym typeface="Montserrat"/>
              </a:rPr>
            </a:br>
            <a:r>
              <a:rPr lang="en-US" sz="2800" b="1" dirty="0">
                <a:solidFill>
                  <a:schemeClr val="bg1"/>
                </a:solidFill>
                <a:latin typeface="Tw Cen MT" panose="020B0602020104020603" pitchFamily="34" charset="0"/>
                <a:ea typeface="Montserrat"/>
                <a:cs typeface="Montserrat"/>
                <a:sym typeface="Montserrat"/>
              </a:rPr>
              <a:t>2 tabulation systems used</a:t>
            </a:r>
            <a:br>
              <a:rPr lang="en-US" sz="2800" b="1" dirty="0">
                <a:solidFill>
                  <a:srgbClr val="E24E39"/>
                </a:solidFill>
                <a:latin typeface="DM Sans 14pt Black" pitchFamily="2" charset="77"/>
                <a:ea typeface="Montserrat"/>
                <a:cs typeface="Montserrat"/>
                <a:sym typeface="Montserrat"/>
              </a:rPr>
            </a:br>
            <a:r>
              <a:rPr lang="en-US" dirty="0">
                <a:solidFill>
                  <a:schemeClr val="bg1"/>
                </a:solidFill>
                <a:latin typeface="Cambria" panose="02040503050406030204" pitchFamily="18" charset="0"/>
                <a:ea typeface="Cambria" panose="02040503050406030204" pitchFamily="18" charset="0"/>
                <a:cs typeface="Bitter Medium"/>
                <a:sym typeface="Bitter Medium"/>
              </a:rPr>
              <a:t>Dominion and Clear Ballot</a:t>
            </a:r>
            <a:br>
              <a:rPr lang="en-US" dirty="0">
                <a:solidFill>
                  <a:schemeClr val="bg1"/>
                </a:solidFill>
                <a:latin typeface="Cambria" panose="02040503050406030204" pitchFamily="18" charset="0"/>
                <a:ea typeface="Cambria" panose="02040503050406030204" pitchFamily="18" charset="0"/>
                <a:cs typeface="Bitter Medium"/>
                <a:sym typeface="Bitter Medium"/>
              </a:rPr>
            </a:br>
            <a:br>
              <a:rPr lang="en-US" dirty="0">
                <a:solidFill>
                  <a:schemeClr val="bg1"/>
                </a:solidFill>
                <a:latin typeface="Cambria" panose="02040503050406030204" pitchFamily="18" charset="0"/>
                <a:ea typeface="Cambria" panose="02040503050406030204" pitchFamily="18" charset="0"/>
                <a:cs typeface="Bitter Medium"/>
                <a:sym typeface="Bitter Medium"/>
              </a:rPr>
            </a:br>
            <a:r>
              <a:rPr lang="en-US" sz="2800" b="1" dirty="0">
                <a:solidFill>
                  <a:schemeClr val="bg1"/>
                </a:solidFill>
                <a:latin typeface="Tw Cen MT" panose="020B0602020104020603" pitchFamily="34" charset="77"/>
                <a:ea typeface="Montserrat"/>
                <a:cs typeface="Montserrat"/>
                <a:sym typeface="Montserrat"/>
              </a:rPr>
              <a:t>##.###% match</a:t>
            </a:r>
          </a:p>
          <a:p>
            <a:pPr marL="0" lvl="0" indent="0" algn="l" rtl="0">
              <a:spcBef>
                <a:spcPts val="0"/>
              </a:spcBef>
              <a:spcAft>
                <a:spcPts val="0"/>
              </a:spcAft>
              <a:buNone/>
            </a:pPr>
            <a:r>
              <a:rPr lang="en-US" dirty="0">
                <a:solidFill>
                  <a:schemeClr val="bg1"/>
                </a:solidFill>
                <a:latin typeface="Cambria" panose="02040503050406030204" pitchFamily="18" charset="0"/>
                <a:ea typeface="Bitter Medium"/>
                <a:cs typeface="Bitter Medium"/>
                <a:sym typeface="Bitter Medium"/>
              </a:rPr>
              <a:t>match between the audit </a:t>
            </a:r>
            <a:br>
              <a:rPr lang="en-US" dirty="0">
                <a:solidFill>
                  <a:schemeClr val="bg1"/>
                </a:solidFill>
                <a:latin typeface="Cambria" panose="02040503050406030204" pitchFamily="18" charset="0"/>
                <a:ea typeface="Bitter Medium"/>
                <a:cs typeface="Bitter Medium"/>
                <a:sym typeface="Bitter Medium"/>
              </a:rPr>
            </a:br>
            <a:r>
              <a:rPr lang="en-US" dirty="0">
                <a:solidFill>
                  <a:schemeClr val="bg1"/>
                </a:solidFill>
                <a:latin typeface="Cambria" panose="02040503050406030204" pitchFamily="18" charset="0"/>
                <a:ea typeface="Bitter Medium"/>
                <a:cs typeface="Bitter Medium"/>
                <a:sym typeface="Bitter Medium"/>
              </a:rPr>
              <a:t>results official general election results</a:t>
            </a:r>
          </a:p>
        </p:txBody>
      </p:sp>
      <p:cxnSp>
        <p:nvCxnSpPr>
          <p:cNvPr id="14" name="Straight Connector 13">
            <a:extLst>
              <a:ext uri="{FF2B5EF4-FFF2-40B4-BE49-F238E27FC236}">
                <a16:creationId xmlns:a16="http://schemas.microsoft.com/office/drawing/2014/main" id="{AB88BDE5-F524-325A-147B-2F20DDABCD5A}"/>
              </a:ext>
            </a:extLst>
          </p:cNvPr>
          <p:cNvCxnSpPr/>
          <p:nvPr/>
        </p:nvCxnSpPr>
        <p:spPr>
          <a:xfrm>
            <a:off x="4383688" y="727113"/>
            <a:ext cx="0" cy="401029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Google Shape;76;p16">
            <a:extLst>
              <a:ext uri="{FF2B5EF4-FFF2-40B4-BE49-F238E27FC236}">
                <a16:creationId xmlns:a16="http://schemas.microsoft.com/office/drawing/2014/main" id="{AFFC9522-8FB7-E1C2-34FE-079569CEDCB9}"/>
              </a:ext>
            </a:extLst>
          </p:cNvPr>
          <p:cNvSpPr txBox="1"/>
          <p:nvPr/>
        </p:nvSpPr>
        <p:spPr>
          <a:xfrm>
            <a:off x="457200" y="1371600"/>
            <a:ext cx="4120811" cy="310486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800"/>
              </a:spcAft>
              <a:buNone/>
            </a:pPr>
            <a:r>
              <a:rPr lang="en-US" sz="2800" b="1" dirty="0">
                <a:solidFill>
                  <a:schemeClr val="bg1"/>
                </a:solidFill>
                <a:latin typeface="Tw Cen MT" panose="020B0602020104020603" pitchFamily="34" charset="0"/>
                <a:ea typeface="Montserrat"/>
                <a:cs typeface="Montserrat"/>
                <a:sym typeface="Montserrat"/>
              </a:rPr>
              <a:t>## contests</a:t>
            </a:r>
            <a:br>
              <a:rPr lang="en-US" sz="2100" b="1" dirty="0">
                <a:solidFill>
                  <a:srgbClr val="E24E39"/>
                </a:solidFill>
                <a:latin typeface="DM Sans 14pt Black" pitchFamily="2" charset="77"/>
                <a:ea typeface="Montserrat"/>
                <a:cs typeface="Montserrat"/>
                <a:sym typeface="Montserrat"/>
              </a:rPr>
            </a:br>
            <a:r>
              <a:rPr lang="en-US" dirty="0">
                <a:solidFill>
                  <a:schemeClr val="bg1"/>
                </a:solidFill>
                <a:latin typeface="Cambria" panose="02040503050406030204" pitchFamily="18" charset="0"/>
                <a:ea typeface="Cambria" panose="02040503050406030204" pitchFamily="18" charset="0"/>
                <a:cs typeface="Bitter Medium"/>
                <a:sym typeface="Bitter Medium"/>
              </a:rPr>
              <a:t>on all ballots</a:t>
            </a:r>
            <a:br>
              <a:rPr lang="en-US" dirty="0">
                <a:solidFill>
                  <a:schemeClr val="bg1"/>
                </a:solidFill>
                <a:latin typeface="Cambria" panose="02040503050406030204" pitchFamily="18" charset="0"/>
                <a:ea typeface="Cambria" panose="02040503050406030204" pitchFamily="18" charset="0"/>
                <a:cs typeface="Bitter Medium"/>
                <a:sym typeface="Bitter Medium"/>
              </a:rPr>
            </a:br>
            <a:br>
              <a:rPr lang="en-US" dirty="0">
                <a:solidFill>
                  <a:schemeClr val="bg1"/>
                </a:solidFill>
                <a:latin typeface="Cambria" panose="02040503050406030204" pitchFamily="18" charset="0"/>
                <a:ea typeface="Cambria" panose="02040503050406030204" pitchFamily="18" charset="0"/>
                <a:cs typeface="Bitter Medium"/>
                <a:sym typeface="Bitter Medium"/>
              </a:rPr>
            </a:br>
            <a:r>
              <a:rPr lang="en-US" sz="2800" b="1" dirty="0">
                <a:solidFill>
                  <a:schemeClr val="bg1"/>
                </a:solidFill>
                <a:latin typeface="Tw Cen MT" panose="020B0602020104020603" pitchFamily="34" charset="0"/>
                <a:ea typeface="Montserrat"/>
                <a:cs typeface="Montserrat"/>
                <a:sym typeface="Montserrat"/>
              </a:rPr>
              <a:t># additional contests</a:t>
            </a:r>
            <a:br>
              <a:rPr lang="en-US" sz="2100" b="1" dirty="0">
                <a:solidFill>
                  <a:srgbClr val="445E8A"/>
                </a:solidFill>
                <a:latin typeface="DM Sans 14pt Black" pitchFamily="2" charset="77"/>
                <a:ea typeface="Montserrat"/>
                <a:cs typeface="Montserrat"/>
                <a:sym typeface="Montserrat"/>
              </a:rPr>
            </a:br>
            <a:r>
              <a:rPr lang="en-US" dirty="0">
                <a:solidFill>
                  <a:schemeClr val="bg1"/>
                </a:solidFill>
                <a:latin typeface="Cambria" panose="02040503050406030204" pitchFamily="18" charset="0"/>
                <a:ea typeface="Cambria" panose="02040503050406030204" pitchFamily="18" charset="0"/>
                <a:cs typeface="Bitter Medium"/>
                <a:sym typeface="Bitter Medium"/>
              </a:rPr>
              <a:t>on some ballots</a:t>
            </a:r>
            <a:br>
              <a:rPr lang="en-US" dirty="0">
                <a:solidFill>
                  <a:schemeClr val="bg1"/>
                </a:solidFill>
                <a:latin typeface="Cambria" panose="02040503050406030204" pitchFamily="18" charset="0"/>
                <a:ea typeface="Cambria" panose="02040503050406030204" pitchFamily="18" charset="0"/>
                <a:cs typeface="Bitter Medium"/>
                <a:sym typeface="Bitter Medium"/>
              </a:rPr>
            </a:br>
            <a:br>
              <a:rPr lang="en-US" dirty="0">
                <a:solidFill>
                  <a:schemeClr val="bg1"/>
                </a:solidFill>
                <a:latin typeface="Cambria" panose="02040503050406030204" pitchFamily="18" charset="0"/>
                <a:ea typeface="Cambria" panose="02040503050406030204" pitchFamily="18" charset="0"/>
                <a:cs typeface="Bitter Medium"/>
                <a:sym typeface="Bitter Medium"/>
              </a:rPr>
            </a:br>
            <a:r>
              <a:rPr lang="en-US" sz="2800" b="1" i="0" u="none" strike="noStrike" dirty="0">
                <a:solidFill>
                  <a:schemeClr val="bg1"/>
                </a:solidFill>
                <a:effectLst/>
                <a:latin typeface="Tw Cen MT" panose="020B0602020104020603" pitchFamily="34" charset="0"/>
              </a:rPr>
              <a:t>#,###,###</a:t>
            </a:r>
            <a:br>
              <a:rPr lang="en-US" sz="2800" b="1" i="0" u="none" strike="noStrike" dirty="0">
                <a:solidFill>
                  <a:schemeClr val="bg1"/>
                </a:solidFill>
                <a:effectLst/>
                <a:latin typeface="Tw Cen MT" panose="020B0602020104020603" pitchFamily="34" charset="0"/>
              </a:rPr>
            </a:br>
            <a:r>
              <a:rPr lang="en-US" sz="2800" b="1" i="0" u="none" strike="noStrike" dirty="0">
                <a:solidFill>
                  <a:schemeClr val="bg1"/>
                </a:solidFill>
                <a:effectLst/>
                <a:latin typeface="Tw Cen MT" panose="020B0602020104020603" pitchFamily="34" charset="0"/>
              </a:rPr>
              <a:t>ballot choices</a:t>
            </a:r>
            <a:br>
              <a:rPr lang="en-US" sz="1400" b="1" dirty="0">
                <a:solidFill>
                  <a:srgbClr val="61749F"/>
                </a:solidFill>
                <a:latin typeface="Montserrat" panose="00000500000000000000" pitchFamily="50" charset="0"/>
              </a:rPr>
            </a:br>
            <a:r>
              <a:rPr lang="en-US" b="0" i="0" u="none" strike="noStrike" dirty="0">
                <a:solidFill>
                  <a:schemeClr val="bg1"/>
                </a:solidFill>
                <a:effectLst/>
                <a:latin typeface="Cambria" panose="02040503050406030204" pitchFamily="18" charset="0"/>
                <a:ea typeface="Cambria" panose="02040503050406030204" pitchFamily="18" charset="0"/>
              </a:rPr>
              <a:t>examined </a:t>
            </a:r>
            <a:endParaRPr lang="en-US" b="0" dirty="0">
              <a:solidFill>
                <a:schemeClr val="bg1"/>
              </a:solidFill>
              <a:effectLst/>
              <a:latin typeface="Cambria" panose="02040503050406030204" pitchFamily="18" charset="0"/>
              <a:ea typeface="Cambria" panose="02040503050406030204" pitchFamily="18" charset="0"/>
            </a:endParaRPr>
          </a:p>
          <a:p>
            <a:pPr>
              <a:spcAft>
                <a:spcPts val="800"/>
              </a:spcAft>
            </a:pPr>
            <a:endParaRPr lang="en-US" dirty="0">
              <a:solidFill>
                <a:schemeClr val="bg1"/>
              </a:solidFill>
              <a:latin typeface="Cambria" panose="02040503050406030204" pitchFamily="18" charset="0"/>
              <a:ea typeface="Cambria" panose="02040503050406030204" pitchFamily="18" charset="0"/>
              <a:cs typeface="Bitter Medium"/>
              <a:sym typeface="Bitter Medium"/>
            </a:endParaRPr>
          </a:p>
          <a:p>
            <a:pPr marL="0" lvl="0" indent="0" algn="l" rtl="0">
              <a:spcBef>
                <a:spcPts val="0"/>
              </a:spcBef>
              <a:spcAft>
                <a:spcPts val="800"/>
              </a:spcAft>
              <a:buNone/>
            </a:pPr>
            <a:endParaRPr lang="en-US" dirty="0">
              <a:solidFill>
                <a:schemeClr val="tx1"/>
              </a:solidFill>
              <a:latin typeface="Bitter Medium" pitchFamily="2" charset="77"/>
              <a:ea typeface="Montserrat"/>
              <a:cs typeface="Montserrat"/>
              <a:sym typeface="Montserrat"/>
            </a:endParaRP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Tree>
    <p:extLst>
      <p:ext uri="{BB962C8B-B14F-4D97-AF65-F5344CB8AC3E}">
        <p14:creationId xmlns:p14="http://schemas.microsoft.com/office/powerpoint/2010/main" val="211253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554118" cy="1425764"/>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1: </a:t>
            </a:r>
            <a:r>
              <a:rPr lang="en-US" sz="2400" dirty="0">
                <a:solidFill>
                  <a:schemeClr val="bg1"/>
                </a:solidFill>
                <a:latin typeface="Cambria" panose="02040503050406030204" pitchFamily="18" charset="0"/>
                <a:ea typeface="Bitter Medium"/>
                <a:cs typeface="Bitter Medium"/>
                <a:sym typeface="Bitter Medium"/>
              </a:rPr>
              <a:t>Conduct logic and accuracy testing on the tabulation system that will be used for the automated audit</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4974113"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a:t>
            </a:r>
          </a:p>
        </p:txBody>
      </p:sp>
      <p:pic>
        <p:nvPicPr>
          <p:cNvPr id="7" name="Picture 6" descr="A white line drawing of a computer&#10;&#10;Description automatically generated">
            <a:extLst>
              <a:ext uri="{FF2B5EF4-FFF2-40B4-BE49-F238E27FC236}">
                <a16:creationId xmlns:a16="http://schemas.microsoft.com/office/drawing/2014/main" id="{10D72A81-EA4A-3AD4-3256-06513D1BC008}"/>
              </a:ext>
            </a:extLst>
          </p:cNvPr>
          <p:cNvPicPr>
            <a:picLocks noChangeAspect="1"/>
          </p:cNvPicPr>
          <p:nvPr/>
        </p:nvPicPr>
        <p:blipFill>
          <a:blip r:embed="rId3"/>
          <a:stretch>
            <a:fillRect/>
          </a:stretch>
        </p:blipFill>
        <p:spPr>
          <a:xfrm>
            <a:off x="457201" y="1371600"/>
            <a:ext cx="1245087" cy="1097280"/>
          </a:xfrm>
          <a:prstGeom prst="rect">
            <a:avLst/>
          </a:prstGeom>
        </p:spPr>
      </p:pic>
    </p:spTree>
    <p:extLst>
      <p:ext uri="{BB962C8B-B14F-4D97-AF65-F5344CB8AC3E}">
        <p14:creationId xmlns:p14="http://schemas.microsoft.com/office/powerpoint/2010/main" val="168275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6" y="1315345"/>
            <a:ext cx="5840251" cy="2197876"/>
          </a:xfrm>
          <a:prstGeom prst="rect">
            <a:avLst/>
          </a:prstGeom>
          <a:noFill/>
          <a:ln>
            <a:noFill/>
          </a:ln>
        </p:spPr>
        <p:txBody>
          <a:bodyPr spcFirstLastPara="1" wrap="square" lIns="91425" tIns="91425" rIns="91425" bIns="91425" anchor="t" anchorCtr="0">
            <a:noAutofit/>
          </a:bodyPr>
          <a:lstStyle/>
          <a:p>
            <a:pPr lvl="0" algn="l" rtl="0">
              <a:spcAft>
                <a:spcPts val="60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2: </a:t>
            </a:r>
            <a:r>
              <a:rPr lang="en-US" sz="2400" dirty="0">
                <a:solidFill>
                  <a:schemeClr val="bg1"/>
                </a:solidFill>
                <a:latin typeface="Cambria" panose="02040503050406030204" pitchFamily="18" charset="0"/>
                <a:ea typeface="Bitter Medium"/>
                <a:cs typeface="Bitter Medium"/>
                <a:sym typeface="Bitter Medium"/>
              </a:rPr>
              <a:t>Separate ballots into categories: </a:t>
            </a:r>
          </a:p>
          <a:p>
            <a:pPr marL="857250" lvl="3" indent="173038">
              <a:buClr>
                <a:srgbClr val="EA7F70"/>
              </a:buClr>
              <a:buSzPts val="1400"/>
              <a:buFont typeface="Arial" panose="020B0604020202020204" pitchFamily="34" charset="0"/>
              <a:buChar char="•"/>
            </a:pPr>
            <a:r>
              <a:rPr lang="en-US" sz="2400" i="1" dirty="0">
                <a:solidFill>
                  <a:schemeClr val="bg1"/>
                </a:solidFill>
                <a:latin typeface="Cambria" panose="02040503050406030204" pitchFamily="18" charset="0"/>
                <a:ea typeface="Bitter Medium"/>
                <a:cs typeface="Bitter Medium"/>
                <a:sym typeface="Bitter Medium"/>
              </a:rPr>
              <a:t>in-person early ballots</a:t>
            </a:r>
          </a:p>
          <a:p>
            <a:pPr marL="857250" lvl="3" indent="173038">
              <a:buClr>
                <a:srgbClr val="EA7F70"/>
              </a:buClr>
              <a:buSzPts val="1400"/>
              <a:buFont typeface="Arial" panose="020B0604020202020204" pitchFamily="34" charset="0"/>
              <a:buChar char="•"/>
            </a:pPr>
            <a:r>
              <a:rPr lang="en-US" sz="2400" i="1" dirty="0">
                <a:solidFill>
                  <a:schemeClr val="bg1"/>
                </a:solidFill>
                <a:latin typeface="Cambria" panose="02040503050406030204" pitchFamily="18" charset="0"/>
                <a:ea typeface="Bitter Medium"/>
                <a:cs typeface="Bitter Medium"/>
                <a:sym typeface="Bitter Medium"/>
              </a:rPr>
              <a:t>mail ballots</a:t>
            </a:r>
          </a:p>
          <a:p>
            <a:pPr marL="857250" lvl="3" indent="173038">
              <a:buClr>
                <a:srgbClr val="EA7F70"/>
              </a:buClr>
              <a:buSzPts val="1400"/>
              <a:buFont typeface="Arial" panose="020B0604020202020204" pitchFamily="34" charset="0"/>
              <a:buChar char="•"/>
            </a:pPr>
            <a:r>
              <a:rPr lang="en-US" sz="2400" i="1" dirty="0">
                <a:solidFill>
                  <a:schemeClr val="bg1"/>
                </a:solidFill>
                <a:latin typeface="Cambria" panose="02040503050406030204" pitchFamily="18" charset="0"/>
                <a:ea typeface="Bitter Medium"/>
                <a:cs typeface="Bitter Medium"/>
                <a:sym typeface="Bitter Medium"/>
              </a:rPr>
              <a:t>in-person Election Day ballots</a:t>
            </a:r>
          </a:p>
          <a:p>
            <a:pPr marL="857250" lvl="3" indent="173038">
              <a:buClr>
                <a:srgbClr val="EA7F70"/>
              </a:buClr>
              <a:buSzPts val="1400"/>
              <a:buFont typeface="Arial" panose="020B0604020202020204" pitchFamily="34" charset="0"/>
              <a:buChar char="•"/>
            </a:pPr>
            <a:r>
              <a:rPr lang="en-US" sz="2400" i="1" dirty="0">
                <a:solidFill>
                  <a:schemeClr val="bg1"/>
                </a:solidFill>
                <a:latin typeface="Cambria" panose="02040503050406030204" pitchFamily="18" charset="0"/>
                <a:ea typeface="Bitter Medium"/>
                <a:cs typeface="Bitter Medium"/>
                <a:sym typeface="Bitter Medium"/>
              </a:rPr>
              <a:t>provisional ballots</a:t>
            </a:r>
          </a:p>
          <a:p>
            <a:pPr lvl="0" algn="l" rtl="0">
              <a:spcAft>
                <a:spcPts val="0"/>
              </a:spcAft>
              <a:buClr>
                <a:srgbClr val="E24E39"/>
              </a:buClr>
              <a:buSzPts val="1400"/>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6" name="Picture 5" descr="A white line drawing of a stack of papers&#10;&#10;Description automatically generated">
            <a:extLst>
              <a:ext uri="{FF2B5EF4-FFF2-40B4-BE49-F238E27FC236}">
                <a16:creationId xmlns:a16="http://schemas.microsoft.com/office/drawing/2014/main" id="{68381949-9632-BAB3-F2B1-977BDCDF4D6A}"/>
              </a:ext>
            </a:extLst>
          </p:cNvPr>
          <p:cNvPicPr>
            <a:picLocks noChangeAspect="1"/>
          </p:cNvPicPr>
          <p:nvPr/>
        </p:nvPicPr>
        <p:blipFill>
          <a:blip r:embed="rId3"/>
          <a:stretch>
            <a:fillRect/>
          </a:stretch>
        </p:blipFill>
        <p:spPr>
          <a:xfrm>
            <a:off x="457200" y="1371600"/>
            <a:ext cx="1325880" cy="1226366"/>
          </a:xfrm>
          <a:prstGeom prst="rect">
            <a:avLst/>
          </a:prstGeom>
        </p:spPr>
      </p:pic>
    </p:spTree>
    <p:extLst>
      <p:ext uri="{BB962C8B-B14F-4D97-AF65-F5344CB8AC3E}">
        <p14:creationId xmlns:p14="http://schemas.microsoft.com/office/powerpoint/2010/main" val="4204529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729608"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3: </a:t>
            </a:r>
            <a:r>
              <a:rPr lang="en-US" sz="2400" dirty="0">
                <a:solidFill>
                  <a:schemeClr val="bg1"/>
                </a:solidFill>
                <a:latin typeface="Cambria" panose="02040503050406030204" pitchFamily="18" charset="0"/>
                <a:ea typeface="Bitter Medium"/>
                <a:cs typeface="Bitter Medium"/>
                <a:sym typeface="Bitter Medium"/>
              </a:rPr>
              <a:t>Scan each category of ballots using the automated audit tabulation system</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5" name="Picture 4" descr="A white line drawing of a computer&#10;&#10;Description automatically generated">
            <a:extLst>
              <a:ext uri="{FF2B5EF4-FFF2-40B4-BE49-F238E27FC236}">
                <a16:creationId xmlns:a16="http://schemas.microsoft.com/office/drawing/2014/main" id="{39CE410E-99B4-6692-E720-CCFBF82A9D4C}"/>
              </a:ext>
            </a:extLst>
          </p:cNvPr>
          <p:cNvPicPr>
            <a:picLocks noChangeAspect="1"/>
          </p:cNvPicPr>
          <p:nvPr/>
        </p:nvPicPr>
        <p:blipFill>
          <a:blip r:embed="rId3"/>
          <a:stretch>
            <a:fillRect/>
          </a:stretch>
        </p:blipFill>
        <p:spPr>
          <a:xfrm>
            <a:off x="457200" y="1371600"/>
            <a:ext cx="1160059" cy="914400"/>
          </a:xfrm>
          <a:prstGeom prst="rect">
            <a:avLst/>
          </a:prstGeom>
        </p:spPr>
      </p:pic>
    </p:spTree>
    <p:extLst>
      <p:ext uri="{BB962C8B-B14F-4D97-AF65-F5344CB8AC3E}">
        <p14:creationId xmlns:p14="http://schemas.microsoft.com/office/powerpoint/2010/main" val="1154851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757317"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4: </a:t>
            </a:r>
            <a:r>
              <a:rPr lang="en-US" sz="2400" dirty="0">
                <a:solidFill>
                  <a:schemeClr val="bg1"/>
                </a:solidFill>
                <a:latin typeface="Cambria" panose="02040503050406030204" pitchFamily="18" charset="0"/>
                <a:ea typeface="Bitter Medium"/>
                <a:cs typeface="Bitter Medium"/>
                <a:sym typeface="Bitter Medium"/>
              </a:rPr>
              <a:t>Print results reports from the automated audit tabulation system</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6" name="Picture 5">
            <a:extLst>
              <a:ext uri="{FF2B5EF4-FFF2-40B4-BE49-F238E27FC236}">
                <a16:creationId xmlns:a16="http://schemas.microsoft.com/office/drawing/2014/main" id="{7AC9C1E6-13B2-E378-D6DF-AD67B676441D}"/>
              </a:ext>
            </a:extLst>
          </p:cNvPr>
          <p:cNvPicPr>
            <a:picLocks noChangeAspect="1"/>
          </p:cNvPicPr>
          <p:nvPr/>
        </p:nvPicPr>
        <p:blipFill>
          <a:blip r:embed="rId3"/>
          <a:stretch>
            <a:fillRect/>
          </a:stretch>
        </p:blipFill>
        <p:spPr>
          <a:xfrm>
            <a:off x="457200" y="1371600"/>
            <a:ext cx="1188720" cy="1105007"/>
          </a:xfrm>
          <a:prstGeom prst="rect">
            <a:avLst/>
          </a:prstGeom>
        </p:spPr>
      </p:pic>
    </p:spTree>
    <p:extLst>
      <p:ext uri="{BB962C8B-B14F-4D97-AF65-F5344CB8AC3E}">
        <p14:creationId xmlns:p14="http://schemas.microsoft.com/office/powerpoint/2010/main" val="1963395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00147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5: </a:t>
            </a:r>
            <a:r>
              <a:rPr lang="en-US" sz="2400" dirty="0">
                <a:solidFill>
                  <a:schemeClr val="bg1"/>
                </a:solidFill>
                <a:latin typeface="Cambria" panose="02040503050406030204" pitchFamily="18" charset="0"/>
                <a:ea typeface="Bitter Medium"/>
                <a:cs typeface="Bitter Medium"/>
                <a:sym typeface="Bitter Medium"/>
              </a:rPr>
              <a:t>Compare the results from the automated audit tabulation system to the results from the official vote tabulation system, contest by contest, candidate by candidate, and note any discrepancies</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4" name="Picture 3" descr="A white outline of a magnifying glass and check marks&#10;&#10;Description automatically generated">
            <a:extLst>
              <a:ext uri="{FF2B5EF4-FFF2-40B4-BE49-F238E27FC236}">
                <a16:creationId xmlns:a16="http://schemas.microsoft.com/office/drawing/2014/main" id="{D25C9CC4-274A-2653-427D-1421AE0E26D0}"/>
              </a:ext>
            </a:extLst>
          </p:cNvPr>
          <p:cNvPicPr>
            <a:picLocks noChangeAspect="1"/>
          </p:cNvPicPr>
          <p:nvPr/>
        </p:nvPicPr>
        <p:blipFill>
          <a:blip r:embed="rId3"/>
          <a:stretch>
            <a:fillRect/>
          </a:stretch>
        </p:blipFill>
        <p:spPr>
          <a:xfrm>
            <a:off x="457200" y="1371600"/>
            <a:ext cx="1162691" cy="1005840"/>
          </a:xfrm>
          <a:prstGeom prst="rect">
            <a:avLst/>
          </a:prstGeom>
        </p:spPr>
      </p:pic>
    </p:spTree>
    <p:extLst>
      <p:ext uri="{BB962C8B-B14F-4D97-AF65-F5344CB8AC3E}">
        <p14:creationId xmlns:p14="http://schemas.microsoft.com/office/powerpoint/2010/main" val="1709952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001474" cy="3828154"/>
          </a:xfrm>
          <a:prstGeom prst="rect">
            <a:avLst/>
          </a:prstGeom>
          <a:noFill/>
          <a:ln>
            <a:noFill/>
          </a:ln>
        </p:spPr>
        <p:txBody>
          <a:bodyPr spcFirstLastPara="1" wrap="square" lIns="91425" tIns="91425" rIns="91425" bIns="91425" anchor="t" anchorCtr="0">
            <a:noAutofit/>
          </a:bodyPr>
          <a:lstStyle/>
          <a:p>
            <a:pPr lvl="0" algn="l" rtl="0">
              <a:spcAft>
                <a:spcPts val="60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6: </a:t>
            </a:r>
            <a:r>
              <a:rPr lang="en-US" sz="2400" dirty="0">
                <a:solidFill>
                  <a:schemeClr val="bg1"/>
                </a:solidFill>
                <a:latin typeface="Cambria" panose="02040503050406030204" pitchFamily="18" charset="0"/>
                <a:ea typeface="Bitter Medium"/>
                <a:cs typeface="Bitter Medium"/>
                <a:sym typeface="Bitter Medium"/>
              </a:rPr>
              <a:t>List contests with a</a:t>
            </a:r>
            <a:r>
              <a:rPr lang="en-US" sz="2400" b="1" dirty="0">
                <a:solidFill>
                  <a:schemeClr val="bg1"/>
                </a:solidFill>
                <a:latin typeface="Cambria" panose="02040503050406030204" pitchFamily="18" charset="0"/>
                <a:ea typeface="Bitter Medium"/>
                <a:cs typeface="Bitter Medium"/>
                <a:sym typeface="Bitter Medium"/>
              </a:rPr>
              <a:t> </a:t>
            </a:r>
            <a:r>
              <a:rPr lang="en-US" sz="2400" dirty="0">
                <a:solidFill>
                  <a:schemeClr val="bg1"/>
                </a:solidFill>
                <a:latin typeface="Cambria" panose="02040503050406030204" pitchFamily="18" charset="0"/>
                <a:ea typeface="Bitter Medium"/>
                <a:cs typeface="Bitter Medium"/>
                <a:sym typeface="Bitter Medium"/>
              </a:rPr>
              <a:t>discrepancy of less than .5% on the appropriate form. </a:t>
            </a:r>
          </a:p>
          <a:p>
            <a:pPr lvl="0" algn="l" rtl="0">
              <a:spcAft>
                <a:spcPts val="0"/>
              </a:spcAft>
              <a:buClr>
                <a:srgbClr val="E24E39"/>
              </a:buClr>
              <a:buSzPts val="1400"/>
            </a:pPr>
            <a:r>
              <a:rPr lang="en-US" sz="2400" dirty="0">
                <a:solidFill>
                  <a:schemeClr val="bg1"/>
                </a:solidFill>
                <a:latin typeface="Cambria" panose="02040503050406030204" pitchFamily="18" charset="0"/>
                <a:ea typeface="Bitter Medium"/>
                <a:cs typeface="Bitter Medium"/>
                <a:sym typeface="Bitter Medium"/>
              </a:rPr>
              <a:t>For any discrepancy of more than .5%, review the paper ballots or ballot images and explain the discrepancy on the appropriate forms. </a:t>
            </a: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3" name="Picture 2" descr="A white line with check marks&#10;&#10;Description automatically generated">
            <a:extLst>
              <a:ext uri="{FF2B5EF4-FFF2-40B4-BE49-F238E27FC236}">
                <a16:creationId xmlns:a16="http://schemas.microsoft.com/office/drawing/2014/main" id="{E0D42EB8-93EF-D71A-4BE6-FFB7C6510F9F}"/>
              </a:ext>
            </a:extLst>
          </p:cNvPr>
          <p:cNvPicPr>
            <a:picLocks noChangeAspect="1"/>
          </p:cNvPicPr>
          <p:nvPr/>
        </p:nvPicPr>
        <p:blipFill>
          <a:blip r:embed="rId3"/>
          <a:stretch>
            <a:fillRect/>
          </a:stretch>
        </p:blipFill>
        <p:spPr>
          <a:xfrm>
            <a:off x="457200" y="1371600"/>
            <a:ext cx="1097280" cy="1097280"/>
          </a:xfrm>
          <a:prstGeom prst="rect">
            <a:avLst/>
          </a:prstGeom>
        </p:spPr>
      </p:pic>
    </p:spTree>
    <p:extLst>
      <p:ext uri="{BB962C8B-B14F-4D97-AF65-F5344CB8AC3E}">
        <p14:creationId xmlns:p14="http://schemas.microsoft.com/office/powerpoint/2010/main" val="2242468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28048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7: </a:t>
            </a:r>
            <a:r>
              <a:rPr lang="en-US" sz="2400" dirty="0">
                <a:solidFill>
                  <a:schemeClr val="bg1"/>
                </a:solidFill>
                <a:latin typeface="Cambria" panose="02040503050406030204" pitchFamily="18" charset="0"/>
                <a:ea typeface="Bitter Medium"/>
                <a:cs typeface="Bitter Medium"/>
                <a:sym typeface="Bitter Medium"/>
              </a:rPr>
              <a:t>Submit audit results to the state’s top election official. </a:t>
            </a:r>
          </a:p>
          <a:p>
            <a:pPr lvl="0" algn="l" rtl="0">
              <a:spcAft>
                <a:spcPts val="0"/>
              </a:spcAft>
              <a:buClr>
                <a:srgbClr val="E24E39"/>
              </a:buClr>
              <a:buSzPts val="1400"/>
            </a:pPr>
            <a:r>
              <a:rPr lang="en-US" sz="2400" dirty="0">
                <a:solidFill>
                  <a:schemeClr val="bg1"/>
                </a:solidFill>
                <a:latin typeface="Cambria" panose="02040503050406030204" pitchFamily="18" charset="0"/>
                <a:ea typeface="Bitter Medium"/>
                <a:cs typeface="Bitter Medium"/>
                <a:sym typeface="Bitter Medium"/>
              </a:rPr>
              <a:t> </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2" name="Picture 1" descr="A white outline of a magnifying glass and check marks&#10;&#10;Description automatically generated">
            <a:extLst>
              <a:ext uri="{FF2B5EF4-FFF2-40B4-BE49-F238E27FC236}">
                <a16:creationId xmlns:a16="http://schemas.microsoft.com/office/drawing/2014/main" id="{68D61999-2B2F-60CE-B249-0F7B8680A010}"/>
              </a:ext>
            </a:extLst>
          </p:cNvPr>
          <p:cNvPicPr>
            <a:picLocks noChangeAspect="1"/>
          </p:cNvPicPr>
          <p:nvPr/>
        </p:nvPicPr>
        <p:blipFill>
          <a:blip r:embed="rId3"/>
          <a:stretch>
            <a:fillRect/>
          </a:stretch>
        </p:blipFill>
        <p:spPr>
          <a:xfrm>
            <a:off x="457200" y="1371600"/>
            <a:ext cx="1325880" cy="1147014"/>
          </a:xfrm>
          <a:prstGeom prst="rect">
            <a:avLst/>
          </a:prstGeom>
        </p:spPr>
      </p:pic>
    </p:spTree>
    <p:extLst>
      <p:ext uri="{BB962C8B-B14F-4D97-AF65-F5344CB8AC3E}">
        <p14:creationId xmlns:p14="http://schemas.microsoft.com/office/powerpoint/2010/main" val="677423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line drawing of a box with a check mark and a lock&#10;&#10;Description automatically generated">
            <a:extLst>
              <a:ext uri="{FF2B5EF4-FFF2-40B4-BE49-F238E27FC236}">
                <a16:creationId xmlns:a16="http://schemas.microsoft.com/office/drawing/2014/main" id="{616A7381-2722-6F24-08D9-F0E4A6CF8B50}"/>
              </a:ext>
            </a:extLst>
          </p:cNvPr>
          <p:cNvPicPr>
            <a:picLocks noChangeAspect="1"/>
          </p:cNvPicPr>
          <p:nvPr/>
        </p:nvPicPr>
        <p:blipFill>
          <a:blip r:embed="rId3"/>
          <a:stretch>
            <a:fillRect/>
          </a:stretch>
        </p:blipFill>
        <p:spPr>
          <a:xfrm>
            <a:off x="26009704" y="123267"/>
            <a:ext cx="5122633" cy="5143500"/>
          </a:xfrm>
          <a:prstGeom prst="rect">
            <a:avLst/>
          </a:prstGeom>
        </p:spPr>
      </p:pic>
      <p:pic>
        <p:nvPicPr>
          <p:cNvPr id="10" name="Picture 9" descr="A white outline of a truck with a lock on the side&#10;&#10;Description automatically generated">
            <a:extLst>
              <a:ext uri="{FF2B5EF4-FFF2-40B4-BE49-F238E27FC236}">
                <a16:creationId xmlns:a16="http://schemas.microsoft.com/office/drawing/2014/main" id="{9E7FC1E1-D9CF-69E9-4F78-57C32EE27E48}"/>
              </a:ext>
            </a:extLst>
          </p:cNvPr>
          <p:cNvPicPr>
            <a:picLocks noChangeAspect="1"/>
          </p:cNvPicPr>
          <p:nvPr/>
        </p:nvPicPr>
        <p:blipFill>
          <a:blip r:embed="rId4"/>
          <a:stretch>
            <a:fillRect/>
          </a:stretch>
        </p:blipFill>
        <p:spPr>
          <a:xfrm>
            <a:off x="543631" y="2595423"/>
            <a:ext cx="951552" cy="640080"/>
          </a:xfrm>
          <a:prstGeom prst="rect">
            <a:avLst/>
          </a:prstGeom>
        </p:spPr>
      </p:pic>
      <p:pic>
        <p:nvPicPr>
          <p:cNvPr id="18" name="Picture 17" descr="A white line drawing of people with a magnifying glass&#10;&#10;Description automatically generated">
            <a:extLst>
              <a:ext uri="{FF2B5EF4-FFF2-40B4-BE49-F238E27FC236}">
                <a16:creationId xmlns:a16="http://schemas.microsoft.com/office/drawing/2014/main" id="{49EB0664-384D-7AD4-6B57-EB0EE0C163F8}"/>
              </a:ext>
            </a:extLst>
          </p:cNvPr>
          <p:cNvPicPr>
            <a:picLocks noChangeAspect="1"/>
          </p:cNvPicPr>
          <p:nvPr/>
        </p:nvPicPr>
        <p:blipFill>
          <a:blip r:embed="rId5"/>
          <a:stretch>
            <a:fillRect/>
          </a:stretch>
        </p:blipFill>
        <p:spPr>
          <a:xfrm>
            <a:off x="626126" y="1443518"/>
            <a:ext cx="730817" cy="822960"/>
          </a:xfrm>
          <a:prstGeom prst="rect">
            <a:avLst/>
          </a:prstGeom>
        </p:spPr>
      </p:pic>
      <p:sp>
        <p:nvSpPr>
          <p:cNvPr id="19" name="Title 1">
            <a:extLst>
              <a:ext uri="{FF2B5EF4-FFF2-40B4-BE49-F238E27FC236}">
                <a16:creationId xmlns:a16="http://schemas.microsoft.com/office/drawing/2014/main" id="{D7EBFCCF-F00B-90DB-918F-A2810376640E}"/>
              </a:ext>
            </a:extLst>
          </p:cNvPr>
          <p:cNvSpPr txBox="1">
            <a:spLocks/>
          </p:cNvSpPr>
          <p:nvPr/>
        </p:nvSpPr>
        <p:spPr>
          <a:xfrm>
            <a:off x="457200" y="457200"/>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Key Takeaways</a:t>
            </a:r>
          </a:p>
        </p:txBody>
      </p:sp>
      <p:sp>
        <p:nvSpPr>
          <p:cNvPr id="20" name="Google Shape;76;p16">
            <a:extLst>
              <a:ext uri="{FF2B5EF4-FFF2-40B4-BE49-F238E27FC236}">
                <a16:creationId xmlns:a16="http://schemas.microsoft.com/office/drawing/2014/main" id="{0095AA7D-B8FE-F855-EFFC-FDEAB98268D2}"/>
              </a:ext>
            </a:extLst>
          </p:cNvPr>
          <p:cNvSpPr txBox="1"/>
          <p:nvPr/>
        </p:nvSpPr>
        <p:spPr>
          <a:xfrm>
            <a:off x="1836918" y="1265366"/>
            <a:ext cx="6680956" cy="38163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Bipartisan teams </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Bitter Medium"/>
                <a:cs typeface="Bitter Medium"/>
                <a:sym typeface="Bitter Medium"/>
              </a:rPr>
              <a:t>Each step of the audit was conducted by teams with members from different political parties. This helped observers to recognize that audits are not political exercises, but routine checks to ensure the reliability and validity of the official results. </a:t>
            </a:r>
          </a:p>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Security</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Bitter Medium"/>
                <a:cs typeface="Bitter Medium"/>
                <a:sym typeface="Bitter Medium"/>
              </a:rPr>
              <a:t>All ballots were logged and in secure storage until they were retrieved for the audit. As soon as the audit concluded, the ballots were returned to secure storage. Each step was logged and conducted in teams.</a:t>
            </a:r>
          </a:p>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Transparency</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Cambria" panose="02040503050406030204" pitchFamily="18" charset="0"/>
                <a:cs typeface="Bitter Medium"/>
                <a:sym typeface="Bitter Medium"/>
              </a:rPr>
              <a:t>The audit was open for public observation and publicized in the community. Some election office staff answered questions from the public as their colleagues assisted with the audit itself. Officials distributed guides to observers to help them understand the process as well as their role and any limitations.</a:t>
            </a:r>
            <a:endParaRPr dirty="0">
              <a:solidFill>
                <a:schemeClr val="bg1"/>
              </a:solidFill>
              <a:latin typeface="Cambria" panose="02040503050406030204" pitchFamily="18" charset="0"/>
              <a:ea typeface="Cambria" panose="02040503050406030204" pitchFamily="18" charset="0"/>
              <a:cs typeface="Bitter Medium"/>
              <a:sym typeface="Bitter Medium"/>
            </a:endParaRPr>
          </a:p>
          <a:p>
            <a:pPr marL="0" lvl="0" indent="0" algn="l" rtl="0">
              <a:spcBef>
                <a:spcPts val="0"/>
              </a:spcBef>
              <a:spcAft>
                <a:spcPts val="0"/>
              </a:spcAft>
              <a:buClr>
                <a:schemeClr val="dk1"/>
              </a:buClr>
              <a:buSzPts val="1100"/>
              <a:buFont typeface="Arial"/>
              <a:buNone/>
            </a:pPr>
            <a:endParaRPr dirty="0">
              <a:solidFill>
                <a:schemeClr val="bg1"/>
              </a:solidFill>
              <a:latin typeface="Bitter Medium"/>
              <a:ea typeface="Bitter Medium"/>
              <a:cs typeface="Bitter Medium"/>
              <a:sym typeface="Bitter Medium"/>
            </a:endParaRPr>
          </a:p>
        </p:txBody>
      </p:sp>
      <p:pic>
        <p:nvPicPr>
          <p:cNvPr id="3" name="Picture 2" descr="A white outline of a document with a magnifying glass&#10;&#10;Description automatically generated">
            <a:extLst>
              <a:ext uri="{FF2B5EF4-FFF2-40B4-BE49-F238E27FC236}">
                <a16:creationId xmlns:a16="http://schemas.microsoft.com/office/drawing/2014/main" id="{E9D23FB6-1BAF-3603-EDDB-44CE3664E869}"/>
              </a:ext>
            </a:extLst>
          </p:cNvPr>
          <p:cNvPicPr>
            <a:picLocks noChangeAspect="1"/>
          </p:cNvPicPr>
          <p:nvPr/>
        </p:nvPicPr>
        <p:blipFill>
          <a:blip r:embed="rId6"/>
          <a:stretch>
            <a:fillRect/>
          </a:stretch>
        </p:blipFill>
        <p:spPr>
          <a:xfrm>
            <a:off x="575960" y="3576120"/>
            <a:ext cx="959326" cy="1058717"/>
          </a:xfrm>
          <a:prstGeom prst="rect">
            <a:avLst/>
          </a:prstGeom>
        </p:spPr>
      </p:pic>
    </p:spTree>
    <p:extLst>
      <p:ext uri="{BB962C8B-B14F-4D97-AF65-F5344CB8AC3E}">
        <p14:creationId xmlns:p14="http://schemas.microsoft.com/office/powerpoint/2010/main" val="1168787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rgbClr val="2E4355"/>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BD6458-3A22-A574-5126-EC9FAE37C8F9}"/>
              </a:ext>
            </a:extLst>
          </p:cNvPr>
          <p:cNvSpPr/>
          <p:nvPr/>
        </p:nvSpPr>
        <p:spPr>
          <a:xfrm>
            <a:off x="0" y="0"/>
            <a:ext cx="9144000" cy="5143500"/>
          </a:xfrm>
          <a:prstGeom prst="rect">
            <a:avLst/>
          </a:prstGeom>
          <a:solidFill>
            <a:srgbClr val="2E43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BA283-7149-DCFF-5371-7E65D872FB3B}"/>
              </a:ext>
            </a:extLst>
          </p:cNvPr>
          <p:cNvSpPr>
            <a:spLocks noGrp="1"/>
          </p:cNvSpPr>
          <p:nvPr>
            <p:ph type="title"/>
          </p:nvPr>
        </p:nvSpPr>
        <p:spPr>
          <a:xfrm>
            <a:off x="311700" y="81225"/>
            <a:ext cx="8520600" cy="841800"/>
          </a:xfrm>
        </p:spPr>
        <p:txBody>
          <a:bodyPr>
            <a:normAutofit/>
          </a:bodyPr>
          <a:lstStyle/>
          <a:p>
            <a:r>
              <a:rPr lang="en-US" sz="4000" b="1" dirty="0">
                <a:latin typeface="Tw Cen MT" panose="020B0602020104020603" pitchFamily="34" charset="0"/>
              </a:rPr>
              <a:t>Icon Library</a:t>
            </a:r>
          </a:p>
        </p:txBody>
      </p:sp>
      <p:pic>
        <p:nvPicPr>
          <p:cNvPr id="4" name="Picture 3" descr="A white line drawing of a diagram&#10;&#10;Description automatically generated">
            <a:extLst>
              <a:ext uri="{FF2B5EF4-FFF2-40B4-BE49-F238E27FC236}">
                <a16:creationId xmlns:a16="http://schemas.microsoft.com/office/drawing/2014/main" id="{E000BC2F-AE68-AB9D-40DA-782541A1C29B}"/>
              </a:ext>
            </a:extLst>
          </p:cNvPr>
          <p:cNvPicPr>
            <a:picLocks noChangeAspect="1"/>
          </p:cNvPicPr>
          <p:nvPr/>
        </p:nvPicPr>
        <p:blipFill rotWithShape="1">
          <a:blip r:embed="rId3"/>
          <a:srcRect t="7610"/>
          <a:stretch/>
        </p:blipFill>
        <p:spPr>
          <a:xfrm>
            <a:off x="7208133" y="2521540"/>
            <a:ext cx="956634" cy="914400"/>
          </a:xfrm>
          <a:prstGeom prst="rect">
            <a:avLst/>
          </a:prstGeom>
        </p:spPr>
      </p:pic>
      <p:pic>
        <p:nvPicPr>
          <p:cNvPr id="5" name="Picture 4" descr="A white line drawing of a ballot box&#10;&#10;Description automatically generated">
            <a:extLst>
              <a:ext uri="{FF2B5EF4-FFF2-40B4-BE49-F238E27FC236}">
                <a16:creationId xmlns:a16="http://schemas.microsoft.com/office/drawing/2014/main" id="{1E0715F6-FB42-78D1-3999-7EA98EE09CBC}"/>
              </a:ext>
            </a:extLst>
          </p:cNvPr>
          <p:cNvPicPr>
            <a:picLocks noChangeAspect="1"/>
          </p:cNvPicPr>
          <p:nvPr/>
        </p:nvPicPr>
        <p:blipFill>
          <a:blip r:embed="rId4"/>
          <a:srcRect r="1777" b="6244"/>
          <a:stretch/>
        </p:blipFill>
        <p:spPr>
          <a:xfrm>
            <a:off x="7350797" y="3831957"/>
            <a:ext cx="1108766" cy="914400"/>
          </a:xfrm>
          <a:prstGeom prst="rect">
            <a:avLst/>
          </a:prstGeom>
        </p:spPr>
      </p:pic>
      <p:pic>
        <p:nvPicPr>
          <p:cNvPr id="6" name="Picture 5" descr="A computer screen with check marks&#10;&#10;Description automatically generated">
            <a:extLst>
              <a:ext uri="{FF2B5EF4-FFF2-40B4-BE49-F238E27FC236}">
                <a16:creationId xmlns:a16="http://schemas.microsoft.com/office/drawing/2014/main" id="{1FB0931F-B928-D69E-BCB9-4E5F848D128B}"/>
              </a:ext>
            </a:extLst>
          </p:cNvPr>
          <p:cNvPicPr>
            <a:picLocks noChangeAspect="1"/>
          </p:cNvPicPr>
          <p:nvPr/>
        </p:nvPicPr>
        <p:blipFill>
          <a:blip r:embed="rId5"/>
          <a:stretch>
            <a:fillRect/>
          </a:stretch>
        </p:blipFill>
        <p:spPr>
          <a:xfrm>
            <a:off x="1577868" y="2521540"/>
            <a:ext cx="1074198" cy="914400"/>
          </a:xfrm>
          <a:prstGeom prst="rect">
            <a:avLst/>
          </a:prstGeom>
        </p:spPr>
      </p:pic>
      <p:pic>
        <p:nvPicPr>
          <p:cNvPr id="7" name="Picture 6" descr="A white line drawing of a flag and a star&#10;&#10;Description automatically generated">
            <a:extLst>
              <a:ext uri="{FF2B5EF4-FFF2-40B4-BE49-F238E27FC236}">
                <a16:creationId xmlns:a16="http://schemas.microsoft.com/office/drawing/2014/main" id="{BC5EDE35-D5D6-6E46-CCA7-7A5322CA434E}"/>
              </a:ext>
            </a:extLst>
          </p:cNvPr>
          <p:cNvPicPr>
            <a:picLocks noChangeAspect="1"/>
          </p:cNvPicPr>
          <p:nvPr/>
        </p:nvPicPr>
        <p:blipFill>
          <a:blip r:embed="rId6"/>
          <a:stretch>
            <a:fillRect/>
          </a:stretch>
        </p:blipFill>
        <p:spPr>
          <a:xfrm>
            <a:off x="226292" y="2498558"/>
            <a:ext cx="1019103" cy="914400"/>
          </a:xfrm>
          <a:prstGeom prst="rect">
            <a:avLst/>
          </a:prstGeom>
        </p:spPr>
      </p:pic>
      <p:pic>
        <p:nvPicPr>
          <p:cNvPr id="8" name="Picture 7" descr="A white line drawing of a diamond&#10;&#10;Description automatically generated with medium confidence">
            <a:extLst>
              <a:ext uri="{FF2B5EF4-FFF2-40B4-BE49-F238E27FC236}">
                <a16:creationId xmlns:a16="http://schemas.microsoft.com/office/drawing/2014/main" id="{85E21DA9-2DAC-D5B7-B34C-11386D3542FD}"/>
              </a:ext>
            </a:extLst>
          </p:cNvPr>
          <p:cNvPicPr>
            <a:picLocks noChangeAspect="1"/>
          </p:cNvPicPr>
          <p:nvPr/>
        </p:nvPicPr>
        <p:blipFill>
          <a:blip r:embed="rId7"/>
          <a:stretch>
            <a:fillRect/>
          </a:stretch>
        </p:blipFill>
        <p:spPr>
          <a:xfrm>
            <a:off x="2962083" y="1160384"/>
            <a:ext cx="950830" cy="914400"/>
          </a:xfrm>
          <a:prstGeom prst="rect">
            <a:avLst/>
          </a:prstGeom>
        </p:spPr>
      </p:pic>
      <p:pic>
        <p:nvPicPr>
          <p:cNvPr id="9" name="Picture 8" descr="A group of dices with white dots&#10;&#10;Description automatically generated">
            <a:extLst>
              <a:ext uri="{FF2B5EF4-FFF2-40B4-BE49-F238E27FC236}">
                <a16:creationId xmlns:a16="http://schemas.microsoft.com/office/drawing/2014/main" id="{4A816228-E6FF-2D89-39C9-172F31F516F5}"/>
              </a:ext>
            </a:extLst>
          </p:cNvPr>
          <p:cNvPicPr>
            <a:picLocks noChangeAspect="1"/>
          </p:cNvPicPr>
          <p:nvPr/>
        </p:nvPicPr>
        <p:blipFill>
          <a:blip r:embed="rId8"/>
          <a:stretch>
            <a:fillRect/>
          </a:stretch>
        </p:blipFill>
        <p:spPr>
          <a:xfrm>
            <a:off x="2962083" y="2606176"/>
            <a:ext cx="914400" cy="723677"/>
          </a:xfrm>
          <a:prstGeom prst="rect">
            <a:avLst/>
          </a:prstGeom>
        </p:spPr>
      </p:pic>
      <p:pic>
        <p:nvPicPr>
          <p:cNvPr id="10" name="Picture 9" descr="A white line drawing of a paper in an envelope&#10;&#10;Description automatically generated">
            <a:extLst>
              <a:ext uri="{FF2B5EF4-FFF2-40B4-BE49-F238E27FC236}">
                <a16:creationId xmlns:a16="http://schemas.microsoft.com/office/drawing/2014/main" id="{1EDB8B11-C188-5A83-0EFC-931D6DA0494C}"/>
              </a:ext>
            </a:extLst>
          </p:cNvPr>
          <p:cNvPicPr>
            <a:picLocks noChangeAspect="1"/>
          </p:cNvPicPr>
          <p:nvPr/>
        </p:nvPicPr>
        <p:blipFill>
          <a:blip r:embed="rId9"/>
          <a:stretch>
            <a:fillRect/>
          </a:stretch>
        </p:blipFill>
        <p:spPr>
          <a:xfrm>
            <a:off x="4527002" y="1160384"/>
            <a:ext cx="940526" cy="914400"/>
          </a:xfrm>
          <a:prstGeom prst="rect">
            <a:avLst/>
          </a:prstGeom>
        </p:spPr>
      </p:pic>
      <p:pic>
        <p:nvPicPr>
          <p:cNvPr id="11" name="Picture 10" descr="A white line drawing of a checklist&#10;&#10;Description automatically generated">
            <a:extLst>
              <a:ext uri="{FF2B5EF4-FFF2-40B4-BE49-F238E27FC236}">
                <a16:creationId xmlns:a16="http://schemas.microsoft.com/office/drawing/2014/main" id="{3B293042-9E66-25F6-286E-62DFF21DD6ED}"/>
              </a:ext>
            </a:extLst>
          </p:cNvPr>
          <p:cNvPicPr>
            <a:picLocks noChangeAspect="1"/>
          </p:cNvPicPr>
          <p:nvPr/>
        </p:nvPicPr>
        <p:blipFill>
          <a:blip r:embed="rId10"/>
          <a:stretch>
            <a:fillRect/>
          </a:stretch>
        </p:blipFill>
        <p:spPr>
          <a:xfrm>
            <a:off x="226292" y="3836732"/>
            <a:ext cx="1072055" cy="914400"/>
          </a:xfrm>
          <a:prstGeom prst="rect">
            <a:avLst/>
          </a:prstGeom>
        </p:spPr>
      </p:pic>
      <p:pic>
        <p:nvPicPr>
          <p:cNvPr id="12" name="Picture 11" descr="A white outline of a truck with a lock on the side&#10;&#10;Description automatically generated">
            <a:extLst>
              <a:ext uri="{FF2B5EF4-FFF2-40B4-BE49-F238E27FC236}">
                <a16:creationId xmlns:a16="http://schemas.microsoft.com/office/drawing/2014/main" id="{C661AA62-8836-BE12-14A0-39F707D18DD6}"/>
              </a:ext>
            </a:extLst>
          </p:cNvPr>
          <p:cNvPicPr>
            <a:picLocks noChangeAspect="1"/>
          </p:cNvPicPr>
          <p:nvPr/>
        </p:nvPicPr>
        <p:blipFill>
          <a:blip r:embed="rId11"/>
          <a:stretch>
            <a:fillRect/>
          </a:stretch>
        </p:blipFill>
        <p:spPr>
          <a:xfrm>
            <a:off x="5888415" y="2660469"/>
            <a:ext cx="914400" cy="615089"/>
          </a:xfrm>
          <a:prstGeom prst="rect">
            <a:avLst/>
          </a:prstGeom>
        </p:spPr>
      </p:pic>
      <p:pic>
        <p:nvPicPr>
          <p:cNvPr id="13" name="Picture 12" descr="A white line drawing of people with a magnifying glass&#10;&#10;Description automatically generated">
            <a:extLst>
              <a:ext uri="{FF2B5EF4-FFF2-40B4-BE49-F238E27FC236}">
                <a16:creationId xmlns:a16="http://schemas.microsoft.com/office/drawing/2014/main" id="{9A782446-0A0C-2218-A460-372F6D2E4E7C}"/>
              </a:ext>
            </a:extLst>
          </p:cNvPr>
          <p:cNvPicPr>
            <a:picLocks noChangeAspect="1"/>
          </p:cNvPicPr>
          <p:nvPr/>
        </p:nvPicPr>
        <p:blipFill>
          <a:blip r:embed="rId12"/>
          <a:stretch>
            <a:fillRect/>
          </a:stretch>
        </p:blipFill>
        <p:spPr>
          <a:xfrm>
            <a:off x="5888415" y="1160384"/>
            <a:ext cx="812019" cy="914400"/>
          </a:xfrm>
          <a:prstGeom prst="rect">
            <a:avLst/>
          </a:prstGeom>
        </p:spPr>
      </p:pic>
      <p:pic>
        <p:nvPicPr>
          <p:cNvPr id="14" name="Picture 13" descr="A white line drawing of a stack of papers&#10;&#10;Description automatically generated">
            <a:extLst>
              <a:ext uri="{FF2B5EF4-FFF2-40B4-BE49-F238E27FC236}">
                <a16:creationId xmlns:a16="http://schemas.microsoft.com/office/drawing/2014/main" id="{5D783200-5AA9-7AAC-E239-FC3BDA92DB0C}"/>
              </a:ext>
            </a:extLst>
          </p:cNvPr>
          <p:cNvPicPr>
            <a:picLocks noChangeAspect="1"/>
          </p:cNvPicPr>
          <p:nvPr/>
        </p:nvPicPr>
        <p:blipFill>
          <a:blip r:embed="rId13"/>
          <a:stretch>
            <a:fillRect/>
          </a:stretch>
        </p:blipFill>
        <p:spPr>
          <a:xfrm>
            <a:off x="1577868" y="3882696"/>
            <a:ext cx="988599" cy="914400"/>
          </a:xfrm>
          <a:prstGeom prst="rect">
            <a:avLst/>
          </a:prstGeom>
        </p:spPr>
      </p:pic>
      <p:pic>
        <p:nvPicPr>
          <p:cNvPr id="15" name="Picture 14" descr="A white abacus with circles and dots&#10;&#10;Description automatically generated">
            <a:extLst>
              <a:ext uri="{FF2B5EF4-FFF2-40B4-BE49-F238E27FC236}">
                <a16:creationId xmlns:a16="http://schemas.microsoft.com/office/drawing/2014/main" id="{4540F41D-5A4F-86C5-4761-A6E011E5E709}"/>
              </a:ext>
            </a:extLst>
          </p:cNvPr>
          <p:cNvPicPr>
            <a:picLocks noChangeAspect="1"/>
          </p:cNvPicPr>
          <p:nvPr/>
        </p:nvPicPr>
        <p:blipFill>
          <a:blip r:embed="rId14"/>
          <a:stretch>
            <a:fillRect/>
          </a:stretch>
        </p:blipFill>
        <p:spPr>
          <a:xfrm>
            <a:off x="4527002" y="2419170"/>
            <a:ext cx="914400" cy="1098125"/>
          </a:xfrm>
          <a:prstGeom prst="rect">
            <a:avLst/>
          </a:prstGeom>
        </p:spPr>
      </p:pic>
      <p:pic>
        <p:nvPicPr>
          <p:cNvPr id="16" name="Picture 15" descr="A white line drawing of a computer&#10;&#10;Description automatically generated">
            <a:extLst>
              <a:ext uri="{FF2B5EF4-FFF2-40B4-BE49-F238E27FC236}">
                <a16:creationId xmlns:a16="http://schemas.microsoft.com/office/drawing/2014/main" id="{B16CB603-8E1D-6F6B-6928-CB249565A252}"/>
              </a:ext>
            </a:extLst>
          </p:cNvPr>
          <p:cNvPicPr>
            <a:picLocks noChangeAspect="1"/>
          </p:cNvPicPr>
          <p:nvPr/>
        </p:nvPicPr>
        <p:blipFill>
          <a:blip r:embed="rId15"/>
          <a:stretch>
            <a:fillRect/>
          </a:stretch>
        </p:blipFill>
        <p:spPr>
          <a:xfrm>
            <a:off x="2962083" y="3858962"/>
            <a:ext cx="1160059" cy="914400"/>
          </a:xfrm>
          <a:prstGeom prst="rect">
            <a:avLst/>
          </a:prstGeom>
        </p:spPr>
      </p:pic>
      <p:pic>
        <p:nvPicPr>
          <p:cNvPr id="17" name="Picture 16" descr="A white outline of a magnifying glass and check marks&#10;&#10;Description automatically generated">
            <a:extLst>
              <a:ext uri="{FF2B5EF4-FFF2-40B4-BE49-F238E27FC236}">
                <a16:creationId xmlns:a16="http://schemas.microsoft.com/office/drawing/2014/main" id="{A221D0F3-12A1-817F-2E3C-BD2F675684BD}"/>
              </a:ext>
            </a:extLst>
          </p:cNvPr>
          <p:cNvPicPr>
            <a:picLocks noChangeAspect="1"/>
          </p:cNvPicPr>
          <p:nvPr/>
        </p:nvPicPr>
        <p:blipFill>
          <a:blip r:embed="rId16"/>
          <a:stretch>
            <a:fillRect/>
          </a:stretch>
        </p:blipFill>
        <p:spPr>
          <a:xfrm>
            <a:off x="4527002" y="3836732"/>
            <a:ext cx="1056992" cy="914400"/>
          </a:xfrm>
          <a:prstGeom prst="rect">
            <a:avLst/>
          </a:prstGeom>
        </p:spPr>
      </p:pic>
      <p:pic>
        <p:nvPicPr>
          <p:cNvPr id="18" name="Picture 17" descr="A white line with check marks&#10;&#10;Description automatically generated">
            <a:extLst>
              <a:ext uri="{FF2B5EF4-FFF2-40B4-BE49-F238E27FC236}">
                <a16:creationId xmlns:a16="http://schemas.microsoft.com/office/drawing/2014/main" id="{56FD61FF-552C-B416-3B82-7DB34D46E322}"/>
              </a:ext>
            </a:extLst>
          </p:cNvPr>
          <p:cNvPicPr>
            <a:picLocks noChangeAspect="1"/>
          </p:cNvPicPr>
          <p:nvPr/>
        </p:nvPicPr>
        <p:blipFill>
          <a:blip r:embed="rId17"/>
          <a:stretch>
            <a:fillRect/>
          </a:stretch>
        </p:blipFill>
        <p:spPr>
          <a:xfrm>
            <a:off x="7184065" y="1188488"/>
            <a:ext cx="914400" cy="914400"/>
          </a:xfrm>
          <a:prstGeom prst="rect">
            <a:avLst/>
          </a:prstGeom>
        </p:spPr>
      </p:pic>
      <p:pic>
        <p:nvPicPr>
          <p:cNvPr id="19" name="Picture 18" descr="A white line drawing of a pen and a paper&#10;&#10;Description automatically generated">
            <a:extLst>
              <a:ext uri="{FF2B5EF4-FFF2-40B4-BE49-F238E27FC236}">
                <a16:creationId xmlns:a16="http://schemas.microsoft.com/office/drawing/2014/main" id="{B53164A4-B23D-6FC0-1DA0-4C6A8F918B53}"/>
              </a:ext>
            </a:extLst>
          </p:cNvPr>
          <p:cNvPicPr>
            <a:picLocks noChangeAspect="1"/>
          </p:cNvPicPr>
          <p:nvPr/>
        </p:nvPicPr>
        <p:blipFill>
          <a:blip r:embed="rId18"/>
          <a:stretch>
            <a:fillRect/>
          </a:stretch>
        </p:blipFill>
        <p:spPr>
          <a:xfrm>
            <a:off x="5755065" y="3882696"/>
            <a:ext cx="1188720" cy="863661"/>
          </a:xfrm>
          <a:prstGeom prst="rect">
            <a:avLst/>
          </a:prstGeom>
        </p:spPr>
      </p:pic>
      <p:sp>
        <p:nvSpPr>
          <p:cNvPr id="20" name="TextBox 19">
            <a:extLst>
              <a:ext uri="{FF2B5EF4-FFF2-40B4-BE49-F238E27FC236}">
                <a16:creationId xmlns:a16="http://schemas.microsoft.com/office/drawing/2014/main" id="{E1378DA5-AA7F-201E-A751-AFFD587FAC31}"/>
              </a:ext>
            </a:extLst>
          </p:cNvPr>
          <p:cNvSpPr txBox="1"/>
          <p:nvPr/>
        </p:nvSpPr>
        <p:spPr>
          <a:xfrm>
            <a:off x="221186" y="1014742"/>
            <a:ext cx="2941114" cy="1384995"/>
          </a:xfrm>
          <a:prstGeom prst="rect">
            <a:avLst/>
          </a:prstGeom>
          <a:noFill/>
        </p:spPr>
        <p:txBody>
          <a:bodyPr wrap="square" rtlCol="0">
            <a:spAutoFit/>
          </a:bodyPr>
          <a:lstStyle/>
          <a:p>
            <a:r>
              <a:rPr lang="en-US" dirty="0">
                <a:solidFill>
                  <a:srgbClr val="B4C7D6"/>
                </a:solidFill>
                <a:latin typeface="Tw Cen MT" panose="020B0602020104020603" pitchFamily="34" charset="0"/>
              </a:rPr>
              <a:t>Use these icons to help describe each step of your audit and your key takeaways. If you need a different icon, contact The Elections Group’s </a:t>
            </a:r>
            <a:r>
              <a:rPr lang="en-US" dirty="0">
                <a:solidFill>
                  <a:schemeClr val="bg1"/>
                </a:solidFill>
                <a:latin typeface="Tw Cen MT" panose="020B0602020104020603" pitchFamily="34" charset="0"/>
                <a:hlinkClick r:id="rId19">
                  <a:extLst>
                    <a:ext uri="{A12FA001-AC4F-418D-AE19-62706E023703}">
                      <ahyp:hlinkClr xmlns:ahyp="http://schemas.microsoft.com/office/drawing/2018/hyperlinkcolor" val="tx"/>
                    </a:ext>
                  </a:extLst>
                </a:hlinkClick>
              </a:rPr>
              <a:t>Communications Resource Desk </a:t>
            </a:r>
            <a:r>
              <a:rPr lang="en-US" dirty="0">
                <a:solidFill>
                  <a:srgbClr val="B4C7D6"/>
                </a:solidFill>
                <a:latin typeface="Tw Cen MT" panose="020B0602020104020603" pitchFamily="34" charset="0"/>
              </a:rPr>
              <a:t>team. We’re here to help!</a:t>
            </a:r>
          </a:p>
        </p:txBody>
      </p:sp>
      <p:cxnSp>
        <p:nvCxnSpPr>
          <p:cNvPr id="22" name="Straight Connector 21">
            <a:extLst>
              <a:ext uri="{FF2B5EF4-FFF2-40B4-BE49-F238E27FC236}">
                <a16:creationId xmlns:a16="http://schemas.microsoft.com/office/drawing/2014/main" id="{439D0F1E-6B97-E966-8B16-9FD32A87D1F1}"/>
              </a:ext>
            </a:extLst>
          </p:cNvPr>
          <p:cNvCxnSpPr/>
          <p:nvPr/>
        </p:nvCxnSpPr>
        <p:spPr>
          <a:xfrm>
            <a:off x="311700" y="804716"/>
            <a:ext cx="8520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BEB40668-A2A8-546A-DD1B-FC436245076C}"/>
              </a:ext>
            </a:extLst>
          </p:cNvPr>
          <p:cNvSpPr/>
          <p:nvPr/>
        </p:nvSpPr>
        <p:spPr>
          <a:xfrm>
            <a:off x="7833911" y="215664"/>
            <a:ext cx="1189296" cy="1188720"/>
          </a:xfrm>
          <a:prstGeom prst="ellipse">
            <a:avLst/>
          </a:prstGeom>
          <a:solidFill>
            <a:srgbClr val="EA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8EF0650-4F4D-3ABE-2BD0-AD209B65369D}"/>
              </a:ext>
            </a:extLst>
          </p:cNvPr>
          <p:cNvSpPr txBox="1"/>
          <p:nvPr/>
        </p:nvSpPr>
        <p:spPr>
          <a:xfrm>
            <a:off x="7682374" y="430589"/>
            <a:ext cx="1492370" cy="812530"/>
          </a:xfrm>
          <a:prstGeom prst="rect">
            <a:avLst/>
          </a:prstGeom>
          <a:noFill/>
        </p:spPr>
        <p:txBody>
          <a:bodyPr wrap="square" rtlCol="0">
            <a:spAutoFit/>
          </a:bodyPr>
          <a:lstStyle/>
          <a:p>
            <a:pPr algn="ctr"/>
            <a:r>
              <a:rPr lang="en-US" b="1" dirty="0">
                <a:solidFill>
                  <a:schemeClr val="bg1"/>
                </a:solidFill>
                <a:latin typeface="Tw Cen MT" panose="020B0602020104020603" pitchFamily="34" charset="0"/>
              </a:rPr>
              <a:t>DELETE THIS SLIDE BEFORE PRESENTING</a:t>
            </a:r>
          </a:p>
        </p:txBody>
      </p:sp>
    </p:spTree>
    <p:extLst>
      <p:ext uri="{BB962C8B-B14F-4D97-AF65-F5344CB8AC3E}">
        <p14:creationId xmlns:p14="http://schemas.microsoft.com/office/powerpoint/2010/main" val="2276957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81ADD2-E0DB-280B-F2D0-210CD1585EB6}"/>
              </a:ext>
            </a:extLst>
          </p:cNvPr>
          <p:cNvSpPr txBox="1">
            <a:spLocks/>
          </p:cNvSpPr>
          <p:nvPr/>
        </p:nvSpPr>
        <p:spPr>
          <a:xfrm>
            <a:off x="457200" y="457200"/>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Questions?</a:t>
            </a:r>
          </a:p>
        </p:txBody>
      </p:sp>
      <p:sp>
        <p:nvSpPr>
          <p:cNvPr id="6" name="Google Shape;76;p16">
            <a:extLst>
              <a:ext uri="{FF2B5EF4-FFF2-40B4-BE49-F238E27FC236}">
                <a16:creationId xmlns:a16="http://schemas.microsoft.com/office/drawing/2014/main" id="{86D41CE5-0BC0-40AF-B3FF-C66CB52642AE}"/>
              </a:ext>
            </a:extLst>
          </p:cNvPr>
          <p:cNvSpPr txBox="1"/>
          <p:nvPr/>
        </p:nvSpPr>
        <p:spPr>
          <a:xfrm>
            <a:off x="457200" y="1371600"/>
            <a:ext cx="7751852" cy="1425764"/>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800"/>
              </a:spcAft>
              <a:buClr>
                <a:srgbClr val="B4C7D6"/>
              </a:buClr>
              <a:buFont typeface="Arial" panose="020B0604020202020204" pitchFamily="34" charset="0"/>
              <a:buChar char="•"/>
            </a:pPr>
            <a:endParaRPr lang="en-US" sz="2400" dirty="0">
              <a:solidFill>
                <a:schemeClr val="bg1"/>
              </a:solidFill>
              <a:latin typeface="Cambria" panose="02040503050406030204" pitchFamily="18" charset="0"/>
              <a:ea typeface="Cambria" panose="02040503050406030204" pitchFamily="18" charset="0"/>
              <a:cs typeface="Montserrat"/>
              <a:sym typeface="Montserrat"/>
            </a:endParaRPr>
          </a:p>
          <a:p>
            <a:pPr marL="0" lvl="0" indent="0" algn="l" rtl="0">
              <a:spcBef>
                <a:spcPts val="0"/>
              </a:spcBef>
              <a:spcAft>
                <a:spcPts val="800"/>
              </a:spcAft>
              <a:buNone/>
            </a:pPr>
            <a:endParaRPr lang="en-US" sz="2400" b="1" dirty="0">
              <a:solidFill>
                <a:schemeClr val="bg1"/>
              </a:solidFill>
              <a:latin typeface="Tw Cen MT" panose="020B0602020104020603" pitchFamily="34" charset="77"/>
              <a:ea typeface="Bitter Medium"/>
              <a:cs typeface="Bitter Medium"/>
              <a:sym typeface="Montserrat"/>
            </a:endParaRPr>
          </a:p>
          <a:p>
            <a:pPr marL="0" lvl="0" indent="0" algn="l" rtl="0">
              <a:spcBef>
                <a:spcPts val="0"/>
              </a:spcBef>
              <a:spcAft>
                <a:spcPts val="800"/>
              </a:spcAft>
              <a:buNone/>
            </a:pPr>
            <a:endParaRPr lang="en-US" sz="2400" dirty="0">
              <a:solidFill>
                <a:schemeClr val="bg1"/>
              </a:solidFill>
              <a:latin typeface="Tw Cen MT" panose="020B0602020104020603" pitchFamily="34" charset="77"/>
              <a:ea typeface="Bitter Medium"/>
              <a:cs typeface="Bitter Medium"/>
              <a:sym typeface="Bitter Medium"/>
            </a:endParaRP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Tree>
    <p:extLst>
      <p:ext uri="{BB962C8B-B14F-4D97-AF65-F5344CB8AC3E}">
        <p14:creationId xmlns:p14="http://schemas.microsoft.com/office/powerpoint/2010/main" val="379301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6" name="Google Shape;56;p13"/>
          <p:cNvSpPr/>
          <p:nvPr/>
        </p:nvSpPr>
        <p:spPr>
          <a:xfrm>
            <a:off x="0" y="959005"/>
            <a:ext cx="9144000" cy="4184495"/>
          </a:xfrm>
          <a:prstGeom prst="rect">
            <a:avLst/>
          </a:prstGeom>
          <a:solidFill>
            <a:srgbClr val="E24E3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E24E39"/>
              </a:solidFill>
              <a:latin typeface="Arial"/>
              <a:ea typeface="Arial"/>
              <a:cs typeface="Arial"/>
              <a:sym typeface="Arial"/>
            </a:endParaRPr>
          </a:p>
        </p:txBody>
      </p:sp>
      <p:sp>
        <p:nvSpPr>
          <p:cNvPr id="58" name="Google Shape;58;p13"/>
          <p:cNvSpPr txBox="1"/>
          <p:nvPr/>
        </p:nvSpPr>
        <p:spPr>
          <a:xfrm>
            <a:off x="457200" y="1908276"/>
            <a:ext cx="7221000" cy="293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5400" b="1" dirty="0">
                <a:solidFill>
                  <a:schemeClr val="lt1"/>
                </a:solidFill>
                <a:latin typeface="Tw Cen MT" panose="020B0602020104020603" pitchFamily="34" charset="0"/>
              </a:rPr>
              <a:t>YOUR COUNTY </a:t>
            </a:r>
            <a:br>
              <a:rPr lang="en-US" sz="5400" b="1" dirty="0">
                <a:solidFill>
                  <a:schemeClr val="lt1"/>
                </a:solidFill>
                <a:latin typeface="Tw Cen MT" panose="020B0602020104020603" pitchFamily="34" charset="0"/>
              </a:rPr>
            </a:br>
            <a:r>
              <a:rPr lang="en-US" sz="5400" b="1" dirty="0">
                <a:solidFill>
                  <a:schemeClr val="lt1"/>
                </a:solidFill>
                <a:latin typeface="Tw Cen MT" panose="020B0602020104020603" pitchFamily="34" charset="0"/>
              </a:rPr>
              <a:t>AUDIT REPORT</a:t>
            </a:r>
          </a:p>
          <a:p>
            <a:pPr marL="0" lvl="0" indent="0" algn="l" rtl="0">
              <a:spcBef>
                <a:spcPts val="0"/>
              </a:spcBef>
              <a:spcAft>
                <a:spcPts val="0"/>
              </a:spcAft>
              <a:buNone/>
            </a:pPr>
            <a:r>
              <a:rPr lang="en-US" sz="3200" b="1" i="1" dirty="0">
                <a:solidFill>
                  <a:schemeClr val="lt1"/>
                </a:solidFill>
                <a:latin typeface="Cambria" panose="02040503050406030204" pitchFamily="18" charset="0"/>
                <a:ea typeface="Cambria" panose="02040503050406030204" pitchFamily="18" charset="0"/>
              </a:rPr>
              <a:t>2024 General Election</a:t>
            </a:r>
            <a:endParaRPr sz="1800" i="1" dirty="0">
              <a:solidFill>
                <a:schemeClr val="dk2"/>
              </a:solidFill>
              <a:latin typeface="Cambria" panose="02040503050406030204" pitchFamily="18" charset="0"/>
              <a:ea typeface="Cambria" panose="02040503050406030204" pitchFamily="18" charset="0"/>
            </a:endParaRPr>
          </a:p>
        </p:txBody>
      </p:sp>
      <p:pic>
        <p:nvPicPr>
          <p:cNvPr id="2" name="Google Shape;57;p13">
            <a:extLst>
              <a:ext uri="{FF2B5EF4-FFF2-40B4-BE49-F238E27FC236}">
                <a16:creationId xmlns:a16="http://schemas.microsoft.com/office/drawing/2014/main" id="{47D69796-0412-1DE6-7B3A-2FDF57576CE0}"/>
              </a:ext>
            </a:extLst>
          </p:cNvPr>
          <p:cNvPicPr preferRelativeResize="0"/>
          <p:nvPr/>
        </p:nvPicPr>
        <p:blipFill rotWithShape="1">
          <a:blip r:embed="rId3"/>
          <a:srcRect t="-2651" b="-8565"/>
          <a:stretch/>
        </p:blipFill>
        <p:spPr>
          <a:xfrm>
            <a:off x="2012215" y="180245"/>
            <a:ext cx="1440556" cy="1602123"/>
          </a:xfrm>
          <a:prstGeom prst="rect">
            <a:avLst/>
          </a:prstGeom>
          <a:noFill/>
          <a:ln>
            <a:noFill/>
          </a:ln>
        </p:spPr>
      </p:pic>
      <p:pic>
        <p:nvPicPr>
          <p:cNvPr id="3" name="Google Shape;57;p13">
            <a:extLst>
              <a:ext uri="{FF2B5EF4-FFF2-40B4-BE49-F238E27FC236}">
                <a16:creationId xmlns:a16="http://schemas.microsoft.com/office/drawing/2014/main" id="{73569F02-7200-13E4-FC6D-9B89BB149BCD}"/>
              </a:ext>
            </a:extLst>
          </p:cNvPr>
          <p:cNvPicPr preferRelativeResize="0"/>
          <p:nvPr/>
        </p:nvPicPr>
        <p:blipFill rotWithShape="1">
          <a:blip r:embed="rId3">
            <a:alphaModFix amt="16000"/>
          </a:blip>
          <a:srcRect t="-2651" r="43610" b="23377"/>
          <a:stretch/>
        </p:blipFill>
        <p:spPr>
          <a:xfrm>
            <a:off x="5018950" y="-55853"/>
            <a:ext cx="4125050" cy="5799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422CA1C-D0CB-8B0C-C556-B2EF88E88235}"/>
              </a:ext>
            </a:extLst>
          </p:cNvPr>
          <p:cNvSpPr>
            <a:spLocks noGrp="1"/>
          </p:cNvSpPr>
          <p:nvPr>
            <p:ph type="title"/>
          </p:nvPr>
        </p:nvSpPr>
        <p:spPr>
          <a:xfrm>
            <a:off x="457200" y="2150850"/>
            <a:ext cx="8520600" cy="841800"/>
          </a:xfrm>
        </p:spPr>
        <p:txBody>
          <a:bodyPr>
            <a:normAutofit/>
          </a:bodyPr>
          <a:lstStyle/>
          <a:p>
            <a:pPr algn="l"/>
            <a:r>
              <a:rPr lang="en-US" sz="4000" b="1" dirty="0">
                <a:latin typeface="Tw Cen MT" panose="020B0602020104020603" pitchFamily="34" charset="0"/>
              </a:rPr>
              <a:t>What is an automated audit?</a:t>
            </a:r>
            <a:endParaRPr lang="en-US" sz="4000" b="1" dirty="0">
              <a:solidFill>
                <a:schemeClr val="bg1"/>
              </a:solidFill>
              <a:latin typeface="Tw Cen MT" panose="020B0602020104020603" pitchFamily="34" charset="0"/>
            </a:endParaRPr>
          </a:p>
        </p:txBody>
      </p:sp>
    </p:spTree>
    <p:extLst>
      <p:ext uri="{BB962C8B-B14F-4D97-AF65-F5344CB8AC3E}">
        <p14:creationId xmlns:p14="http://schemas.microsoft.com/office/powerpoint/2010/main" val="293692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What is an automated audit?</a:t>
            </a:r>
            <a:endParaRPr lang="en-US" sz="4000" b="1" dirty="0">
              <a:solidFill>
                <a:schemeClr val="bg1"/>
              </a:solidFill>
              <a:latin typeface="Tw Cen MT" panose="020B0602020104020603" pitchFamily="34" charset="0"/>
            </a:endParaRPr>
          </a:p>
        </p:txBody>
      </p:sp>
      <p:sp>
        <p:nvSpPr>
          <p:cNvPr id="4" name="TextBox 3">
            <a:extLst>
              <a:ext uri="{FF2B5EF4-FFF2-40B4-BE49-F238E27FC236}">
                <a16:creationId xmlns:a16="http://schemas.microsoft.com/office/drawing/2014/main" id="{38160F1B-EEA3-12B2-1A32-EB3682694AA9}"/>
              </a:ext>
            </a:extLst>
          </p:cNvPr>
          <p:cNvSpPr txBox="1"/>
          <p:nvPr/>
        </p:nvSpPr>
        <p:spPr>
          <a:xfrm>
            <a:off x="457200" y="1371600"/>
            <a:ext cx="5765180" cy="1938992"/>
          </a:xfrm>
          <a:prstGeom prst="rect">
            <a:avLst/>
          </a:prstGeom>
          <a:noFill/>
        </p:spPr>
        <p:txBody>
          <a:bodyPr wrap="square" rtlCol="0">
            <a:noAutofit/>
          </a:bodyPr>
          <a:lstStyle/>
          <a:p>
            <a:r>
              <a:rPr lang="en-US" sz="2400" i="1" dirty="0">
                <a:solidFill>
                  <a:schemeClr val="lt1"/>
                </a:solidFill>
                <a:latin typeface="Cambria" panose="02040503050406030204" pitchFamily="18" charset="0"/>
                <a:ea typeface="Cambria" panose="02040503050406030204" pitchFamily="18" charset="0"/>
              </a:rPr>
              <a:t>A post-election audit where all ballots are re-tabulated using different equipment</a:t>
            </a:r>
            <a:endParaRPr lang="en-US" dirty="0"/>
          </a:p>
        </p:txBody>
      </p:sp>
    </p:spTree>
    <p:extLst>
      <p:ext uri="{BB962C8B-B14F-4D97-AF65-F5344CB8AC3E}">
        <p14:creationId xmlns:p14="http://schemas.microsoft.com/office/powerpoint/2010/main" val="2847177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62C5C9-0094-2131-BD5B-552B90CBC237}"/>
              </a:ext>
            </a:extLst>
          </p:cNvPr>
          <p:cNvSpPr txBox="1">
            <a:spLocks/>
          </p:cNvSpPr>
          <p:nvPr/>
        </p:nvSpPr>
        <p:spPr>
          <a:xfrm>
            <a:off x="469231" y="2150850"/>
            <a:ext cx="8520600" cy="841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Why do we conduct automated audits?</a:t>
            </a:r>
          </a:p>
        </p:txBody>
      </p:sp>
    </p:spTree>
    <p:extLst>
      <p:ext uri="{BB962C8B-B14F-4D97-AF65-F5344CB8AC3E}">
        <p14:creationId xmlns:p14="http://schemas.microsoft.com/office/powerpoint/2010/main" val="306062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755374"/>
          </a:xfrm>
        </p:spPr>
        <p:txBody>
          <a:bodyPr>
            <a:noAutofit/>
          </a:bodyPr>
          <a:lstStyle/>
          <a:p>
            <a:pPr algn="l"/>
            <a:r>
              <a:rPr lang="en-US" sz="4000" b="1" dirty="0">
                <a:latin typeface="Tw Cen MT" panose="020B0602020104020603" pitchFamily="34" charset="0"/>
              </a:rPr>
              <a:t>Why do we conduct automated audits?</a:t>
            </a:r>
          </a:p>
        </p:txBody>
      </p:sp>
      <p:sp>
        <p:nvSpPr>
          <p:cNvPr id="4" name="TextBox 3">
            <a:extLst>
              <a:ext uri="{FF2B5EF4-FFF2-40B4-BE49-F238E27FC236}">
                <a16:creationId xmlns:a16="http://schemas.microsoft.com/office/drawing/2014/main" id="{38160F1B-EEA3-12B2-1A32-EB3682694AA9}"/>
              </a:ext>
            </a:extLst>
          </p:cNvPr>
          <p:cNvSpPr txBox="1"/>
          <p:nvPr/>
        </p:nvSpPr>
        <p:spPr>
          <a:xfrm>
            <a:off x="457200" y="1371600"/>
            <a:ext cx="5312735" cy="1938992"/>
          </a:xfrm>
          <a:prstGeom prst="rect">
            <a:avLst/>
          </a:prstGeom>
          <a:noFill/>
        </p:spPr>
        <p:txBody>
          <a:bodyPr wrap="square" rtlCol="0">
            <a:spAutoFit/>
          </a:bodyPr>
          <a:lstStyle/>
          <a:p>
            <a:r>
              <a:rPr lang="en-US" sz="2400" i="1" dirty="0">
                <a:solidFill>
                  <a:schemeClr val="bg1"/>
                </a:solidFill>
                <a:latin typeface="Cambria" panose="02040503050406030204" pitchFamily="18" charset="0"/>
                <a:ea typeface="Cambria" panose="02040503050406030204" pitchFamily="18" charset="0"/>
              </a:rPr>
              <a:t>We want to confirm the original vote tabulation by re-tabulating all ballots on different tabulation equipment that uses independent software and hardware. </a:t>
            </a:r>
          </a:p>
        </p:txBody>
      </p:sp>
    </p:spTree>
    <p:extLst>
      <p:ext uri="{BB962C8B-B14F-4D97-AF65-F5344CB8AC3E}">
        <p14:creationId xmlns:p14="http://schemas.microsoft.com/office/powerpoint/2010/main" val="428055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E2FFA26-0045-3D45-FC6A-BE3FF02A5C06}"/>
              </a:ext>
            </a:extLst>
          </p:cNvPr>
          <p:cNvGrpSpPr/>
          <p:nvPr/>
        </p:nvGrpSpPr>
        <p:grpSpPr>
          <a:xfrm>
            <a:off x="4193186" y="1477075"/>
            <a:ext cx="1805748" cy="1391841"/>
            <a:chOff x="9986316" y="4329133"/>
            <a:chExt cx="1805748" cy="1391841"/>
          </a:xfrm>
        </p:grpSpPr>
        <p:sp>
          <p:nvSpPr>
            <p:cNvPr id="4" name="Oval 3">
              <a:extLst>
                <a:ext uri="{FF2B5EF4-FFF2-40B4-BE49-F238E27FC236}">
                  <a16:creationId xmlns:a16="http://schemas.microsoft.com/office/drawing/2014/main" id="{9A36D987-633E-4945-EF13-D1A3836F7690}"/>
                </a:ext>
              </a:extLst>
            </p:cNvPr>
            <p:cNvSpPr/>
            <p:nvPr/>
          </p:nvSpPr>
          <p:spPr>
            <a:xfrm>
              <a:off x="10152858" y="4552749"/>
              <a:ext cx="1472665" cy="837398"/>
            </a:xfrm>
            <a:prstGeom prst="ellipse">
              <a:avLst/>
            </a:prstGeom>
            <a:solidFill>
              <a:schemeClr val="bg1"/>
            </a:solidFill>
            <a:ln w="28575">
              <a:solidFill>
                <a:srgbClr val="445E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46BD5EB-088C-6D48-9BE1-61724AB36384}"/>
                </a:ext>
              </a:extLst>
            </p:cNvPr>
            <p:cNvSpPr/>
            <p:nvPr/>
          </p:nvSpPr>
          <p:spPr>
            <a:xfrm>
              <a:off x="9986316" y="4329133"/>
              <a:ext cx="1805748" cy="1284629"/>
            </a:xfrm>
            <a:prstGeom prst="ellipse">
              <a:avLst/>
            </a:prstGeom>
            <a:noFill/>
            <a:ln>
              <a:solidFill>
                <a:srgbClr val="E24E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49B4DC3C-0CBF-C2AA-3BCA-BF7FAF5CCEA4}"/>
                </a:ext>
              </a:extLst>
            </p:cNvPr>
            <p:cNvCxnSpPr>
              <a:cxnSpLocks/>
            </p:cNvCxnSpPr>
            <p:nvPr/>
          </p:nvCxnSpPr>
          <p:spPr>
            <a:xfrm flipV="1">
              <a:off x="10978660" y="5588000"/>
              <a:ext cx="173434" cy="25762"/>
            </a:xfrm>
            <a:prstGeom prst="straightConnector1">
              <a:avLst/>
            </a:prstGeom>
            <a:ln w="28575">
              <a:solidFill>
                <a:srgbClr val="E24E39"/>
              </a:solidFill>
              <a:tailEnd type="triangle"/>
            </a:ln>
          </p:spPr>
          <p:style>
            <a:lnRef idx="1">
              <a:schemeClr val="dk1"/>
            </a:lnRef>
            <a:fillRef idx="0">
              <a:schemeClr val="dk1"/>
            </a:fillRef>
            <a:effectRef idx="0">
              <a:schemeClr val="dk1"/>
            </a:effectRef>
            <a:fontRef idx="minor">
              <a:schemeClr val="tx1"/>
            </a:fontRef>
          </p:style>
        </p:cxnSp>
        <p:sp>
          <p:nvSpPr>
            <p:cNvPr id="7" name="Freeform: Shape 6">
              <a:extLst>
                <a:ext uri="{FF2B5EF4-FFF2-40B4-BE49-F238E27FC236}">
                  <a16:creationId xmlns:a16="http://schemas.microsoft.com/office/drawing/2014/main" id="{CBACAB71-D6E3-D034-31EE-EE8D3D39DEA2}"/>
                </a:ext>
              </a:extLst>
            </p:cNvPr>
            <p:cNvSpPr/>
            <p:nvPr/>
          </p:nvSpPr>
          <p:spPr>
            <a:xfrm rot="18262904">
              <a:off x="11112225" y="5493442"/>
              <a:ext cx="131482" cy="64471"/>
            </a:xfrm>
            <a:custGeom>
              <a:avLst/>
              <a:gdLst>
                <a:gd name="connsiteX0" fmla="*/ 0 w 230094"/>
                <a:gd name="connsiteY0" fmla="*/ 5976 h 89647"/>
                <a:gd name="connsiteX1" fmla="*/ 38847 w 230094"/>
                <a:gd name="connsiteY1" fmla="*/ 89647 h 89647"/>
                <a:gd name="connsiteX2" fmla="*/ 230094 w 230094"/>
                <a:gd name="connsiteY2" fmla="*/ 0 h 89647"/>
                <a:gd name="connsiteX3" fmla="*/ 0 w 230094"/>
                <a:gd name="connsiteY3" fmla="*/ 5976 h 89647"/>
              </a:gdLst>
              <a:ahLst/>
              <a:cxnLst>
                <a:cxn ang="0">
                  <a:pos x="connsiteX0" y="connsiteY0"/>
                </a:cxn>
                <a:cxn ang="0">
                  <a:pos x="connsiteX1" y="connsiteY1"/>
                </a:cxn>
                <a:cxn ang="0">
                  <a:pos x="connsiteX2" y="connsiteY2"/>
                </a:cxn>
                <a:cxn ang="0">
                  <a:pos x="connsiteX3" y="connsiteY3"/>
                </a:cxn>
              </a:cxnLst>
              <a:rect l="l" t="t" r="r" b="b"/>
              <a:pathLst>
                <a:path w="230094" h="89647">
                  <a:moveTo>
                    <a:pt x="0" y="5976"/>
                  </a:moveTo>
                  <a:lnTo>
                    <a:pt x="38847" y="89647"/>
                  </a:lnTo>
                  <a:lnTo>
                    <a:pt x="230094" y="0"/>
                  </a:lnTo>
                  <a:lnTo>
                    <a:pt x="0" y="5976"/>
                  </a:lnTo>
                  <a:close/>
                </a:path>
              </a:pathLst>
            </a:custGeom>
            <a:solidFill>
              <a:srgbClr val="2E4355"/>
            </a:solidFill>
            <a:ln>
              <a:solidFill>
                <a:srgbClr val="2E435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3EA17895-4D81-D0E3-23B0-B67E0E4C7D77}"/>
                </a:ext>
              </a:extLst>
            </p:cNvPr>
            <p:cNvSpPr/>
            <p:nvPr/>
          </p:nvSpPr>
          <p:spPr>
            <a:xfrm rot="3499767">
              <a:off x="11105832" y="5613397"/>
              <a:ext cx="131482" cy="83671"/>
            </a:xfrm>
            <a:custGeom>
              <a:avLst/>
              <a:gdLst>
                <a:gd name="connsiteX0" fmla="*/ 0 w 230094"/>
                <a:gd name="connsiteY0" fmla="*/ 5976 h 89647"/>
                <a:gd name="connsiteX1" fmla="*/ 38847 w 230094"/>
                <a:gd name="connsiteY1" fmla="*/ 89647 h 89647"/>
                <a:gd name="connsiteX2" fmla="*/ 230094 w 230094"/>
                <a:gd name="connsiteY2" fmla="*/ 0 h 89647"/>
                <a:gd name="connsiteX3" fmla="*/ 0 w 230094"/>
                <a:gd name="connsiteY3" fmla="*/ 5976 h 89647"/>
              </a:gdLst>
              <a:ahLst/>
              <a:cxnLst>
                <a:cxn ang="0">
                  <a:pos x="connsiteX0" y="connsiteY0"/>
                </a:cxn>
                <a:cxn ang="0">
                  <a:pos x="connsiteX1" y="connsiteY1"/>
                </a:cxn>
                <a:cxn ang="0">
                  <a:pos x="connsiteX2" y="connsiteY2"/>
                </a:cxn>
                <a:cxn ang="0">
                  <a:pos x="connsiteX3" y="connsiteY3"/>
                </a:cxn>
              </a:cxnLst>
              <a:rect l="l" t="t" r="r" b="b"/>
              <a:pathLst>
                <a:path w="230094" h="89647">
                  <a:moveTo>
                    <a:pt x="0" y="5976"/>
                  </a:moveTo>
                  <a:lnTo>
                    <a:pt x="38847" y="89647"/>
                  </a:lnTo>
                  <a:lnTo>
                    <a:pt x="230094" y="0"/>
                  </a:lnTo>
                  <a:lnTo>
                    <a:pt x="0" y="5976"/>
                  </a:lnTo>
                  <a:close/>
                </a:path>
              </a:pathLst>
            </a:custGeom>
            <a:solidFill>
              <a:srgbClr val="2E4355"/>
            </a:solidFill>
            <a:ln>
              <a:solidFill>
                <a:srgbClr val="2E435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683BE2A-C32E-8759-44BC-82374C4A1687}"/>
                </a:ext>
              </a:extLst>
            </p:cNvPr>
            <p:cNvSpPr txBox="1"/>
            <p:nvPr/>
          </p:nvSpPr>
          <p:spPr>
            <a:xfrm>
              <a:off x="10319649" y="4730437"/>
              <a:ext cx="1139082" cy="523220"/>
            </a:xfrm>
            <a:prstGeom prst="rect">
              <a:avLst/>
            </a:prstGeom>
            <a:noFill/>
          </p:spPr>
          <p:txBody>
            <a:bodyPr wrap="square" rtlCol="0">
              <a:spAutoFit/>
            </a:bodyPr>
            <a:lstStyle/>
            <a:p>
              <a:pPr algn="ctr"/>
              <a:r>
                <a:rPr lang="en-US" dirty="0">
                  <a:solidFill>
                    <a:srgbClr val="445E8A"/>
                  </a:solidFill>
                  <a:latin typeface="DM Sans 14pt Black" pitchFamily="2" charset="0"/>
                </a:rPr>
                <a:t>CLEAR BALLOT</a:t>
              </a:r>
            </a:p>
          </p:txBody>
        </p:sp>
      </p:grpSp>
      <p:grpSp>
        <p:nvGrpSpPr>
          <p:cNvPr id="10" name="Group 9">
            <a:extLst>
              <a:ext uri="{FF2B5EF4-FFF2-40B4-BE49-F238E27FC236}">
                <a16:creationId xmlns:a16="http://schemas.microsoft.com/office/drawing/2014/main" id="{EED93538-0773-7409-C445-3927E3EF4796}"/>
              </a:ext>
            </a:extLst>
          </p:cNvPr>
          <p:cNvGrpSpPr/>
          <p:nvPr/>
        </p:nvGrpSpPr>
        <p:grpSpPr>
          <a:xfrm>
            <a:off x="625645" y="1752126"/>
            <a:ext cx="1472665" cy="837398"/>
            <a:chOff x="8479857" y="4552749"/>
            <a:chExt cx="1472665" cy="837398"/>
          </a:xfrm>
        </p:grpSpPr>
        <p:sp>
          <p:nvSpPr>
            <p:cNvPr id="11" name="Oval 10">
              <a:extLst>
                <a:ext uri="{FF2B5EF4-FFF2-40B4-BE49-F238E27FC236}">
                  <a16:creationId xmlns:a16="http://schemas.microsoft.com/office/drawing/2014/main" id="{F0DA8B56-CE8E-9E26-CD7B-65638A9A6945}"/>
                </a:ext>
              </a:extLst>
            </p:cNvPr>
            <p:cNvSpPr/>
            <p:nvPr/>
          </p:nvSpPr>
          <p:spPr>
            <a:xfrm>
              <a:off x="8479857" y="4552749"/>
              <a:ext cx="1472665" cy="837398"/>
            </a:xfrm>
            <a:prstGeom prst="ellipse">
              <a:avLst/>
            </a:prstGeom>
            <a:solidFill>
              <a:srgbClr val="445E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FC8D989E-E8BD-C16B-8B3A-3DED841D4683}"/>
                </a:ext>
              </a:extLst>
            </p:cNvPr>
            <p:cNvCxnSpPr>
              <a:cxnSpLocks/>
              <a:endCxn id="11" idx="0"/>
            </p:cNvCxnSpPr>
            <p:nvPr/>
          </p:nvCxnSpPr>
          <p:spPr>
            <a:xfrm flipH="1" flipV="1">
              <a:off x="9216190" y="4552749"/>
              <a:ext cx="1877" cy="346511"/>
            </a:xfrm>
            <a:prstGeom prst="straightConnector1">
              <a:avLst/>
            </a:prstGeom>
            <a:ln w="28575">
              <a:solidFill>
                <a:srgbClr val="E24E39"/>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CABA80BF-C358-C54B-8EFA-68095119BFA2}"/>
                </a:ext>
              </a:extLst>
            </p:cNvPr>
            <p:cNvCxnSpPr>
              <a:cxnSpLocks/>
            </p:cNvCxnSpPr>
            <p:nvPr/>
          </p:nvCxnSpPr>
          <p:spPr>
            <a:xfrm flipH="1" flipV="1">
              <a:off x="8893629" y="4592891"/>
              <a:ext cx="219497" cy="280012"/>
            </a:xfrm>
            <a:prstGeom prst="straightConnector1">
              <a:avLst/>
            </a:prstGeom>
            <a:ln w="28575">
              <a:solidFill>
                <a:srgbClr val="E24E39"/>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60EC4C1A-67FC-A3D3-FBC5-0775FD25F26F}"/>
                </a:ext>
              </a:extLst>
            </p:cNvPr>
            <p:cNvCxnSpPr>
              <a:cxnSpLocks/>
            </p:cNvCxnSpPr>
            <p:nvPr/>
          </p:nvCxnSpPr>
          <p:spPr>
            <a:xfrm flipV="1">
              <a:off x="9319893" y="4592891"/>
              <a:ext cx="224508" cy="296689"/>
            </a:xfrm>
            <a:prstGeom prst="straightConnector1">
              <a:avLst/>
            </a:prstGeom>
            <a:ln w="28575">
              <a:solidFill>
                <a:srgbClr val="E24E39"/>
              </a:solidFill>
              <a:tailEnd type="triangle"/>
            </a:ln>
          </p:spPr>
          <p:style>
            <a:lnRef idx="1">
              <a:schemeClr val="dk1"/>
            </a:lnRef>
            <a:fillRef idx="0">
              <a:schemeClr val="dk1"/>
            </a:fillRef>
            <a:effectRef idx="0">
              <a:schemeClr val="dk1"/>
            </a:effectRef>
            <a:fontRef idx="minor">
              <a:schemeClr val="tx1"/>
            </a:fontRef>
          </p:style>
        </p:cxnSp>
        <p:grpSp>
          <p:nvGrpSpPr>
            <p:cNvPr id="15" name="Group 14">
              <a:extLst>
                <a:ext uri="{FF2B5EF4-FFF2-40B4-BE49-F238E27FC236}">
                  <a16:creationId xmlns:a16="http://schemas.microsoft.com/office/drawing/2014/main" id="{EDF51DF2-4ECA-AF9A-B64D-D34A8AAD17F8}"/>
                </a:ext>
              </a:extLst>
            </p:cNvPr>
            <p:cNvGrpSpPr/>
            <p:nvPr/>
          </p:nvGrpSpPr>
          <p:grpSpPr>
            <a:xfrm rot="10800000">
              <a:off x="8965575" y="4562375"/>
              <a:ext cx="538232" cy="827772"/>
              <a:chOff x="9081612" y="5934377"/>
              <a:chExt cx="538232" cy="827772"/>
            </a:xfrm>
          </p:grpSpPr>
          <p:cxnSp>
            <p:nvCxnSpPr>
              <p:cNvPr id="23" name="Straight Arrow Connector 22">
                <a:extLst>
                  <a:ext uri="{FF2B5EF4-FFF2-40B4-BE49-F238E27FC236}">
                    <a16:creationId xmlns:a16="http://schemas.microsoft.com/office/drawing/2014/main" id="{596A1215-7A6A-9BA1-654B-8C61A04C1B8F}"/>
                  </a:ext>
                </a:extLst>
              </p:cNvPr>
              <p:cNvCxnSpPr>
                <a:cxnSpLocks/>
              </p:cNvCxnSpPr>
              <p:nvPr/>
            </p:nvCxnSpPr>
            <p:spPr>
              <a:xfrm flipV="1">
                <a:off x="9370467" y="5934377"/>
                <a:ext cx="0" cy="827772"/>
              </a:xfrm>
              <a:prstGeom prst="straightConnector1">
                <a:avLst/>
              </a:prstGeom>
              <a:ln w="28575">
                <a:solidFill>
                  <a:srgbClr val="E24E39"/>
                </a:solidFill>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B03BD935-8793-0A95-CCC8-84752EC74186}"/>
                  </a:ext>
                </a:extLst>
              </p:cNvPr>
              <p:cNvCxnSpPr>
                <a:cxnSpLocks/>
              </p:cNvCxnSpPr>
              <p:nvPr/>
            </p:nvCxnSpPr>
            <p:spPr>
              <a:xfrm rot="10800000">
                <a:off x="9081612" y="5973907"/>
                <a:ext cx="211697" cy="241394"/>
              </a:xfrm>
              <a:prstGeom prst="straightConnector1">
                <a:avLst/>
              </a:prstGeom>
              <a:ln w="28575">
                <a:solidFill>
                  <a:srgbClr val="E24E39"/>
                </a:solidFill>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629D69D6-3AB0-DF91-0072-BF5F6207D463}"/>
                  </a:ext>
                </a:extLst>
              </p:cNvPr>
              <p:cNvCxnSpPr>
                <a:cxnSpLocks/>
              </p:cNvCxnSpPr>
              <p:nvPr/>
            </p:nvCxnSpPr>
            <p:spPr>
              <a:xfrm rot="10800000" flipH="1">
                <a:off x="9435964" y="5967478"/>
                <a:ext cx="183880" cy="264500"/>
              </a:xfrm>
              <a:prstGeom prst="straightConnector1">
                <a:avLst/>
              </a:prstGeom>
              <a:ln w="28575">
                <a:solidFill>
                  <a:srgbClr val="E24E39"/>
                </a:solidFill>
                <a:tailEnd type="triangle"/>
              </a:ln>
            </p:spPr>
            <p:style>
              <a:lnRef idx="1">
                <a:schemeClr val="dk1"/>
              </a:lnRef>
              <a:fillRef idx="0">
                <a:schemeClr val="dk1"/>
              </a:fillRef>
              <a:effectRef idx="0">
                <a:schemeClr val="dk1"/>
              </a:effectRef>
              <a:fontRef idx="minor">
                <a:schemeClr val="tx1"/>
              </a:fontRef>
            </p:style>
          </p:cxnSp>
        </p:grpSp>
        <p:cxnSp>
          <p:nvCxnSpPr>
            <p:cNvPr id="16" name="Straight Arrow Connector 15">
              <a:extLst>
                <a:ext uri="{FF2B5EF4-FFF2-40B4-BE49-F238E27FC236}">
                  <a16:creationId xmlns:a16="http://schemas.microsoft.com/office/drawing/2014/main" id="{7EE1CD84-2183-00C5-FD8A-6EABC48BB4B0}"/>
                </a:ext>
              </a:extLst>
            </p:cNvPr>
            <p:cNvCxnSpPr>
              <a:cxnSpLocks/>
              <a:endCxn id="11" idx="2"/>
            </p:cNvCxnSpPr>
            <p:nvPr/>
          </p:nvCxnSpPr>
          <p:spPr>
            <a:xfrm flipH="1">
              <a:off x="8479857" y="4971448"/>
              <a:ext cx="964653" cy="0"/>
            </a:xfrm>
            <a:prstGeom prst="straightConnector1">
              <a:avLst/>
            </a:prstGeom>
            <a:ln w="28575">
              <a:solidFill>
                <a:srgbClr val="E24E39"/>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342F8C20-D2DA-7F0C-680E-B1A845684E1E}"/>
                </a:ext>
              </a:extLst>
            </p:cNvPr>
            <p:cNvCxnSpPr>
              <a:cxnSpLocks/>
            </p:cNvCxnSpPr>
            <p:nvPr/>
          </p:nvCxnSpPr>
          <p:spPr>
            <a:xfrm flipV="1">
              <a:off x="9363190" y="4972612"/>
              <a:ext cx="586783" cy="1126"/>
            </a:xfrm>
            <a:prstGeom prst="straightConnector1">
              <a:avLst/>
            </a:prstGeom>
            <a:ln w="28575">
              <a:solidFill>
                <a:srgbClr val="E24E39"/>
              </a:solidFill>
              <a:tailEnd type="triangle"/>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272FADA6-B09F-3D82-97FD-5964D695AEC0}"/>
                </a:ext>
              </a:extLst>
            </p:cNvPr>
            <p:cNvCxnSpPr>
              <a:cxnSpLocks/>
            </p:cNvCxnSpPr>
            <p:nvPr/>
          </p:nvCxnSpPr>
          <p:spPr>
            <a:xfrm>
              <a:off x="9214826" y="4914010"/>
              <a:ext cx="0" cy="115190"/>
            </a:xfrm>
            <a:prstGeom prst="line">
              <a:avLst/>
            </a:prstGeom>
            <a:ln w="28575">
              <a:solidFill>
                <a:srgbClr val="445E8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BA4BC863-3867-4093-AB30-58DD59BBF139}"/>
                </a:ext>
              </a:extLst>
            </p:cNvPr>
            <p:cNvSpPr/>
            <p:nvPr/>
          </p:nvSpPr>
          <p:spPr>
            <a:xfrm>
              <a:off x="8771115" y="4949635"/>
              <a:ext cx="866899" cy="45719"/>
            </a:xfrm>
            <a:prstGeom prst="rect">
              <a:avLst/>
            </a:prstGeom>
            <a:solidFill>
              <a:srgbClr val="445E8A"/>
            </a:solidFill>
            <a:ln>
              <a:solidFill>
                <a:srgbClr val="445E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1AC432A3-D2FD-4F08-B199-31781A35B1B7}"/>
                </a:ext>
              </a:extLst>
            </p:cNvPr>
            <p:cNvSpPr/>
            <p:nvPr/>
          </p:nvSpPr>
          <p:spPr>
            <a:xfrm>
              <a:off x="9022871" y="4839653"/>
              <a:ext cx="380011" cy="263090"/>
            </a:xfrm>
            <a:prstGeom prst="ellipse">
              <a:avLst/>
            </a:prstGeom>
            <a:solidFill>
              <a:srgbClr val="445E8A"/>
            </a:solidFill>
            <a:ln>
              <a:solidFill>
                <a:srgbClr val="445E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4985599-BAE8-4D42-73B5-AFD8699EC56C}"/>
                </a:ext>
              </a:extLst>
            </p:cNvPr>
            <p:cNvSpPr/>
            <p:nvPr/>
          </p:nvSpPr>
          <p:spPr>
            <a:xfrm>
              <a:off x="8721238" y="4949635"/>
              <a:ext cx="957880" cy="45719"/>
            </a:xfrm>
            <a:prstGeom prst="rect">
              <a:avLst/>
            </a:prstGeom>
            <a:solidFill>
              <a:srgbClr val="445E8A"/>
            </a:solidFill>
            <a:ln>
              <a:solidFill>
                <a:srgbClr val="445E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509A96C6-4574-7B1D-0A8D-84CE49E8F341}"/>
                </a:ext>
              </a:extLst>
            </p:cNvPr>
            <p:cNvSpPr txBox="1"/>
            <p:nvPr/>
          </p:nvSpPr>
          <p:spPr>
            <a:xfrm>
              <a:off x="8645285" y="4829626"/>
              <a:ext cx="1139082" cy="307777"/>
            </a:xfrm>
            <a:prstGeom prst="rect">
              <a:avLst/>
            </a:prstGeom>
            <a:noFill/>
          </p:spPr>
          <p:txBody>
            <a:bodyPr wrap="square" rtlCol="0">
              <a:spAutoFit/>
            </a:bodyPr>
            <a:lstStyle/>
            <a:p>
              <a:r>
                <a:rPr lang="en-US" dirty="0">
                  <a:solidFill>
                    <a:schemeClr val="bg1"/>
                  </a:solidFill>
                  <a:latin typeface="DM Sans 14pt Black" pitchFamily="2" charset="0"/>
                </a:rPr>
                <a:t>DOMINION</a:t>
              </a:r>
            </a:p>
          </p:txBody>
        </p:sp>
      </p:grpSp>
      <p:sp>
        <p:nvSpPr>
          <p:cNvPr id="27" name="Title 1">
            <a:extLst>
              <a:ext uri="{FF2B5EF4-FFF2-40B4-BE49-F238E27FC236}">
                <a16:creationId xmlns:a16="http://schemas.microsoft.com/office/drawing/2014/main" id="{B9A1B224-66DB-B703-2BA3-05C05A7D126D}"/>
              </a:ext>
            </a:extLst>
          </p:cNvPr>
          <p:cNvSpPr>
            <a:spLocks noGrp="1"/>
          </p:cNvSpPr>
          <p:nvPr>
            <p:ph type="title" idx="4294967295"/>
          </p:nvPr>
        </p:nvSpPr>
        <p:spPr>
          <a:xfrm>
            <a:off x="457200" y="457200"/>
            <a:ext cx="8520112" cy="841375"/>
          </a:xfrm>
        </p:spPr>
        <p:txBody>
          <a:bodyPr>
            <a:normAutofit/>
          </a:bodyPr>
          <a:lstStyle/>
          <a:p>
            <a:pPr algn="l"/>
            <a:r>
              <a:rPr lang="en-US" sz="4000" b="1" dirty="0">
                <a:solidFill>
                  <a:schemeClr val="bg1"/>
                </a:solidFill>
                <a:latin typeface="Tw Cen MT" panose="020B0602020104020603" pitchFamily="34" charset="0"/>
              </a:rPr>
              <a:t>Independent Systems</a:t>
            </a:r>
          </a:p>
        </p:txBody>
      </p:sp>
      <p:sp>
        <p:nvSpPr>
          <p:cNvPr id="29" name="Google Shape;76;p16">
            <a:extLst>
              <a:ext uri="{FF2B5EF4-FFF2-40B4-BE49-F238E27FC236}">
                <a16:creationId xmlns:a16="http://schemas.microsoft.com/office/drawing/2014/main" id="{43E04495-E718-0B00-C1BB-FFF147CD993D}"/>
              </a:ext>
            </a:extLst>
          </p:cNvPr>
          <p:cNvSpPr txBox="1"/>
          <p:nvPr/>
        </p:nvSpPr>
        <p:spPr>
          <a:xfrm>
            <a:off x="4078600" y="2803174"/>
            <a:ext cx="3050379" cy="101112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800"/>
              </a:spcAft>
              <a:buNone/>
            </a:pPr>
            <a:r>
              <a:rPr lang="en-US" sz="2400" b="1" spc="-20" dirty="0">
                <a:solidFill>
                  <a:srgbClr val="B4C7D6"/>
                </a:solidFill>
                <a:latin typeface="Tw Cen MT" panose="020B0602020104020603" pitchFamily="34" charset="0"/>
                <a:ea typeface="Bitter Medium"/>
                <a:cs typeface="Bitter Medium"/>
                <a:sym typeface="Montserrat"/>
              </a:rPr>
              <a:t>Audit</a:t>
            </a:r>
            <a:r>
              <a:rPr lang="en-US" sz="2400" b="1" spc="-20" dirty="0">
                <a:solidFill>
                  <a:schemeClr val="bg1"/>
                </a:solidFill>
                <a:latin typeface="Tw Cen MT" panose="020B0602020104020603" pitchFamily="34" charset="0"/>
                <a:ea typeface="Bitter Medium"/>
                <a:cs typeface="Bitter Medium"/>
                <a:sym typeface="Montserrat"/>
              </a:rPr>
              <a:t> vote count: </a:t>
            </a:r>
            <a:br>
              <a:rPr lang="en-US" sz="2400" b="1" spc="-20" dirty="0">
                <a:solidFill>
                  <a:schemeClr val="bg1"/>
                </a:solidFill>
                <a:latin typeface="Tw Cen MT" panose="020B0602020104020603" pitchFamily="34" charset="0"/>
                <a:ea typeface="Bitter Medium"/>
                <a:cs typeface="Bitter Medium"/>
                <a:sym typeface="Montserrat"/>
              </a:rPr>
            </a:br>
            <a:r>
              <a:rPr lang="en-US" sz="2400" b="1" spc="-20" dirty="0">
                <a:solidFill>
                  <a:schemeClr val="bg1"/>
                </a:solidFill>
                <a:latin typeface="Tw Cen MT" panose="020B0602020104020603" pitchFamily="34" charset="0"/>
                <a:ea typeface="Bitter Medium"/>
                <a:cs typeface="Bitter Medium"/>
                <a:sym typeface="Montserrat"/>
              </a:rPr>
              <a:t>Clear Ballot</a:t>
            </a:r>
            <a:endParaRPr lang="en-US" sz="2400" i="1" spc="-20" dirty="0">
              <a:solidFill>
                <a:schemeClr val="bg1"/>
              </a:solidFill>
              <a:latin typeface="Tw Cen MT" panose="020B0602020104020603" pitchFamily="34" charset="0"/>
              <a:ea typeface="Bitter Medium"/>
              <a:cs typeface="Bitter Medium"/>
              <a:sym typeface="Bitter Medium"/>
            </a:endParaRPr>
          </a:p>
        </p:txBody>
      </p:sp>
      <p:sp>
        <p:nvSpPr>
          <p:cNvPr id="31" name="TextBox 30">
            <a:extLst>
              <a:ext uri="{FF2B5EF4-FFF2-40B4-BE49-F238E27FC236}">
                <a16:creationId xmlns:a16="http://schemas.microsoft.com/office/drawing/2014/main" id="{8B06E22E-5F54-A385-2C54-29E8A8D9CE3E}"/>
              </a:ext>
            </a:extLst>
          </p:cNvPr>
          <p:cNvSpPr txBox="1"/>
          <p:nvPr/>
        </p:nvSpPr>
        <p:spPr>
          <a:xfrm>
            <a:off x="495217" y="2858076"/>
            <a:ext cx="2994032" cy="830997"/>
          </a:xfrm>
          <a:prstGeom prst="rect">
            <a:avLst/>
          </a:prstGeom>
          <a:noFill/>
        </p:spPr>
        <p:txBody>
          <a:bodyPr wrap="square">
            <a:spAutoFit/>
          </a:bodyPr>
          <a:lstStyle/>
          <a:p>
            <a:pPr marL="0" lvl="0" indent="0" algn="l" rtl="0">
              <a:spcBef>
                <a:spcPts val="0"/>
              </a:spcBef>
              <a:spcAft>
                <a:spcPts val="600"/>
              </a:spcAft>
              <a:buNone/>
            </a:pPr>
            <a:r>
              <a:rPr lang="en-US" sz="2400" b="1" dirty="0">
                <a:solidFill>
                  <a:srgbClr val="B4C7D6"/>
                </a:solidFill>
                <a:latin typeface="Tw Cen MT" panose="020B0602020104020603" pitchFamily="34" charset="0"/>
                <a:ea typeface="Cambria" panose="02040503050406030204" pitchFamily="18" charset="0"/>
                <a:cs typeface="Montserrat"/>
                <a:sym typeface="Montserrat"/>
              </a:rPr>
              <a:t>Official</a:t>
            </a:r>
            <a:r>
              <a:rPr lang="en-US" sz="2400" b="1" dirty="0">
                <a:solidFill>
                  <a:schemeClr val="bg1"/>
                </a:solidFill>
                <a:latin typeface="Tw Cen MT" panose="020B0602020104020603" pitchFamily="34" charset="0"/>
                <a:ea typeface="Cambria" panose="02040503050406030204" pitchFamily="18" charset="0"/>
                <a:cs typeface="Montserrat"/>
                <a:sym typeface="Montserrat"/>
              </a:rPr>
              <a:t> vote count: </a:t>
            </a:r>
            <a:br>
              <a:rPr lang="en-US" sz="2400" b="1" dirty="0">
                <a:solidFill>
                  <a:schemeClr val="bg1"/>
                </a:solidFill>
                <a:latin typeface="Tw Cen MT" panose="020B0602020104020603" pitchFamily="34" charset="0"/>
                <a:ea typeface="Cambria" panose="02040503050406030204" pitchFamily="18" charset="0"/>
                <a:cs typeface="Montserrat"/>
                <a:sym typeface="Montserrat"/>
              </a:rPr>
            </a:br>
            <a:r>
              <a:rPr lang="en-US" sz="2400" b="1" dirty="0">
                <a:solidFill>
                  <a:schemeClr val="bg1"/>
                </a:solidFill>
                <a:latin typeface="Tw Cen MT" panose="020B0602020104020603" pitchFamily="34" charset="0"/>
                <a:ea typeface="Cambria" panose="02040503050406030204" pitchFamily="18" charset="0"/>
                <a:cs typeface="Montserrat"/>
                <a:sym typeface="Montserrat"/>
              </a:rPr>
              <a:t>Dominion</a:t>
            </a:r>
            <a:endParaRPr lang="en-US" sz="2400" b="1" dirty="0">
              <a:solidFill>
                <a:srgbClr val="B4C7D6"/>
              </a:solidFill>
              <a:latin typeface="Tw Cen MT" panose="020B0602020104020603" pitchFamily="34" charset="0"/>
              <a:ea typeface="Cambria" panose="02040503050406030204" pitchFamily="18" charset="0"/>
              <a:cs typeface="Montserrat"/>
              <a:sym typeface="Montserrat"/>
            </a:endParaRPr>
          </a:p>
        </p:txBody>
      </p:sp>
      <p:cxnSp>
        <p:nvCxnSpPr>
          <p:cNvPr id="34" name="Straight Connector 33">
            <a:extLst>
              <a:ext uri="{FF2B5EF4-FFF2-40B4-BE49-F238E27FC236}">
                <a16:creationId xmlns:a16="http://schemas.microsoft.com/office/drawing/2014/main" id="{F6D39BB4-8518-7B1E-C04B-3217730BBA46}"/>
              </a:ext>
            </a:extLst>
          </p:cNvPr>
          <p:cNvCxnSpPr>
            <a:cxnSpLocks/>
          </p:cNvCxnSpPr>
          <p:nvPr/>
        </p:nvCxnSpPr>
        <p:spPr>
          <a:xfrm>
            <a:off x="3489250" y="1435055"/>
            <a:ext cx="0" cy="239049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198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62C5C9-0094-2131-BD5B-552B90CBC237}"/>
              </a:ext>
            </a:extLst>
          </p:cNvPr>
          <p:cNvSpPr txBox="1">
            <a:spLocks/>
          </p:cNvSpPr>
          <p:nvPr/>
        </p:nvSpPr>
        <p:spPr>
          <a:xfrm>
            <a:off x="457200" y="2612066"/>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endParaRPr lang="en-US" dirty="0">
              <a:latin typeface="Cambria" panose="02040503050406030204" pitchFamily="18" charset="0"/>
              <a:ea typeface="Cambria" panose="02040503050406030204" pitchFamily="18" charset="0"/>
            </a:endParaRPr>
          </a:p>
        </p:txBody>
      </p:sp>
      <p:sp>
        <p:nvSpPr>
          <p:cNvPr id="5" name="Title 1">
            <a:extLst>
              <a:ext uri="{FF2B5EF4-FFF2-40B4-BE49-F238E27FC236}">
                <a16:creationId xmlns:a16="http://schemas.microsoft.com/office/drawing/2014/main" id="{A9680008-E398-F30A-F1F2-9E8856DE62B0}"/>
              </a:ext>
            </a:extLst>
          </p:cNvPr>
          <p:cNvSpPr txBox="1">
            <a:spLocks/>
          </p:cNvSpPr>
          <p:nvPr/>
        </p:nvSpPr>
        <p:spPr>
          <a:xfrm>
            <a:off x="457200" y="1371600"/>
            <a:ext cx="8520600" cy="172940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November #, 2024</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 bipartisan audit teams</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Your County Election Office</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Automated Audit </a:t>
            </a:r>
          </a:p>
        </p:txBody>
      </p:sp>
      <p:sp>
        <p:nvSpPr>
          <p:cNvPr id="7" name="Title 1">
            <a:extLst>
              <a:ext uri="{FF2B5EF4-FFF2-40B4-BE49-F238E27FC236}">
                <a16:creationId xmlns:a16="http://schemas.microsoft.com/office/drawing/2014/main" id="{29622743-B13A-2FD8-4454-847F5465A14D}"/>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The Basics</a:t>
            </a:r>
            <a:endParaRPr lang="en-US" sz="4000" b="1" dirty="0">
              <a:solidFill>
                <a:schemeClr val="bg1"/>
              </a:solidFill>
              <a:latin typeface="Tw Cen MT" panose="020B0602020104020603" pitchFamily="34" charset="0"/>
            </a:endParaRPr>
          </a:p>
        </p:txBody>
      </p:sp>
    </p:spTree>
    <p:extLst>
      <p:ext uri="{BB962C8B-B14F-4D97-AF65-F5344CB8AC3E}">
        <p14:creationId xmlns:p14="http://schemas.microsoft.com/office/powerpoint/2010/main" val="111171176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2049</Words>
  <Application>Microsoft Office PowerPoint</Application>
  <PresentationFormat>On-screen Show (16:9)</PresentationFormat>
  <Paragraphs>129</Paragraphs>
  <Slides>20</Slides>
  <Notes>19</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Bitter</vt:lpstr>
      <vt:lpstr>Bitter Medium</vt:lpstr>
      <vt:lpstr>Cambria</vt:lpstr>
      <vt:lpstr>DM Sans 14pt Black</vt:lpstr>
      <vt:lpstr>Montserrat</vt:lpstr>
      <vt:lpstr>Slack-Lato</vt:lpstr>
      <vt:lpstr>Tw Cen MT</vt:lpstr>
      <vt:lpstr>Simple Light</vt:lpstr>
      <vt:lpstr>PowerPoint Presentation</vt:lpstr>
      <vt:lpstr>Icon Library</vt:lpstr>
      <vt:lpstr>PowerPoint Presentation</vt:lpstr>
      <vt:lpstr>What is an automated audit?</vt:lpstr>
      <vt:lpstr>What is an automated audit?</vt:lpstr>
      <vt:lpstr>PowerPoint Presentation</vt:lpstr>
      <vt:lpstr>Why do we conduct automated audits?</vt:lpstr>
      <vt:lpstr>Independent Systems</vt:lpstr>
      <vt:lpstr>The Basics</vt:lpstr>
      <vt:lpstr>PowerPoint Presentation</vt:lpstr>
      <vt:lpstr>By the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2024-09-25T16:38:51Z</dcterms:modified>
</cp:coreProperties>
</file>