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5143500" type="screen16x9"/>
  <p:notesSz cx="6858000" cy="9144000"/>
  <p:embeddedFontLst>
    <p:embeddedFont>
      <p:font typeface="IBM Plex Sans" panose="020B0503050203000203" pitchFamily="34" charset="0"/>
      <p:regular r:id="rId52"/>
      <p:bold r:id="rId53"/>
      <p:italic r:id="rId54"/>
      <p:boldItalic r:id="rId55"/>
    </p:embeddedFont>
    <p:embeddedFont>
      <p:font typeface="IBM Plex Sans Light" panose="020B0403050203000203" pitchFamily="34" charset="0"/>
      <p:regular r:id="rId56"/>
      <p:bold r:id="rId57"/>
      <p:italic r:id="rId58"/>
      <p:boldItalic r:id="rId59"/>
    </p:embeddedFont>
    <p:embeddedFont>
      <p:font typeface="IBM Plex Sans Medium" panose="020B0603050203000203"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328" y="2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isa.gov/resources-tools/resources/non-confrontational-techniques-election-workers-trainin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justice.gov/crs/file/1188566/dl?inline=" TargetMode="External"/><Relationship Id="rId4" Type="http://schemas.openxmlformats.org/officeDocument/2006/relationships/hyperlink" Target="https://www.cisa.gov/sites/default/files/2022-11/Assess_Final%20508%20%2809.21.21%29.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isa.gov/sites/default/files/2022-11/De-Escalation_Final%20508%20%2809.21.21%29.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isa.gov/sites/default/files/2022-11/Report_Final%20508%20%289.21.21%29.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nkedin.com/advice/0/how-can-you-encourage-active-listening-empathy-t9rwf#:~:text=Active%20listening%20and%20empathy%20are%20important%20for%20de%2Descalation%20because,down%2C%20trust%2C%20and%20cooperat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isa.gov/sites/default/files/2022-11/De-Escalation_Final%20508%20%2809.21.21%29.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oundlessloveproject.org/news/2020/9/24/the-clara-method-of-de-escal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onviolentpeaceforce.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lectionsgroup.com/resource/wellness-and-resilienc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amhsa.gov/find-help/national-helplin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isa.gov/sites/default/files/2022-11/De-Escalation_Final%20508%20%2809.21.21%29.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isa.gov/resources-tools/resources/de-escalation-ser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isa.gov/sites/default/files/2022-11/Recognize_Final%20508%20%289.21.21%29.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Hi folks! Welcome to our introductory course tailored specifically for election workers. In the often high-stress environment of elections administration, effective de-escalation techniques are essential for maintaining order, ensuring safety and upholding the integrity of the election process. Whether you’re a seasoned election official, full- or part-time staffer, or temporary election worker, this course introduces the necessary skills to handle tense situations calmly and professionally.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Drawing from common best practices in emergency management and security, we’ll touch on proven strategies and techniques for defusing conflicts, managing challenging behaviors and fostering a positive and respectful environment whether at a polling place, vote center or election office. By the end of the course, you’ll have a roadmap of practical skills and resources to more information to help you navigate potentially volatile situations with greater confidence and composure.</a:t>
            </a:r>
            <a:endParaRPr sz="10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47040305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e47040305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Once you recognize a tense situation, you can then </a:t>
            </a:r>
            <a:r>
              <a:rPr lang="en" u="sng">
                <a:solidFill>
                  <a:schemeClr val="hlink"/>
                </a:solidFill>
                <a:hlinkClick r:id="rId3"/>
              </a:rPr>
              <a:t>assess </a:t>
            </a:r>
            <a:r>
              <a:rPr lang="en">
                <a:solidFill>
                  <a:schemeClr val="dk1"/>
                </a:solidFill>
              </a:rPr>
              <a:t>the situation  The </a:t>
            </a:r>
            <a:r>
              <a:rPr lang="en" u="sng">
                <a:solidFill>
                  <a:schemeClr val="hlink"/>
                </a:solidFill>
                <a:hlinkClick r:id="rId4"/>
              </a:rPr>
              <a:t>assessment process</a:t>
            </a:r>
            <a:r>
              <a:rPr lang="en">
                <a:solidFill>
                  <a:schemeClr val="dk1"/>
                </a:solidFill>
              </a:rPr>
              <a:t> determines if de-escalation is needed, if you may need further assistance with the situation, or if an emergency response is needed. It involves being aware of your own internal or cultural biases. Take a moment before engaging to think about those biases to prevent from ‘wrongfully’ engaging. A useful resource for taking a look at implicit or explicit bias is included </a:t>
            </a:r>
            <a:r>
              <a:rPr lang="en" u="sng">
                <a:solidFill>
                  <a:schemeClr val="hlink"/>
                </a:solidFill>
                <a:hlinkClick r:id="rId5"/>
              </a:rPr>
              <a:t>here</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also involves assessing yourself. Are you in the right frame of mind to be handling the situation? Are you stressed from a previous encounter? Or are you feeling confident in this current situation?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470403059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e47040305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we have learned, </a:t>
            </a:r>
            <a:r>
              <a:rPr lang="en" u="sng">
                <a:solidFill>
                  <a:schemeClr val="hlink"/>
                </a:solidFill>
                <a:hlinkClick r:id="rId3"/>
              </a:rPr>
              <a:t>de-escalation</a:t>
            </a:r>
            <a:r>
              <a:rPr lang="en">
                <a:solidFill>
                  <a:schemeClr val="dk1"/>
                </a:solidFill>
              </a:rPr>
              <a:t> is a method to prevent a situation that could get out of hand. It’s important to use purposeful actions, verbal communications, and body language to defuse a potentially disruptive situation. Your safety and the safety of others is of utmost importance. Remember to maintain a safe distance and avoid being alone with the individual who is disruptive. If you feel there is a risk of imminent violence, remove yourself and others from the situation and find safety. However, during the de-escalation process, it’s important to know your own vulnerabilities and mental state. Sometimes the best intervention is knowing when to seek additional help. Getting additional help can come from a colleague, supervisor, or the elections office, or in more extreme cases, security staff or local law enforcement.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e470403059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e47040305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a:t>
            </a:r>
            <a:r>
              <a:rPr lang="en" u="sng">
                <a:solidFill>
                  <a:schemeClr val="hlink"/>
                </a:solidFill>
                <a:hlinkClick r:id="rId3"/>
              </a:rPr>
              <a:t>reporting process</a:t>
            </a:r>
            <a:r>
              <a:rPr lang="en">
                <a:solidFill>
                  <a:schemeClr val="dk1"/>
                </a:solidFill>
              </a:rPr>
              <a:t> is a critical final step in conflict management. This is typically done through reporting the incident to your elections office or jurisdiction. When making the report, the goal is not to be punitive, to get someone in trouble, send someone to jail, to cost someone their job, or to damage someone’s reputation. Rather, the goals of the report are to document what took place and to determine if the situation could have been handled differently for future prevention. There are many templates that can be used for internal reporting - such as from CISA or other emergency management organizations. Your jurisdiction may already have an effective reporting tool.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e47040305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e47040305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Now that we’ve taken a look at what de-escalation is, let’s take a deep dive into the key principles of de-escalation.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6a1def04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e6a1def0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e470403059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e47040305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Empathy and active listening are key for de-escalation. These attributes can reduce the negative emotions and reactions that often fuel conflict. When people feel heard, understood and valued, they are more likely to calm down, trust and cooperate.They are also more likely to listen to your perspective and to consider alternative opinions and options. Active listening and empathy can also help you to identify the underlying causes and interests of the conflict, and to address them in a constructive and respectful way.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Empathy </a:t>
            </a:r>
            <a:r>
              <a:rPr lang="en">
                <a:solidFill>
                  <a:schemeClr val="dk1"/>
                </a:solidFill>
              </a:rPr>
              <a:t>is the ability to put yourself in the other person's shoes, and imagine how they feel and think in a given situation. It is not the same as sympathy, which is feeling sorry or pity for someone. Empathy is more about understanding and sharing their emotions, and showing compassion and support. Empathy helps you to connect with the other person on a human level, and to recognize their needs and values. It also helps you to avoid judging, blaming, or criticizing them, and to focus on finding common ground and solutions.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e470403059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e47040305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Active listening is a way of paying attention to what the other person is saying, not only with your ears, but also with your eyes, body, and mind. It involves listening to the content, tone, and emotion of their message, and reflecting back what you heard and understood. Active listening also means asking open-ended questions, summarizing key points, and acknowledging their feelings and concerns. By doing so, you demonstrate that you are interested, curious, and respectful of their point of view, and that you want to learn more.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470403059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e47040305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Respect </a:t>
            </a:r>
            <a:r>
              <a:rPr lang="en">
                <a:solidFill>
                  <a:schemeClr val="dk1"/>
                </a:solidFill>
              </a:rPr>
              <a:t>is a big part of de-escalation and maintaining a calm, professional atmosphere. While it may seem simple, saying please and thank you can go a long way in showing respect and calming the situation. Being mindful of yours and the other person’s personal space is also key. Maintain a safe distance from the person and avoid touching them. And finally, avoid changing the subject or interrupting the other person. No one likes to be interrupted when they’re talking, so do your best to avoid this.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e470403059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e47040305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470403059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e47040305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e47040305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e47040305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e470403059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e47040305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e470403059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e47040305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470403059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e470403059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e470403059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e470403059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470403059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e470403059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a:t>
            </a:r>
            <a:r>
              <a:rPr lang="en" u="sng">
                <a:solidFill>
                  <a:schemeClr val="hlink"/>
                </a:solidFill>
                <a:hlinkClick r:id="rId3"/>
              </a:rPr>
              <a:t>CLARA Method</a:t>
            </a:r>
            <a:r>
              <a:rPr lang="en">
                <a:solidFill>
                  <a:schemeClr val="dk1"/>
                </a:solidFill>
              </a:rPr>
              <a:t> is used to address anyone who is verbally attacking others, or behaving unruly, or when a difficult conversation is needed. The CLARA Method helps you model compassionate, kind, empathic listening and communication to help de-escalate a situation and bring harmony. It is used by</a:t>
            </a:r>
            <a:r>
              <a:rPr lang="en">
                <a:solidFill>
                  <a:schemeClr val="dk1"/>
                </a:solidFill>
                <a:uFill>
                  <a:noFill/>
                </a:uFill>
                <a:hlinkClick r:id="rId4">
                  <a:extLst>
                    <a:ext uri="{A12FA001-AC4F-418D-AE19-62706E023703}">
                      <ahyp:hlinkClr xmlns:ahyp="http://schemas.microsoft.com/office/drawing/2018/hyperlinkcolor" val="tx"/>
                    </a:ext>
                  </a:extLst>
                </a:hlinkClick>
              </a:rPr>
              <a:t> many organizations including the </a:t>
            </a:r>
            <a:r>
              <a:rPr lang="en">
                <a:solidFill>
                  <a:srgbClr val="01AEFE"/>
                </a:solidFill>
                <a:uFill>
                  <a:noFill/>
                </a:uFill>
                <a:hlinkClick r:id="rId4">
                  <a:extLst>
                    <a:ext uri="{A12FA001-AC4F-418D-AE19-62706E023703}">
                      <ahyp:hlinkClr xmlns:ahyp="http://schemas.microsoft.com/office/drawing/2018/hyperlinkcolor" val="tx"/>
                    </a:ext>
                  </a:extLst>
                </a:hlinkClick>
              </a:rPr>
              <a:t>Nonviolent Peaceforce</a:t>
            </a:r>
            <a:r>
              <a:rPr lang="en">
                <a:solidFill>
                  <a:schemeClr val="dk1"/>
                </a:solidFill>
              </a:rPr>
              <a:t>'s Unarmed Civilian Protection forces stationed in conflict zones around the world to protect civilians. This method allows for a lot of flexibility and freedom to adapt to whatever situation is unfolding. These techniques are not meant to be used in order, you can use this in any order throughout the process of de-escalation. The effectiveness of it comes from centering the dignity, safety, needs, and feelings of the person who is behaving unskillfully, as well as all other stakeholders.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470403059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e470403059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You first want to start out by being fully present in the situation. Recognize your reactions and bring yourself into a place of understanding and empathy. Set aside any judgemental thoughts.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470403059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470403059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Then you want to actively listen to the other person. Pay attention to what the other person is saying, not only with your ears, but also with your eyes, body, and mind. Listen to the content, tone, and emotion of their message. Take note of the feelings they are experiencing, what needs of theirs are not being met, what universal values or principles are at play, and what behaviors they are concerned about. By actively listening to them, you help them feel heard, respected, and valued, and this helps to calm them and de-escalate the situation.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e470403059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e470403059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Affirm their dignity, worth, belonging, and safety verbally and nonverbally. This can be achieved by reflecting back what you heard from them and asking them to confirm if you understand them. This way, your words remain focused on them and their needs. This helps them feel your empathy, understanding, and respect, and will help calm them and de-escalate the situation.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470403059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e470403059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Ask open-ended questions, summarize key points, and acknowledge their feelings and concerns. By doing so, you demonstrate that you are interested, curious, and respectful of their point of view, and that you want to learn more. You can also respond by sharing your feelings and needs, or that of the people you are protecting, to help them connect with their humanity and compassion. Respond by brainstorming positive, concrete actions that you are able to do that might address their concerns. You can offer ideas that help them reframe the situation according to the values, needs, and principles that are shared.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e470403059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e47040305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Assess the situation and think about when you may need to bring in some additional help. You’re not on an island and expected to do all of this yourself. Know your chain of command or skills of your teammates and bring then in when you feel overwhelmed. As we mentioned at the beginning, your job as a poll worker is just one part of the election process and you are not expected to know everything from start to finish. Answer the questions from voters that you can and that relate to your job duties. Anything else should be directed to the head poll worker or the elections office. You can also always direct the voter to additional information such as the local or state election office websites or phone lines.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e47040305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e47040305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course will look at de-escalation, what it is and the key principles. We’ll take a look at common techniques for de-escalating tense situations, while being mindful of our own wellbeing. We’ll then do some scenario-based training exercises before concluding the course and providing resources for additional information.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470403059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e470403059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470403059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e470403059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e48e8ba2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e48e8ba2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According to the American Psychological Association, stress is the physiological or psychological response to internal or external pressure. Stress affects nearly every system of the body, influencing how people feel and behave. Not all stress is bad, a healthy amount of stress motivates us to return phone calls, check our emails, and check off items on our to-do list.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example, stress may be manifested by palpitations, sweating, dry mouth, shortness of breath, fidgeting, accelerated speech, augmentation of negative emotions (if already being experienced), and longer duration of stress fatigue. Stress can turn into chronic stress where one experiences a prolonged internal or external stressful event. This stressor may not remain physically present to have lasting effects; even memories of it can sustain chronic stress.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APA defines burnout as physical, emotional, or mental exhaustion accompanied by decreased motivation, lowered performance, and negative attitudes toward oneself and others. It results from performing at a high level until stress and tension, especially from extreme and prolonged physical or mental exertion or an overburdening workload, take their toll.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Job burnout can result from various factors, including: Having a heavy workload and working long hours, struggling with work-life balance, working in a profession that serves people, or feeling like you have little or no control over your work.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Ignored or unaddressed job burnout can have significant consequences, including: Excessive stress; Fatigue; Insomnia; Sadness, anger or irritability; Alcohol or substance misuse; Heart disease; High blood pressure; Type 2 diabetes; or Vulnerability to illnesses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e48e8ba24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e48e8ba24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Know when you might not be in the right frame of mind for a tough interaction. Tag out with another co-worker or, if you must confront the situation, use </a:t>
            </a:r>
            <a:r>
              <a:rPr lang="en" u="sng">
                <a:solidFill>
                  <a:schemeClr val="hlink"/>
                </a:solidFill>
                <a:hlinkClick r:id="rId3"/>
              </a:rPr>
              <a:t>mindfulness techniques</a:t>
            </a:r>
            <a:r>
              <a:rPr lang="en">
                <a:solidFill>
                  <a:schemeClr val="dk1"/>
                </a:solidFill>
              </a:rPr>
              <a:t> such as deep breathing or sense identification to help calm yourself down (reign in a bad mood). Having yourself already in a bad mood may further escalate a situation.</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e48e8ba24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e48e8ba24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Share your worries, fears, and feelings with the people you trust. Talking about things that are stressing you out may help you unburden yourself and feel less overwhelmed. Providing friends and family with support also has benefits. It’s essential to make sure that you and those around you give and receive support. One-sided relationships can end up causing you more stress than relief.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Nobody understands the stress of the job like a fellow election official. Consider creating a “support” group of fellow colleagues - maybe people you work with here or other folks you’ve connected with throughout [state]. Create a place where you feel safe talking about what you are struggling with. Most likely, they are too. Commit to encouraging each other - you all understand what each other are going through.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e48e8ba248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e48e8ba24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e48e8ba248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e48e8ba24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ec41f24132_4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ec41f24132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3fdfedfeb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3fdfedfe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7ffd55783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7ffd55783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e47040305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e47040305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this course, we want you to learn and practice the best practices of de-escalation for preventing and defusing conflicts, become more knowledgeable about fostering a positive and respectful environment, and by the end of the course, we want you to feel more confident navigating future situations with confidence and composure - whether that’s handling the situation on your own, or escalating it to a supervisor.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want you to feel confident owning your space as an election worker, but don’t feel that you need to manage everything that comes at you on Election Day. You are part of a team and your election office is here to support you and your job duties. We want you to feel comfortable de-escalating situations, but also knowing when to direct the voter to the elections office for them to handle.</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c41f24132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ec41f24132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73fdfedfeb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73fdfedfe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Anticipate and communicate. Stem emotions before people get upset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7ffd557836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7ffd55783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Anticipate and communicate. Stem emotions before people get upset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ec41f24132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ec41f24132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73fdfedfeb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73fdfedfe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7ffd557836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7ffd557836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e48e8ba248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e48e8ba248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e48e8ba248_0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e48e8ba248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e48e8ba248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e48e8ba248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e8aa27d1d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e8aa27d1d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Some other hotlines that may be useful while working elections include: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Veterans National Homeless Hotline 24/7 Hotline connecting callers to free services in their area 1 (877) 424-3838</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Trevor Project Suicide and crisis hotline for LGBTQ+ youth. 1 (866) 488-7386 (24/7) Text START to 678-678</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SAMHSA’s National Helpline A confidential, free, 24/7 information service for individuals and family members facing mental health and/or substance use disorders. Provides referrals to local treatment facilities, support groups, and community-based organizations. Callers can also order free publications and other information. 1 (800) 662-HELP (4357) (24/7) TTY: 1 (800) 487-4889 </a:t>
            </a:r>
            <a:r>
              <a:rPr lang="en" u="sng">
                <a:solidFill>
                  <a:srgbClr val="1155CC"/>
                </a:solidFill>
                <a:hlinkClick r:id="rId3">
                  <a:extLst>
                    <a:ext uri="{A12FA001-AC4F-418D-AE19-62706E023703}">
                      <ahyp:hlinkClr xmlns:ahyp="http://schemas.microsoft.com/office/drawing/2018/hyperlinkcolor" val="tx"/>
                    </a:ext>
                  </a:extLst>
                </a:hlinkClick>
              </a:rPr>
              <a:t>https://www.samhsa.gov/find-help/national-helpline</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e47040305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e47040305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what exactly is de-escalation?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e47040305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e47040305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According to the </a:t>
            </a:r>
            <a:r>
              <a:rPr lang="en" u="sng">
                <a:solidFill>
                  <a:schemeClr val="hlink"/>
                </a:solidFill>
                <a:hlinkClick r:id="rId3"/>
              </a:rPr>
              <a:t>Cybersecurity and Infrastructure Security Agency</a:t>
            </a:r>
            <a:r>
              <a:rPr lang="en">
                <a:solidFill>
                  <a:schemeClr val="dk1"/>
                </a:solidFill>
              </a:rPr>
              <a:t>, or CISA, de-escalation is the use of communication or other techniques during an encounter to stabilize, slow or reduce the intensity of a potentially violent situation without using physical force, or with a reduction in force. So in basic terms, using communication to prevent calm down a tense situation.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It’s important to de-escalate situation to prevent it from becoming a bigger, crisis situation. Election workers should do their best to anticipate situations of potential escalation in order to maintain the safety of themselves and others.</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47040305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47040305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Working in elections, we’ve all experienced tough situations dealing with the public. Whether on the phone or in-person, we see and hear everyone’s shared values of fair and free elections. Emotions can be heightened for many reasons such as long wait times, confusion or misunderstanding about voting procedures, disputes over registration or voting eligibility, conflict between voters or observers, general distrust regarding elections including the rise of mis and dis-information, or even just a mutual distrust or worry of hostility from the other person.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e4704030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e47040305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CISA</a:t>
            </a:r>
            <a:r>
              <a:rPr lang="en">
                <a:solidFill>
                  <a:schemeClr val="dk1"/>
                </a:solidFill>
              </a:rPr>
              <a:t> emphasizes the critical role of election workers in maintaining order and ensuring a positive voting experience for all. Their de-escalation series looks at four tenets: recognize, assess, de-escalate and report.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remember that your role as a poll worker is just that - you are just one part of the election. You don’t need to be an expert on the entire election process. Answer the questions from voters that you can and that relate to your job duties. Anything else should be directed to the head poll worker or the elections office.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470403059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e47040305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When a person is triggered into a heightened state of mind, there are numerous signs to </a:t>
            </a:r>
            <a:r>
              <a:rPr lang="en" u="sng">
                <a:solidFill>
                  <a:schemeClr val="hlink"/>
                </a:solidFill>
                <a:hlinkClick r:id="rId3"/>
              </a:rPr>
              <a:t>recognize</a:t>
            </a:r>
            <a:r>
              <a:rPr lang="en">
                <a:solidFill>
                  <a:schemeClr val="dk1"/>
                </a:solidFill>
              </a:rPr>
              <a:t>. These signs can include changes in a person’s behavior or mood; pacing, ruminating or using agitated gestures; staring through you rather than looking directly at you; blocking other’s movements; finger pointing; or being distracted or having an inability to focus. These are all signs to be prepared for a tense situation and watch for further escalation.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also recognize the situation and surroundings at your polling place and communicate to voters and your election office as much as possible to prevent escalation. For example, this could be monitoring how long voters have to wait in line to cast their ballots, and communicating to the voters in line and to your election office. This can look like saying to the voters in line, “we are moving voters through the polling place as quickly as possible but want to ensure that every voter has the time they need to properly vote and cast their ballot.” Many times, communicating in advance alleviates any concerns people may have.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ody 6 - Cream">
  <p:cSld name="TITLE_AND_TWO_COLUMNS_1_1_1_1_1_1">
    <p:bg>
      <p:bgPr>
        <a:solidFill>
          <a:srgbClr val="F7FCE1"/>
        </a:solidFill>
        <a:effectLst/>
      </p:bgPr>
    </p:bg>
    <p:spTree>
      <p:nvGrpSpPr>
        <p:cNvPr id="1" name="Shape 50"/>
        <p:cNvGrpSpPr/>
        <p:nvPr/>
      </p:nvGrpSpPr>
      <p:grpSpPr>
        <a:xfrm>
          <a:off x="0" y="0"/>
          <a:ext cx="0" cy="0"/>
          <a:chOff x="0" y="0"/>
          <a:chExt cx="0" cy="0"/>
        </a:xfrm>
      </p:grpSpPr>
      <p:sp>
        <p:nvSpPr>
          <p:cNvPr id="51" name="Google Shape;51;p13"/>
          <p:cNvSpPr/>
          <p:nvPr/>
        </p:nvSpPr>
        <p:spPr>
          <a:xfrm>
            <a:off x="531000" y="1442375"/>
            <a:ext cx="1176300" cy="110700"/>
          </a:xfrm>
          <a:prstGeom prst="rect">
            <a:avLst/>
          </a:prstGeom>
          <a:solidFill>
            <a:srgbClr val="3A8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0" y="5022900"/>
            <a:ext cx="9144000" cy="120600"/>
          </a:xfrm>
          <a:prstGeom prst="rect">
            <a:avLst/>
          </a:prstGeom>
          <a:solidFill>
            <a:srgbClr val="3A8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a:off x="0" y="4902300"/>
            <a:ext cx="9144000" cy="120600"/>
          </a:xfrm>
          <a:prstGeom prst="rect">
            <a:avLst/>
          </a:prstGeom>
          <a:solidFill>
            <a:srgbClr val="2561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54;p13"/>
          <p:cNvPicPr preferRelativeResize="0"/>
          <p:nvPr/>
        </p:nvPicPr>
        <p:blipFill>
          <a:blip r:embed="rId2">
            <a:alphaModFix/>
          </a:blip>
          <a:stretch>
            <a:fillRect/>
          </a:stretch>
        </p:blipFill>
        <p:spPr>
          <a:xfrm>
            <a:off x="8580550" y="4270200"/>
            <a:ext cx="404949" cy="539926"/>
          </a:xfrm>
          <a:prstGeom prst="rect">
            <a:avLst/>
          </a:prstGeom>
          <a:noFill/>
          <a:ln>
            <a:noFill/>
          </a:ln>
        </p:spPr>
      </p:pic>
      <p:sp>
        <p:nvSpPr>
          <p:cNvPr id="55" name="Google Shape;55;p13"/>
          <p:cNvSpPr txBox="1">
            <a:spLocks noGrp="1"/>
          </p:cNvSpPr>
          <p:nvPr>
            <p:ph type="body" idx="1"/>
          </p:nvPr>
        </p:nvSpPr>
        <p:spPr>
          <a:xfrm>
            <a:off x="425800" y="1653225"/>
            <a:ext cx="4084500" cy="29766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Clr>
                <a:schemeClr val="dk1"/>
              </a:buClr>
              <a:buSzPts val="2200"/>
              <a:buChar char="●"/>
              <a:defRPr sz="2200">
                <a:solidFill>
                  <a:schemeClr val="dk1"/>
                </a:solidFill>
              </a:defRPr>
            </a:lvl1pPr>
            <a:lvl2pPr marL="914400" lvl="1" indent="-368300" rtl="0">
              <a:spcBef>
                <a:spcPts val="0"/>
              </a:spcBef>
              <a:spcAft>
                <a:spcPts val="0"/>
              </a:spcAft>
              <a:buClr>
                <a:schemeClr val="dk1"/>
              </a:buClr>
              <a:buSzPts val="2200"/>
              <a:buChar char="○"/>
              <a:defRPr sz="2200">
                <a:solidFill>
                  <a:schemeClr val="dk1"/>
                </a:solidFill>
              </a:defRPr>
            </a:lvl2pPr>
            <a:lvl3pPr marL="1371600" lvl="2" indent="-368300" rtl="0">
              <a:spcBef>
                <a:spcPts val="0"/>
              </a:spcBef>
              <a:spcAft>
                <a:spcPts val="0"/>
              </a:spcAft>
              <a:buClr>
                <a:schemeClr val="dk1"/>
              </a:buClr>
              <a:buSzPts val="2200"/>
              <a:buChar char="■"/>
              <a:defRPr sz="2200">
                <a:solidFill>
                  <a:schemeClr val="dk1"/>
                </a:solidFill>
              </a:defRPr>
            </a:lvl3pPr>
            <a:lvl4pPr marL="1828800" lvl="3" indent="-368300" rtl="0">
              <a:spcBef>
                <a:spcPts val="0"/>
              </a:spcBef>
              <a:spcAft>
                <a:spcPts val="0"/>
              </a:spcAft>
              <a:buClr>
                <a:schemeClr val="dk1"/>
              </a:buClr>
              <a:buSzPts val="2200"/>
              <a:buChar char="●"/>
              <a:defRPr sz="2200">
                <a:solidFill>
                  <a:schemeClr val="dk1"/>
                </a:solidFill>
              </a:defRPr>
            </a:lvl4pPr>
            <a:lvl5pPr marL="2286000" lvl="4" indent="-368300" rtl="0">
              <a:spcBef>
                <a:spcPts val="0"/>
              </a:spcBef>
              <a:spcAft>
                <a:spcPts val="0"/>
              </a:spcAft>
              <a:buClr>
                <a:schemeClr val="dk1"/>
              </a:buClr>
              <a:buSzPts val="2200"/>
              <a:buChar char="○"/>
              <a:defRPr sz="2200">
                <a:solidFill>
                  <a:schemeClr val="dk1"/>
                </a:solidFill>
              </a:defRPr>
            </a:lvl5pPr>
            <a:lvl6pPr marL="2743200" lvl="5" indent="-368300" rtl="0">
              <a:spcBef>
                <a:spcPts val="0"/>
              </a:spcBef>
              <a:spcAft>
                <a:spcPts val="0"/>
              </a:spcAft>
              <a:buClr>
                <a:schemeClr val="dk1"/>
              </a:buClr>
              <a:buSzPts val="2200"/>
              <a:buChar char="■"/>
              <a:defRPr sz="2200">
                <a:solidFill>
                  <a:schemeClr val="dk1"/>
                </a:solidFill>
              </a:defRPr>
            </a:lvl6pPr>
            <a:lvl7pPr marL="3200400" lvl="6" indent="-368300" rtl="0">
              <a:spcBef>
                <a:spcPts val="0"/>
              </a:spcBef>
              <a:spcAft>
                <a:spcPts val="0"/>
              </a:spcAft>
              <a:buClr>
                <a:schemeClr val="dk1"/>
              </a:buClr>
              <a:buSzPts val="2200"/>
              <a:buChar char="●"/>
              <a:defRPr sz="2200">
                <a:solidFill>
                  <a:schemeClr val="dk1"/>
                </a:solidFill>
              </a:defRPr>
            </a:lvl7pPr>
            <a:lvl8pPr marL="3657600" lvl="7" indent="-368300" rtl="0">
              <a:spcBef>
                <a:spcPts val="0"/>
              </a:spcBef>
              <a:spcAft>
                <a:spcPts val="0"/>
              </a:spcAft>
              <a:buClr>
                <a:schemeClr val="dk1"/>
              </a:buClr>
              <a:buSzPts val="2200"/>
              <a:buChar char="○"/>
              <a:defRPr sz="2200">
                <a:solidFill>
                  <a:schemeClr val="dk1"/>
                </a:solidFill>
              </a:defRPr>
            </a:lvl8pPr>
            <a:lvl9pPr marL="4114800" lvl="8" indent="-368300" rtl="0">
              <a:spcBef>
                <a:spcPts val="0"/>
              </a:spcBef>
              <a:spcAft>
                <a:spcPts val="0"/>
              </a:spcAft>
              <a:buClr>
                <a:schemeClr val="dk1"/>
              </a:buClr>
              <a:buSzPts val="2200"/>
              <a:buChar char="■"/>
              <a:defRPr sz="2200">
                <a:solidFill>
                  <a:schemeClr val="dk1"/>
                </a:solidFill>
              </a:defRPr>
            </a:lvl9pPr>
          </a:lstStyle>
          <a:p>
            <a:endParaRPr/>
          </a:p>
        </p:txBody>
      </p:sp>
      <p:sp>
        <p:nvSpPr>
          <p:cNvPr id="56" name="Google Shape;56;p13"/>
          <p:cNvSpPr/>
          <p:nvPr/>
        </p:nvSpPr>
        <p:spPr>
          <a:xfrm>
            <a:off x="4672400" y="-23175"/>
            <a:ext cx="4525800" cy="4925400"/>
          </a:xfrm>
          <a:prstGeom prst="rect">
            <a:avLst/>
          </a:prstGeom>
          <a:solidFill>
            <a:srgbClr val="193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3">
            <a:alphaModFix/>
          </a:blip>
          <a:stretch>
            <a:fillRect/>
          </a:stretch>
        </p:blipFill>
        <p:spPr>
          <a:xfrm>
            <a:off x="8580550" y="4270199"/>
            <a:ext cx="404949" cy="539926"/>
          </a:xfrm>
          <a:prstGeom prst="rect">
            <a:avLst/>
          </a:prstGeom>
          <a:noFill/>
          <a:ln>
            <a:noFill/>
          </a:ln>
        </p:spPr>
      </p:pic>
      <p:sp>
        <p:nvSpPr>
          <p:cNvPr id="58" name="Google Shape;58;p13"/>
          <p:cNvSpPr txBox="1">
            <a:spLocks noGrp="1"/>
          </p:cNvSpPr>
          <p:nvPr>
            <p:ph type="body" idx="2"/>
          </p:nvPr>
        </p:nvSpPr>
        <p:spPr>
          <a:xfrm>
            <a:off x="4893050" y="370700"/>
            <a:ext cx="4084500" cy="4232100"/>
          </a:xfrm>
          <a:prstGeom prst="rect">
            <a:avLst/>
          </a:prstGeom>
        </p:spPr>
        <p:txBody>
          <a:bodyPr spcFirstLastPara="1" wrap="square" lIns="91425" tIns="91425" rIns="91425" bIns="91425" anchor="ctr" anchorCtr="0">
            <a:normAutofit/>
          </a:bodyPr>
          <a:lstStyle>
            <a:lvl1pPr marL="457200" lvl="0" indent="-368300" rtl="0">
              <a:spcBef>
                <a:spcPts val="0"/>
              </a:spcBef>
              <a:spcAft>
                <a:spcPts val="0"/>
              </a:spcAft>
              <a:buClr>
                <a:srgbClr val="F7FCE1"/>
              </a:buClr>
              <a:buSzPts val="2200"/>
              <a:buChar char="●"/>
              <a:defRPr sz="2200">
                <a:solidFill>
                  <a:srgbClr val="F7FCE1"/>
                </a:solidFill>
              </a:defRPr>
            </a:lvl1pPr>
            <a:lvl2pPr marL="914400" lvl="1" indent="-368300" rtl="0">
              <a:spcBef>
                <a:spcPts val="0"/>
              </a:spcBef>
              <a:spcAft>
                <a:spcPts val="0"/>
              </a:spcAft>
              <a:buClr>
                <a:srgbClr val="F7FCE1"/>
              </a:buClr>
              <a:buSzPts val="2200"/>
              <a:buChar char="○"/>
              <a:defRPr sz="2200">
                <a:solidFill>
                  <a:srgbClr val="F7FCE1"/>
                </a:solidFill>
              </a:defRPr>
            </a:lvl2pPr>
            <a:lvl3pPr marL="1371600" lvl="2" indent="-368300" rtl="0">
              <a:spcBef>
                <a:spcPts val="0"/>
              </a:spcBef>
              <a:spcAft>
                <a:spcPts val="0"/>
              </a:spcAft>
              <a:buClr>
                <a:srgbClr val="F7FCE1"/>
              </a:buClr>
              <a:buSzPts val="2200"/>
              <a:buChar char="■"/>
              <a:defRPr sz="2200">
                <a:solidFill>
                  <a:srgbClr val="F7FCE1"/>
                </a:solidFill>
              </a:defRPr>
            </a:lvl3pPr>
            <a:lvl4pPr marL="1828800" lvl="3" indent="-368300" rtl="0">
              <a:spcBef>
                <a:spcPts val="0"/>
              </a:spcBef>
              <a:spcAft>
                <a:spcPts val="0"/>
              </a:spcAft>
              <a:buClr>
                <a:srgbClr val="F7FCE1"/>
              </a:buClr>
              <a:buSzPts val="2200"/>
              <a:buChar char="●"/>
              <a:defRPr sz="2200">
                <a:solidFill>
                  <a:srgbClr val="F7FCE1"/>
                </a:solidFill>
              </a:defRPr>
            </a:lvl4pPr>
            <a:lvl5pPr marL="2286000" lvl="4" indent="-368300" rtl="0">
              <a:spcBef>
                <a:spcPts val="0"/>
              </a:spcBef>
              <a:spcAft>
                <a:spcPts val="0"/>
              </a:spcAft>
              <a:buClr>
                <a:srgbClr val="F7FCE1"/>
              </a:buClr>
              <a:buSzPts val="2200"/>
              <a:buChar char="○"/>
              <a:defRPr sz="2200">
                <a:solidFill>
                  <a:srgbClr val="F7FCE1"/>
                </a:solidFill>
              </a:defRPr>
            </a:lvl5pPr>
            <a:lvl6pPr marL="2743200" lvl="5" indent="-368300" rtl="0">
              <a:spcBef>
                <a:spcPts val="0"/>
              </a:spcBef>
              <a:spcAft>
                <a:spcPts val="0"/>
              </a:spcAft>
              <a:buClr>
                <a:srgbClr val="F7FCE1"/>
              </a:buClr>
              <a:buSzPts val="2200"/>
              <a:buChar char="■"/>
              <a:defRPr sz="2200">
                <a:solidFill>
                  <a:srgbClr val="F7FCE1"/>
                </a:solidFill>
              </a:defRPr>
            </a:lvl6pPr>
            <a:lvl7pPr marL="3200400" lvl="6" indent="-368300" rtl="0">
              <a:spcBef>
                <a:spcPts val="0"/>
              </a:spcBef>
              <a:spcAft>
                <a:spcPts val="0"/>
              </a:spcAft>
              <a:buClr>
                <a:srgbClr val="F7FCE1"/>
              </a:buClr>
              <a:buSzPts val="2200"/>
              <a:buChar char="●"/>
              <a:defRPr sz="2200">
                <a:solidFill>
                  <a:srgbClr val="F7FCE1"/>
                </a:solidFill>
              </a:defRPr>
            </a:lvl7pPr>
            <a:lvl8pPr marL="3657600" lvl="7" indent="-368300" rtl="0">
              <a:spcBef>
                <a:spcPts val="0"/>
              </a:spcBef>
              <a:spcAft>
                <a:spcPts val="0"/>
              </a:spcAft>
              <a:buClr>
                <a:srgbClr val="F7FCE1"/>
              </a:buClr>
              <a:buSzPts val="2200"/>
              <a:buChar char="○"/>
              <a:defRPr sz="2200">
                <a:solidFill>
                  <a:srgbClr val="F7FCE1"/>
                </a:solidFill>
              </a:defRPr>
            </a:lvl8pPr>
            <a:lvl9pPr marL="4114800" lvl="8" indent="-368300" rtl="0">
              <a:spcBef>
                <a:spcPts val="0"/>
              </a:spcBef>
              <a:spcAft>
                <a:spcPts val="0"/>
              </a:spcAft>
              <a:buClr>
                <a:srgbClr val="F7FCE1"/>
              </a:buClr>
              <a:buSzPts val="2200"/>
              <a:buChar char="■"/>
              <a:defRPr sz="2200">
                <a:solidFill>
                  <a:srgbClr val="F7FCE1"/>
                </a:solidFill>
              </a:defRPr>
            </a:lvl9pPr>
          </a:lstStyle>
          <a:p>
            <a:endParaRPr/>
          </a:p>
        </p:txBody>
      </p:sp>
      <p:sp>
        <p:nvSpPr>
          <p:cNvPr id="59" name="Google Shape;59;p13"/>
          <p:cNvSpPr txBox="1">
            <a:spLocks noGrp="1"/>
          </p:cNvSpPr>
          <p:nvPr>
            <p:ph type="title"/>
          </p:nvPr>
        </p:nvSpPr>
        <p:spPr>
          <a:xfrm>
            <a:off x="425800" y="617400"/>
            <a:ext cx="3891300" cy="7767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19392C"/>
              </a:buClr>
              <a:buSzPts val="3700"/>
              <a:buNone/>
              <a:defRPr sz="3700">
                <a:solidFill>
                  <a:srgbClr val="19392C"/>
                </a:solidFill>
              </a:defRPr>
            </a:lvl1pPr>
            <a:lvl2pPr lvl="1" rtl="0">
              <a:spcBef>
                <a:spcPts val="0"/>
              </a:spcBef>
              <a:spcAft>
                <a:spcPts val="0"/>
              </a:spcAft>
              <a:buClr>
                <a:srgbClr val="19392C"/>
              </a:buClr>
              <a:buSzPts val="2800"/>
              <a:buNone/>
              <a:defRPr>
                <a:solidFill>
                  <a:srgbClr val="19392C"/>
                </a:solidFill>
              </a:defRPr>
            </a:lvl2pPr>
            <a:lvl3pPr lvl="2" rtl="0">
              <a:spcBef>
                <a:spcPts val="0"/>
              </a:spcBef>
              <a:spcAft>
                <a:spcPts val="0"/>
              </a:spcAft>
              <a:buClr>
                <a:srgbClr val="19392C"/>
              </a:buClr>
              <a:buSzPts val="2800"/>
              <a:buNone/>
              <a:defRPr>
                <a:solidFill>
                  <a:srgbClr val="19392C"/>
                </a:solidFill>
              </a:defRPr>
            </a:lvl3pPr>
            <a:lvl4pPr lvl="3" rtl="0">
              <a:spcBef>
                <a:spcPts val="0"/>
              </a:spcBef>
              <a:spcAft>
                <a:spcPts val="0"/>
              </a:spcAft>
              <a:buClr>
                <a:srgbClr val="19392C"/>
              </a:buClr>
              <a:buSzPts val="2800"/>
              <a:buNone/>
              <a:defRPr>
                <a:solidFill>
                  <a:srgbClr val="19392C"/>
                </a:solidFill>
              </a:defRPr>
            </a:lvl4pPr>
            <a:lvl5pPr lvl="4" rtl="0">
              <a:spcBef>
                <a:spcPts val="0"/>
              </a:spcBef>
              <a:spcAft>
                <a:spcPts val="0"/>
              </a:spcAft>
              <a:buClr>
                <a:srgbClr val="19392C"/>
              </a:buClr>
              <a:buSzPts val="2800"/>
              <a:buNone/>
              <a:defRPr>
                <a:solidFill>
                  <a:srgbClr val="19392C"/>
                </a:solidFill>
              </a:defRPr>
            </a:lvl5pPr>
            <a:lvl6pPr lvl="5" rtl="0">
              <a:spcBef>
                <a:spcPts val="0"/>
              </a:spcBef>
              <a:spcAft>
                <a:spcPts val="0"/>
              </a:spcAft>
              <a:buClr>
                <a:srgbClr val="19392C"/>
              </a:buClr>
              <a:buSzPts val="2800"/>
              <a:buNone/>
              <a:defRPr>
                <a:solidFill>
                  <a:srgbClr val="19392C"/>
                </a:solidFill>
              </a:defRPr>
            </a:lvl6pPr>
            <a:lvl7pPr lvl="6" rtl="0">
              <a:spcBef>
                <a:spcPts val="0"/>
              </a:spcBef>
              <a:spcAft>
                <a:spcPts val="0"/>
              </a:spcAft>
              <a:buClr>
                <a:srgbClr val="19392C"/>
              </a:buClr>
              <a:buSzPts val="2800"/>
              <a:buNone/>
              <a:defRPr>
                <a:solidFill>
                  <a:srgbClr val="19392C"/>
                </a:solidFill>
              </a:defRPr>
            </a:lvl7pPr>
            <a:lvl8pPr lvl="7" rtl="0">
              <a:spcBef>
                <a:spcPts val="0"/>
              </a:spcBef>
              <a:spcAft>
                <a:spcPts val="0"/>
              </a:spcAft>
              <a:buClr>
                <a:srgbClr val="19392C"/>
              </a:buClr>
              <a:buSzPts val="2800"/>
              <a:buNone/>
              <a:defRPr>
                <a:solidFill>
                  <a:srgbClr val="19392C"/>
                </a:solidFill>
              </a:defRPr>
            </a:lvl8pPr>
            <a:lvl9pPr lvl="8" rtl="0">
              <a:spcBef>
                <a:spcPts val="0"/>
              </a:spcBef>
              <a:spcAft>
                <a:spcPts val="0"/>
              </a:spcAft>
              <a:buClr>
                <a:srgbClr val="19392C"/>
              </a:buClr>
              <a:buSzPts val="2800"/>
              <a:buNone/>
              <a:defRPr>
                <a:solidFill>
                  <a:srgbClr val="19392C"/>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1 - Cream">
  <p:cSld name="TITLE_AND_BODY_1_1">
    <p:bg>
      <p:bgPr>
        <a:solidFill>
          <a:srgbClr val="F7FCE1"/>
        </a:solidFill>
        <a:effectLst/>
      </p:bgPr>
    </p:bg>
    <p:spTree>
      <p:nvGrpSpPr>
        <p:cNvPr id="1" name="Shape 60"/>
        <p:cNvGrpSpPr/>
        <p:nvPr/>
      </p:nvGrpSpPr>
      <p:grpSpPr>
        <a:xfrm>
          <a:off x="0" y="0"/>
          <a:ext cx="0" cy="0"/>
          <a:chOff x="0" y="0"/>
          <a:chExt cx="0" cy="0"/>
        </a:xfrm>
      </p:grpSpPr>
      <p:sp>
        <p:nvSpPr>
          <p:cNvPr id="61" name="Google Shape;61;p14"/>
          <p:cNvSpPr/>
          <p:nvPr/>
        </p:nvSpPr>
        <p:spPr>
          <a:xfrm>
            <a:off x="0" y="5022900"/>
            <a:ext cx="9144000" cy="120600"/>
          </a:xfrm>
          <a:prstGeom prst="rect">
            <a:avLst/>
          </a:prstGeom>
          <a:solidFill>
            <a:srgbClr val="3A8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0" y="4902300"/>
            <a:ext cx="9144000" cy="120600"/>
          </a:xfrm>
          <a:prstGeom prst="rect">
            <a:avLst/>
          </a:prstGeom>
          <a:solidFill>
            <a:srgbClr val="2561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14"/>
          <p:cNvPicPr preferRelativeResize="0"/>
          <p:nvPr/>
        </p:nvPicPr>
        <p:blipFill>
          <a:blip r:embed="rId2">
            <a:alphaModFix/>
          </a:blip>
          <a:stretch>
            <a:fillRect/>
          </a:stretch>
        </p:blipFill>
        <p:spPr>
          <a:xfrm>
            <a:off x="8580550" y="4270199"/>
            <a:ext cx="404949" cy="539926"/>
          </a:xfrm>
          <a:prstGeom prst="rect">
            <a:avLst/>
          </a:prstGeom>
          <a:noFill/>
          <a:ln>
            <a:noFill/>
          </a:ln>
        </p:spPr>
      </p:pic>
      <p:sp>
        <p:nvSpPr>
          <p:cNvPr id="64" name="Google Shape;64;p14"/>
          <p:cNvSpPr/>
          <p:nvPr/>
        </p:nvSpPr>
        <p:spPr>
          <a:xfrm>
            <a:off x="531000" y="1159725"/>
            <a:ext cx="1176300" cy="110700"/>
          </a:xfrm>
          <a:prstGeom prst="rect">
            <a:avLst/>
          </a:prstGeom>
          <a:solidFill>
            <a:srgbClr val="3A8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a:spLocks noGrp="1"/>
          </p:cNvSpPr>
          <p:nvPr>
            <p:ph type="title"/>
          </p:nvPr>
        </p:nvSpPr>
        <p:spPr>
          <a:xfrm>
            <a:off x="425800" y="284200"/>
            <a:ext cx="6733500" cy="6840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19392C"/>
              </a:buClr>
              <a:buSzPts val="3600"/>
              <a:buNone/>
              <a:defRPr sz="3600">
                <a:solidFill>
                  <a:srgbClr val="19392C"/>
                </a:solidFill>
              </a:defRPr>
            </a:lvl1pPr>
            <a:lvl2pPr lvl="1" rtl="0">
              <a:spcBef>
                <a:spcPts val="0"/>
              </a:spcBef>
              <a:spcAft>
                <a:spcPts val="0"/>
              </a:spcAft>
              <a:buClr>
                <a:srgbClr val="3A823B"/>
              </a:buClr>
              <a:buSzPts val="2800"/>
              <a:buNone/>
              <a:defRPr>
                <a:solidFill>
                  <a:srgbClr val="3A823B"/>
                </a:solidFill>
              </a:defRPr>
            </a:lvl2pPr>
            <a:lvl3pPr lvl="2" rtl="0">
              <a:spcBef>
                <a:spcPts val="0"/>
              </a:spcBef>
              <a:spcAft>
                <a:spcPts val="0"/>
              </a:spcAft>
              <a:buClr>
                <a:srgbClr val="3A823B"/>
              </a:buClr>
              <a:buSzPts val="2800"/>
              <a:buNone/>
              <a:defRPr>
                <a:solidFill>
                  <a:srgbClr val="3A823B"/>
                </a:solidFill>
              </a:defRPr>
            </a:lvl3pPr>
            <a:lvl4pPr lvl="3" rtl="0">
              <a:spcBef>
                <a:spcPts val="0"/>
              </a:spcBef>
              <a:spcAft>
                <a:spcPts val="0"/>
              </a:spcAft>
              <a:buClr>
                <a:srgbClr val="3A823B"/>
              </a:buClr>
              <a:buSzPts val="2800"/>
              <a:buNone/>
              <a:defRPr>
                <a:solidFill>
                  <a:srgbClr val="3A823B"/>
                </a:solidFill>
              </a:defRPr>
            </a:lvl4pPr>
            <a:lvl5pPr lvl="4" rtl="0">
              <a:spcBef>
                <a:spcPts val="0"/>
              </a:spcBef>
              <a:spcAft>
                <a:spcPts val="0"/>
              </a:spcAft>
              <a:buClr>
                <a:srgbClr val="3A823B"/>
              </a:buClr>
              <a:buSzPts val="2800"/>
              <a:buNone/>
              <a:defRPr>
                <a:solidFill>
                  <a:srgbClr val="3A823B"/>
                </a:solidFill>
              </a:defRPr>
            </a:lvl5pPr>
            <a:lvl6pPr lvl="5" rtl="0">
              <a:spcBef>
                <a:spcPts val="0"/>
              </a:spcBef>
              <a:spcAft>
                <a:spcPts val="0"/>
              </a:spcAft>
              <a:buClr>
                <a:srgbClr val="3A823B"/>
              </a:buClr>
              <a:buSzPts val="2800"/>
              <a:buNone/>
              <a:defRPr>
                <a:solidFill>
                  <a:srgbClr val="3A823B"/>
                </a:solidFill>
              </a:defRPr>
            </a:lvl6pPr>
            <a:lvl7pPr lvl="6" rtl="0">
              <a:spcBef>
                <a:spcPts val="0"/>
              </a:spcBef>
              <a:spcAft>
                <a:spcPts val="0"/>
              </a:spcAft>
              <a:buClr>
                <a:srgbClr val="3A823B"/>
              </a:buClr>
              <a:buSzPts val="2800"/>
              <a:buNone/>
              <a:defRPr>
                <a:solidFill>
                  <a:srgbClr val="3A823B"/>
                </a:solidFill>
              </a:defRPr>
            </a:lvl7pPr>
            <a:lvl8pPr lvl="7" rtl="0">
              <a:spcBef>
                <a:spcPts val="0"/>
              </a:spcBef>
              <a:spcAft>
                <a:spcPts val="0"/>
              </a:spcAft>
              <a:buClr>
                <a:srgbClr val="3A823B"/>
              </a:buClr>
              <a:buSzPts val="2800"/>
              <a:buNone/>
              <a:defRPr>
                <a:solidFill>
                  <a:srgbClr val="3A823B"/>
                </a:solidFill>
              </a:defRPr>
            </a:lvl8pPr>
            <a:lvl9pPr lvl="8" rtl="0">
              <a:spcBef>
                <a:spcPts val="0"/>
              </a:spcBef>
              <a:spcAft>
                <a:spcPts val="0"/>
              </a:spcAft>
              <a:buClr>
                <a:srgbClr val="3A823B"/>
              </a:buClr>
              <a:buSzPts val="2800"/>
              <a:buNone/>
              <a:defRPr>
                <a:solidFill>
                  <a:srgbClr val="3A823B"/>
                </a:solidFill>
              </a:defRPr>
            </a:lvl9pPr>
          </a:lstStyle>
          <a:p>
            <a:endParaRPr/>
          </a:p>
        </p:txBody>
      </p:sp>
      <p:sp>
        <p:nvSpPr>
          <p:cNvPr id="66" name="Google Shape;66;p14"/>
          <p:cNvSpPr txBox="1">
            <a:spLocks noGrp="1"/>
          </p:cNvSpPr>
          <p:nvPr>
            <p:ph type="body" idx="1"/>
          </p:nvPr>
        </p:nvSpPr>
        <p:spPr>
          <a:xfrm>
            <a:off x="425800" y="1564350"/>
            <a:ext cx="7406400" cy="30567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Clr>
                <a:schemeClr val="dk1"/>
              </a:buClr>
              <a:buSzPts val="2200"/>
              <a:buChar char="●"/>
              <a:defRPr sz="2200">
                <a:solidFill>
                  <a:schemeClr val="dk1"/>
                </a:solidFill>
              </a:defRPr>
            </a:lvl1pPr>
            <a:lvl2pPr marL="914400" lvl="1" indent="-368300" rtl="0">
              <a:spcBef>
                <a:spcPts val="0"/>
              </a:spcBef>
              <a:spcAft>
                <a:spcPts val="0"/>
              </a:spcAft>
              <a:buClr>
                <a:schemeClr val="dk1"/>
              </a:buClr>
              <a:buSzPts val="2200"/>
              <a:buChar char="○"/>
              <a:defRPr sz="2200">
                <a:solidFill>
                  <a:schemeClr val="dk1"/>
                </a:solidFill>
              </a:defRPr>
            </a:lvl2pPr>
            <a:lvl3pPr marL="1371600" lvl="2" indent="-368300" rtl="0">
              <a:spcBef>
                <a:spcPts val="0"/>
              </a:spcBef>
              <a:spcAft>
                <a:spcPts val="0"/>
              </a:spcAft>
              <a:buClr>
                <a:schemeClr val="dk1"/>
              </a:buClr>
              <a:buSzPts val="2200"/>
              <a:buChar char="■"/>
              <a:defRPr sz="2200">
                <a:solidFill>
                  <a:schemeClr val="dk1"/>
                </a:solidFill>
              </a:defRPr>
            </a:lvl3pPr>
            <a:lvl4pPr marL="1828800" lvl="3" indent="-368300" rtl="0">
              <a:spcBef>
                <a:spcPts val="0"/>
              </a:spcBef>
              <a:spcAft>
                <a:spcPts val="0"/>
              </a:spcAft>
              <a:buClr>
                <a:schemeClr val="dk1"/>
              </a:buClr>
              <a:buSzPts val="2200"/>
              <a:buChar char="●"/>
              <a:defRPr sz="2200">
                <a:solidFill>
                  <a:schemeClr val="dk1"/>
                </a:solidFill>
              </a:defRPr>
            </a:lvl4pPr>
            <a:lvl5pPr marL="2286000" lvl="4" indent="-368300" rtl="0">
              <a:spcBef>
                <a:spcPts val="0"/>
              </a:spcBef>
              <a:spcAft>
                <a:spcPts val="0"/>
              </a:spcAft>
              <a:buClr>
                <a:schemeClr val="dk1"/>
              </a:buClr>
              <a:buSzPts val="2200"/>
              <a:buChar char="○"/>
              <a:defRPr sz="2200">
                <a:solidFill>
                  <a:schemeClr val="dk1"/>
                </a:solidFill>
              </a:defRPr>
            </a:lvl5pPr>
            <a:lvl6pPr marL="2743200" lvl="5" indent="-368300" rtl="0">
              <a:spcBef>
                <a:spcPts val="0"/>
              </a:spcBef>
              <a:spcAft>
                <a:spcPts val="0"/>
              </a:spcAft>
              <a:buClr>
                <a:schemeClr val="dk1"/>
              </a:buClr>
              <a:buSzPts val="2200"/>
              <a:buChar char="■"/>
              <a:defRPr sz="2200">
                <a:solidFill>
                  <a:schemeClr val="dk1"/>
                </a:solidFill>
              </a:defRPr>
            </a:lvl6pPr>
            <a:lvl7pPr marL="3200400" lvl="6" indent="-368300" rtl="0">
              <a:spcBef>
                <a:spcPts val="0"/>
              </a:spcBef>
              <a:spcAft>
                <a:spcPts val="0"/>
              </a:spcAft>
              <a:buClr>
                <a:schemeClr val="dk1"/>
              </a:buClr>
              <a:buSzPts val="2200"/>
              <a:buChar char="●"/>
              <a:defRPr sz="2200">
                <a:solidFill>
                  <a:schemeClr val="dk1"/>
                </a:solidFill>
              </a:defRPr>
            </a:lvl7pPr>
            <a:lvl8pPr marL="3657600" lvl="7" indent="-368300" rtl="0">
              <a:spcBef>
                <a:spcPts val="0"/>
              </a:spcBef>
              <a:spcAft>
                <a:spcPts val="0"/>
              </a:spcAft>
              <a:buClr>
                <a:schemeClr val="dk1"/>
              </a:buClr>
              <a:buSzPts val="2200"/>
              <a:buChar char="○"/>
              <a:defRPr sz="2200">
                <a:solidFill>
                  <a:schemeClr val="dk1"/>
                </a:solidFill>
              </a:defRPr>
            </a:lvl8pPr>
            <a:lvl9pPr marL="4114800" lvl="8" indent="-368300" rtl="0">
              <a:spcBef>
                <a:spcPts val="0"/>
              </a:spcBef>
              <a:spcAft>
                <a:spcPts val="0"/>
              </a:spcAft>
              <a:buClr>
                <a:schemeClr val="dk1"/>
              </a:buClr>
              <a:buSzPts val="2200"/>
              <a:buChar char="■"/>
              <a:defRPr sz="22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hyperlink" Target="https://bridgingdivides.princeton.edu/policy-response/elevating-de-escalation-and-community-safety-approaches" TargetMode="External"/><Relationship Id="rId3" Type="http://schemas.openxmlformats.org/officeDocument/2006/relationships/hyperlink" Target="https://docs.google.com/document/d/15USVH1HMw7lAVWCUWO9KGyVbbM3QDmCfyYTldJgJiUg/edit" TargetMode="External"/><Relationship Id="rId7" Type="http://schemas.openxmlformats.org/officeDocument/2006/relationships/hyperlink" Target="https://electionsgroup.com/resource/wellness-and-resilience/"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s://www.cisa.gov/resources-tools/resources/de-escalation-series" TargetMode="External"/><Relationship Id="rId5" Type="http://schemas.openxmlformats.org/officeDocument/2006/relationships/hyperlink" Target="https://electionsgroup.com/resource/de-escalation-posters/" TargetMode="External"/><Relationship Id="rId10" Type="http://schemas.openxmlformats.org/officeDocument/2006/relationships/image" Target="../media/image3.png"/><Relationship Id="rId4" Type="http://schemas.openxmlformats.org/officeDocument/2006/relationships/hyperlink" Target="https://electionsgroup.com/resource/de-escalation/" TargetMode="Externa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ctrTitle"/>
          </p:nvPr>
        </p:nvSpPr>
        <p:spPr>
          <a:xfrm>
            <a:off x="4572000" y="1768725"/>
            <a:ext cx="4260300" cy="2052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200"/>
              </a:spcAft>
              <a:buClr>
                <a:schemeClr val="dk1"/>
              </a:buClr>
              <a:buSzPts val="1100"/>
              <a:buFont typeface="Arial"/>
              <a:buNone/>
            </a:pPr>
            <a:r>
              <a:rPr lang="en" sz="3600" b="1">
                <a:latin typeface="IBM Plex Sans"/>
                <a:ea typeface="IBM Plex Sans"/>
                <a:cs typeface="IBM Plex Sans"/>
                <a:sym typeface="IBM Plex Sans"/>
              </a:rPr>
              <a:t>Introduction to De-Escalation Techniques for Election Workers</a:t>
            </a:r>
            <a:endParaRPr sz="3600">
              <a:latin typeface="IBM Plex Sans"/>
              <a:ea typeface="IBM Plex Sans"/>
              <a:cs typeface="IBM Plex Sans"/>
              <a:sym typeface="IBM Plex Sans"/>
            </a:endParaRPr>
          </a:p>
        </p:txBody>
      </p:sp>
      <p:pic>
        <p:nvPicPr>
          <p:cNvPr id="72" name="Google Shape;72;p15"/>
          <p:cNvPicPr preferRelativeResize="0"/>
          <p:nvPr/>
        </p:nvPicPr>
        <p:blipFill>
          <a:blip r:embed="rId3">
            <a:alphaModFix/>
          </a:blip>
          <a:stretch>
            <a:fillRect/>
          </a:stretch>
        </p:blipFill>
        <p:spPr>
          <a:xfrm>
            <a:off x="779725" y="684025"/>
            <a:ext cx="3243031" cy="1616325"/>
          </a:xfrm>
          <a:prstGeom prst="rect">
            <a:avLst/>
          </a:prstGeom>
          <a:noFill/>
          <a:ln>
            <a:noFill/>
          </a:ln>
        </p:spPr>
      </p:pic>
      <p:pic>
        <p:nvPicPr>
          <p:cNvPr id="73" name="Google Shape;73;p15"/>
          <p:cNvPicPr preferRelativeResize="0"/>
          <p:nvPr/>
        </p:nvPicPr>
        <p:blipFill>
          <a:blip r:embed="rId4">
            <a:alphaModFix/>
          </a:blip>
          <a:stretch>
            <a:fillRect/>
          </a:stretch>
        </p:blipFill>
        <p:spPr>
          <a:xfrm>
            <a:off x="898500" y="2410275"/>
            <a:ext cx="3005474" cy="174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Assess</a:t>
            </a:r>
            <a:endParaRPr sz="3600" b="1">
              <a:latin typeface="IBM Plex Sans"/>
              <a:ea typeface="IBM Plex Sans"/>
              <a:cs typeface="IBM Plex Sans"/>
              <a:sym typeface="IBM Plex Sans"/>
            </a:endParaRPr>
          </a:p>
        </p:txBody>
      </p:sp>
      <p:pic>
        <p:nvPicPr>
          <p:cNvPr id="147" name="Google Shape;147;p24"/>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48" name="Google Shape;148;p24"/>
          <p:cNvPicPr preferRelativeResize="0"/>
          <p:nvPr/>
        </p:nvPicPr>
        <p:blipFill>
          <a:blip r:embed="rId4">
            <a:alphaModFix/>
          </a:blip>
          <a:stretch>
            <a:fillRect/>
          </a:stretch>
        </p:blipFill>
        <p:spPr>
          <a:xfrm>
            <a:off x="6593425" y="4480250"/>
            <a:ext cx="1330737" cy="663250"/>
          </a:xfrm>
          <a:prstGeom prst="rect">
            <a:avLst/>
          </a:prstGeom>
          <a:noFill/>
          <a:ln>
            <a:noFill/>
          </a:ln>
        </p:spPr>
      </p:pic>
      <p:sp>
        <p:nvSpPr>
          <p:cNvPr id="149" name="Google Shape;149;p24"/>
          <p:cNvSpPr txBox="1">
            <a:spLocks noGrp="1"/>
          </p:cNvSpPr>
          <p:nvPr>
            <p:ph type="body" idx="1"/>
          </p:nvPr>
        </p:nvSpPr>
        <p:spPr>
          <a:xfrm>
            <a:off x="311700" y="1365250"/>
            <a:ext cx="51651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The situation</a:t>
            </a:r>
            <a:endParaRPr sz="2400">
              <a:solidFill>
                <a:schemeClr val="dk1"/>
              </a:solidFill>
              <a:latin typeface="IBM Plex Sans"/>
              <a:ea typeface="IBM Plex Sans"/>
              <a:cs typeface="IBM Plex Sans"/>
              <a:sym typeface="IBM Plex Sans"/>
            </a:endParaRPr>
          </a:p>
          <a:p>
            <a:pPr marL="914400" lvl="1"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Be aware of any internal biases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Yourself</a:t>
            </a:r>
            <a:endParaRPr sz="2400">
              <a:solidFill>
                <a:schemeClr val="dk1"/>
              </a:solidFill>
              <a:latin typeface="IBM Plex Sans"/>
              <a:ea typeface="IBM Plex Sans"/>
              <a:cs typeface="IBM Plex Sans"/>
              <a:sym typeface="IBM Plex Sans"/>
            </a:endParaRPr>
          </a:p>
          <a:p>
            <a:pPr marL="914400" lvl="1"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Are you in the right state to handle the situation? </a:t>
            </a:r>
            <a:endParaRPr sz="2600">
              <a:solidFill>
                <a:schemeClr val="dk1"/>
              </a:solidFill>
              <a:latin typeface="IBM Plex Sans"/>
              <a:ea typeface="IBM Plex Sans"/>
              <a:cs typeface="IBM Plex Sans"/>
              <a:sym typeface="IBM Plex Sans"/>
            </a:endParaRPr>
          </a:p>
        </p:txBody>
      </p:sp>
      <p:pic>
        <p:nvPicPr>
          <p:cNvPr id="150" name="Google Shape;150;p24"/>
          <p:cNvPicPr preferRelativeResize="0"/>
          <p:nvPr/>
        </p:nvPicPr>
        <p:blipFill>
          <a:blip r:embed="rId5">
            <a:alphaModFix/>
          </a:blip>
          <a:stretch>
            <a:fillRect/>
          </a:stretch>
        </p:blipFill>
        <p:spPr>
          <a:xfrm>
            <a:off x="5469900" y="1148125"/>
            <a:ext cx="3362400" cy="2241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latin typeface="IBM Plex Sans"/>
                <a:ea typeface="IBM Plex Sans"/>
                <a:cs typeface="IBM Plex Sans"/>
                <a:sym typeface="IBM Plex Sans"/>
              </a:rPr>
              <a:t>De-Escalate</a:t>
            </a:r>
            <a:endParaRPr sz="3600" b="1" dirty="0">
              <a:latin typeface="IBM Plex Sans"/>
              <a:ea typeface="IBM Plex Sans"/>
              <a:cs typeface="IBM Plex Sans"/>
              <a:sym typeface="IBM Plex Sans"/>
            </a:endParaRPr>
          </a:p>
        </p:txBody>
      </p:sp>
      <p:sp>
        <p:nvSpPr>
          <p:cNvPr id="156" name="Google Shape;156;p25"/>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Prevention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Safety</a:t>
            </a:r>
            <a:endParaRPr sz="2400">
              <a:solidFill>
                <a:schemeClr val="dk1"/>
              </a:solidFill>
              <a:latin typeface="IBM Plex Sans"/>
              <a:ea typeface="IBM Plex Sans"/>
              <a:cs typeface="IBM Plex Sans"/>
              <a:sym typeface="IBM Plex Sans"/>
            </a:endParaRPr>
          </a:p>
          <a:p>
            <a:pPr marL="914400" lvl="1"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Yourself</a:t>
            </a:r>
            <a:endParaRPr sz="2400">
              <a:solidFill>
                <a:schemeClr val="dk1"/>
              </a:solidFill>
              <a:latin typeface="IBM Plex Sans"/>
              <a:ea typeface="IBM Plex Sans"/>
              <a:cs typeface="IBM Plex Sans"/>
              <a:sym typeface="IBM Plex Sans"/>
            </a:endParaRPr>
          </a:p>
          <a:p>
            <a:pPr marL="914400" lvl="1"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Others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Limits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Help</a:t>
            </a:r>
            <a:endParaRPr sz="2600">
              <a:solidFill>
                <a:schemeClr val="dk1"/>
              </a:solidFill>
              <a:latin typeface="IBM Plex Sans"/>
              <a:ea typeface="IBM Plex Sans"/>
              <a:cs typeface="IBM Plex Sans"/>
              <a:sym typeface="IBM Plex Sans"/>
            </a:endParaRPr>
          </a:p>
        </p:txBody>
      </p:sp>
      <p:pic>
        <p:nvPicPr>
          <p:cNvPr id="157" name="Google Shape;157;p25"/>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58" name="Google Shape;158;p25"/>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159" name="Google Shape;159;p25"/>
          <p:cNvPicPr preferRelativeResize="0"/>
          <p:nvPr/>
        </p:nvPicPr>
        <p:blipFill>
          <a:blip r:embed="rId5">
            <a:alphaModFix/>
          </a:blip>
          <a:stretch>
            <a:fillRect/>
          </a:stretch>
        </p:blipFill>
        <p:spPr>
          <a:xfrm>
            <a:off x="3810775" y="1014300"/>
            <a:ext cx="4672350" cy="3114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Report</a:t>
            </a:r>
            <a:endParaRPr sz="3600" b="1">
              <a:latin typeface="IBM Plex Sans"/>
              <a:ea typeface="IBM Plex Sans"/>
              <a:cs typeface="IBM Plex Sans"/>
              <a:sym typeface="IBM Plex Sans"/>
            </a:endParaRPr>
          </a:p>
        </p:txBody>
      </p:sp>
      <p:sp>
        <p:nvSpPr>
          <p:cNvPr id="165" name="Google Shape;165;p26"/>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chemeClr val="dk1"/>
                </a:solidFill>
                <a:latin typeface="IBM Plex Sans"/>
                <a:ea typeface="IBM Plex Sans"/>
                <a:cs typeface="IBM Plex Sans"/>
                <a:sym typeface="IBM Plex Sans"/>
              </a:rPr>
              <a:t>Reporting is critical to the prevention of workplace and community violence. Threats that are not known cannot be managed.</a:t>
            </a:r>
            <a:endParaRPr sz="2200">
              <a:solidFill>
                <a:schemeClr val="dk1"/>
              </a:solidFill>
              <a:latin typeface="IBM Plex Sans"/>
              <a:ea typeface="IBM Plex Sans"/>
              <a:cs typeface="IBM Plex Sans"/>
              <a:sym typeface="IBM Plex Sans"/>
            </a:endParaRPr>
          </a:p>
          <a:p>
            <a:pPr marL="0" lvl="0" indent="0" algn="l" rtl="0">
              <a:spcBef>
                <a:spcPts val="1200"/>
              </a:spcBef>
              <a:spcAft>
                <a:spcPts val="1200"/>
              </a:spcAft>
              <a:buNone/>
            </a:pPr>
            <a:endParaRPr sz="2400">
              <a:solidFill>
                <a:schemeClr val="dk1"/>
              </a:solidFill>
              <a:latin typeface="IBM Plex Sans Light"/>
              <a:ea typeface="IBM Plex Sans Light"/>
              <a:cs typeface="IBM Plex Sans Light"/>
              <a:sym typeface="IBM Plex Sans Light"/>
            </a:endParaRPr>
          </a:p>
        </p:txBody>
      </p:sp>
      <p:pic>
        <p:nvPicPr>
          <p:cNvPr id="166" name="Google Shape;166;p26"/>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67" name="Google Shape;167;p26"/>
          <p:cNvPicPr preferRelativeResize="0"/>
          <p:nvPr/>
        </p:nvPicPr>
        <p:blipFill>
          <a:blip r:embed="rId4">
            <a:alphaModFix/>
          </a:blip>
          <a:stretch>
            <a:fillRect/>
          </a:stretch>
        </p:blipFill>
        <p:spPr>
          <a:xfrm>
            <a:off x="6593425" y="4480250"/>
            <a:ext cx="1330737" cy="663250"/>
          </a:xfrm>
          <a:prstGeom prst="rect">
            <a:avLst/>
          </a:prstGeom>
          <a:noFill/>
          <a:ln>
            <a:noFill/>
          </a:ln>
        </p:spPr>
      </p:pic>
      <p:sp>
        <p:nvSpPr>
          <p:cNvPr id="168" name="Google Shape;168;p26"/>
          <p:cNvSpPr txBox="1">
            <a:spLocks noGrp="1"/>
          </p:cNvSpPr>
          <p:nvPr>
            <p:ph type="body" idx="2"/>
          </p:nvPr>
        </p:nvSpPr>
        <p:spPr>
          <a:xfrm>
            <a:off x="4572000" y="1152475"/>
            <a:ext cx="4260300" cy="34164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Internal reporting structure</a:t>
            </a:r>
            <a:endParaRPr sz="2200">
              <a:solidFill>
                <a:schemeClr val="dk1"/>
              </a:solidFill>
              <a:latin typeface="IBM Plex Sans"/>
              <a:ea typeface="IBM Plex Sans"/>
              <a:cs typeface="IBM Plex Sans"/>
              <a:sym typeface="IBM Plex Sans"/>
            </a:endParaRPr>
          </a:p>
          <a:p>
            <a:pPr marL="457200" lvl="0" indent="-368300" algn="l" rtl="0">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After-action report</a:t>
            </a:r>
            <a:endParaRPr sz="2200">
              <a:solidFill>
                <a:schemeClr val="dk1"/>
              </a:solidFill>
              <a:latin typeface="IBM Plex Sans"/>
              <a:ea typeface="IBM Plex Sans"/>
              <a:cs typeface="IBM Plex Sans"/>
              <a:sym typeface="IBM Plex Sans"/>
            </a:endParaRPr>
          </a:p>
          <a:p>
            <a:pPr marL="0" lvl="0" indent="0" algn="l" rtl="0">
              <a:spcBef>
                <a:spcPts val="1200"/>
              </a:spcBef>
              <a:spcAft>
                <a:spcPts val="1200"/>
              </a:spcAft>
              <a:buNone/>
            </a:pPr>
            <a:endParaRPr/>
          </a:p>
        </p:txBody>
      </p:sp>
      <p:pic>
        <p:nvPicPr>
          <p:cNvPr id="169" name="Google Shape;169;p26"/>
          <p:cNvPicPr preferRelativeResize="0"/>
          <p:nvPr/>
        </p:nvPicPr>
        <p:blipFill>
          <a:blip r:embed="rId5">
            <a:alphaModFix/>
          </a:blip>
          <a:stretch>
            <a:fillRect/>
          </a:stretch>
        </p:blipFill>
        <p:spPr>
          <a:xfrm>
            <a:off x="2692487" y="2795075"/>
            <a:ext cx="3759024" cy="2114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dirty="0">
                <a:latin typeface="IBM Plex Sans"/>
                <a:ea typeface="IBM Plex Sans"/>
                <a:cs typeface="IBM Plex Sans"/>
                <a:sym typeface="IBM Plex Sans"/>
              </a:rPr>
              <a:t>Key Principles of </a:t>
            </a:r>
            <a:br>
              <a:rPr lang="en" b="1" dirty="0">
                <a:latin typeface="IBM Plex Sans"/>
                <a:ea typeface="IBM Plex Sans"/>
                <a:cs typeface="IBM Plex Sans"/>
                <a:sym typeface="IBM Plex Sans"/>
              </a:rPr>
            </a:br>
            <a:r>
              <a:rPr lang="en" b="1" dirty="0">
                <a:latin typeface="IBM Plex Sans"/>
                <a:ea typeface="IBM Plex Sans"/>
                <a:cs typeface="IBM Plex Sans"/>
                <a:sym typeface="IBM Plex Sans"/>
              </a:rPr>
              <a:t>De-Escalation</a:t>
            </a:r>
            <a:endParaRPr b="1" dirty="0">
              <a:latin typeface="IBM Plex Sans"/>
              <a:ea typeface="IBM Plex Sans"/>
              <a:cs typeface="IBM Plex Sans"/>
              <a:sym typeface="IBM Plex Sans"/>
            </a:endParaRPr>
          </a:p>
        </p:txBody>
      </p:sp>
      <p:pic>
        <p:nvPicPr>
          <p:cNvPr id="175" name="Google Shape;175;p27"/>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76" name="Google Shape;176;p27"/>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Key Principles of De-Escalation</a:t>
            </a:r>
            <a:endParaRPr b="1"/>
          </a:p>
        </p:txBody>
      </p:sp>
      <p:sp>
        <p:nvSpPr>
          <p:cNvPr id="182" name="Google Shape;182;p28"/>
          <p:cNvSpPr txBox="1">
            <a:spLocks noGrp="1"/>
          </p:cNvSpPr>
          <p:nvPr>
            <p:ph type="body" idx="1"/>
          </p:nvPr>
        </p:nvSpPr>
        <p:spPr>
          <a:xfrm>
            <a:off x="394000" y="1582875"/>
            <a:ext cx="8520600" cy="3416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Char char="●"/>
            </a:pPr>
            <a:r>
              <a:rPr lang="en" sz="2400">
                <a:solidFill>
                  <a:schemeClr val="dk1"/>
                </a:solidFill>
              </a:rPr>
              <a:t>Empathy</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Active Listening</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Respect</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Attentive Communication</a:t>
            </a:r>
            <a:endParaRPr sz="2400">
              <a:solidFill>
                <a:schemeClr val="dk1"/>
              </a:solidFill>
            </a:endParaRPr>
          </a:p>
        </p:txBody>
      </p:sp>
      <p:pic>
        <p:nvPicPr>
          <p:cNvPr id="183" name="Google Shape;183;p28"/>
          <p:cNvPicPr preferRelativeResize="0"/>
          <p:nvPr/>
        </p:nvPicPr>
        <p:blipFill>
          <a:blip r:embed="rId3">
            <a:alphaModFix/>
          </a:blip>
          <a:stretch>
            <a:fillRect/>
          </a:stretch>
        </p:blipFill>
        <p:spPr>
          <a:xfrm>
            <a:off x="4869850" y="1582875"/>
            <a:ext cx="3833400" cy="25555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Empathy</a:t>
            </a:r>
            <a:endParaRPr sz="3600" b="1">
              <a:latin typeface="IBM Plex Sans"/>
              <a:ea typeface="IBM Plex Sans"/>
              <a:cs typeface="IBM Plex Sans"/>
              <a:sym typeface="IBM Plex Sans"/>
            </a:endParaRPr>
          </a:p>
        </p:txBody>
      </p:sp>
      <p:sp>
        <p:nvSpPr>
          <p:cNvPr id="189" name="Google Shape;189;p29"/>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IBM Plex Sans"/>
                <a:ea typeface="IBM Plex Sans"/>
                <a:cs typeface="IBM Plex Sans"/>
                <a:sym typeface="IBM Plex Sans"/>
              </a:rPr>
              <a:t>The ability to understand and share the feelings of another.</a:t>
            </a:r>
            <a:endParaRPr sz="2400">
              <a:solidFill>
                <a:schemeClr val="dk1"/>
              </a:solidFill>
              <a:latin typeface="IBM Plex Sans"/>
              <a:ea typeface="IBM Plex Sans"/>
              <a:cs typeface="IBM Plex Sans"/>
              <a:sym typeface="IBM Plex Sans"/>
            </a:endParaRPr>
          </a:p>
          <a:p>
            <a:pPr marL="457200" lvl="0" indent="-381000" algn="l" rtl="0">
              <a:spcBef>
                <a:spcPts val="120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Listen to understand</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Find common ground</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Find common solutions</a:t>
            </a:r>
            <a:endParaRPr sz="2400">
              <a:solidFill>
                <a:schemeClr val="dk1"/>
              </a:solidFill>
              <a:latin typeface="IBM Plex Sans"/>
              <a:ea typeface="IBM Plex Sans"/>
              <a:cs typeface="IBM Plex Sans"/>
              <a:sym typeface="IBM Plex Sans"/>
            </a:endParaRPr>
          </a:p>
        </p:txBody>
      </p:sp>
      <p:pic>
        <p:nvPicPr>
          <p:cNvPr id="190" name="Google Shape;190;p29"/>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91" name="Google Shape;191;p29"/>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192" name="Google Shape;192;p29"/>
          <p:cNvPicPr preferRelativeResize="0"/>
          <p:nvPr/>
        </p:nvPicPr>
        <p:blipFill>
          <a:blip r:embed="rId5">
            <a:alphaModFix/>
          </a:blip>
          <a:stretch>
            <a:fillRect/>
          </a:stretch>
        </p:blipFill>
        <p:spPr>
          <a:xfrm>
            <a:off x="4909725" y="1984325"/>
            <a:ext cx="3641149" cy="242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Active Listening</a:t>
            </a:r>
            <a:endParaRPr sz="3600" b="1">
              <a:latin typeface="IBM Plex Sans"/>
              <a:ea typeface="IBM Plex Sans"/>
              <a:cs typeface="IBM Plex Sans"/>
              <a:sym typeface="IBM Plex Sans"/>
            </a:endParaRPr>
          </a:p>
        </p:txBody>
      </p:sp>
      <p:sp>
        <p:nvSpPr>
          <p:cNvPr id="198" name="Google Shape;198;p30"/>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IBM Plex Sans"/>
                <a:ea typeface="IBM Plex Sans"/>
                <a:cs typeface="IBM Plex Sans"/>
                <a:sym typeface="IBM Plex Sans"/>
              </a:rPr>
              <a:t>Give the speaker your full attention and try to understand the entire message they are trying to convey. Be mindful of: </a:t>
            </a:r>
            <a:endParaRPr sz="2400">
              <a:solidFill>
                <a:schemeClr val="dk1"/>
              </a:solidFill>
              <a:latin typeface="IBM Plex Sans"/>
              <a:ea typeface="IBM Plex Sans"/>
              <a:cs typeface="IBM Plex Sans"/>
              <a:sym typeface="IBM Plex Sans"/>
            </a:endParaRPr>
          </a:p>
          <a:p>
            <a:pPr marL="457200" lvl="0" indent="-381000" algn="l" rtl="0">
              <a:spcBef>
                <a:spcPts val="120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Verbal and non-verbal cues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Asking open-ended questions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Summarizing key points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Acknowledging their feelings and concerns</a:t>
            </a:r>
            <a:endParaRPr sz="2400">
              <a:solidFill>
                <a:schemeClr val="dk1"/>
              </a:solidFill>
              <a:latin typeface="IBM Plex Sans"/>
              <a:ea typeface="IBM Plex Sans"/>
              <a:cs typeface="IBM Plex Sans"/>
              <a:sym typeface="IBM Plex Sans"/>
            </a:endParaRPr>
          </a:p>
        </p:txBody>
      </p:sp>
      <p:pic>
        <p:nvPicPr>
          <p:cNvPr id="199" name="Google Shape;199;p30"/>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00" name="Google Shape;200;p30"/>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Respect</a:t>
            </a:r>
            <a:endParaRPr sz="3600" b="1">
              <a:latin typeface="IBM Plex Sans"/>
              <a:ea typeface="IBM Plex Sans"/>
              <a:cs typeface="IBM Plex Sans"/>
              <a:sym typeface="IBM Plex Sans"/>
            </a:endParaRPr>
          </a:p>
        </p:txBody>
      </p:sp>
      <p:sp>
        <p:nvSpPr>
          <p:cNvPr id="206" name="Google Shape;206;p31"/>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Remain respectful and courteous. Use “please” and “thank you.”</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Respect personal space.</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Avoid changing the subject or interrupting the other person.</a:t>
            </a:r>
            <a:endParaRPr sz="2400">
              <a:solidFill>
                <a:schemeClr val="dk1"/>
              </a:solidFill>
              <a:latin typeface="IBM Plex Sans"/>
              <a:ea typeface="IBM Plex Sans"/>
              <a:cs typeface="IBM Plex Sans"/>
              <a:sym typeface="IBM Plex Sans"/>
            </a:endParaRPr>
          </a:p>
        </p:txBody>
      </p:sp>
      <p:pic>
        <p:nvPicPr>
          <p:cNvPr id="207" name="Google Shape;207;p31"/>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08" name="Google Shape;208;p31"/>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Attentive Communication</a:t>
            </a:r>
            <a:endParaRPr sz="3600" b="1">
              <a:latin typeface="IBM Plex Sans"/>
              <a:ea typeface="IBM Plex Sans"/>
              <a:cs typeface="IBM Plex Sans"/>
              <a:sym typeface="IBM Plex Sans"/>
            </a:endParaRPr>
          </a:p>
        </p:txBody>
      </p:sp>
      <p:sp>
        <p:nvSpPr>
          <p:cNvPr id="214" name="Google Shape;214;p32"/>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Demonstrate calmness and composure.</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Give your full attention - nod and ask questions.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Present genuine concern and willingness to understand.</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Remain politically impartial.</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Maintain a neutral and attentive facial expression.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Use slow, deliberate movements and a relaxed stance.</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Change the setting, if possible.</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Know your limits and seek additional help when needed.</a:t>
            </a:r>
            <a:endParaRPr sz="2400">
              <a:solidFill>
                <a:schemeClr val="dk1"/>
              </a:solidFill>
              <a:latin typeface="IBM Plex Sans"/>
              <a:ea typeface="IBM Plex Sans"/>
              <a:cs typeface="IBM Plex Sans"/>
              <a:sym typeface="IBM Plex Sans"/>
            </a:endParaRPr>
          </a:p>
        </p:txBody>
      </p:sp>
      <p:pic>
        <p:nvPicPr>
          <p:cNvPr id="215" name="Google Shape;215;p32"/>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16" name="Google Shape;216;p32"/>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IBM Plex Sans"/>
                <a:ea typeface="IBM Plex Sans"/>
                <a:cs typeface="IBM Plex Sans"/>
                <a:sym typeface="IBM Plex Sans"/>
              </a:rPr>
              <a:t>Learning Check</a:t>
            </a:r>
            <a:endParaRPr b="1">
              <a:latin typeface="IBM Plex Sans"/>
              <a:ea typeface="IBM Plex Sans"/>
              <a:cs typeface="IBM Plex Sans"/>
              <a:sym typeface="IBM Plex Sans"/>
            </a:endParaRPr>
          </a:p>
        </p:txBody>
      </p:sp>
      <p:pic>
        <p:nvPicPr>
          <p:cNvPr id="222" name="Google Shape;222;p33"/>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23" name="Google Shape;223;p33"/>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IBM Plex Sans"/>
                <a:ea typeface="IBM Plex Sans"/>
                <a:cs typeface="IBM Plex Sans"/>
                <a:sym typeface="IBM Plex Sans"/>
              </a:rPr>
              <a:t>Introduction</a:t>
            </a:r>
            <a:endParaRPr b="1">
              <a:latin typeface="IBM Plex Sans"/>
              <a:ea typeface="IBM Plex Sans"/>
              <a:cs typeface="IBM Plex Sans"/>
              <a:sym typeface="IBM Plex Sans"/>
            </a:endParaRPr>
          </a:p>
        </p:txBody>
      </p:sp>
      <p:pic>
        <p:nvPicPr>
          <p:cNvPr id="79" name="Google Shape;79;p16"/>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80" name="Google Shape;80;p16"/>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dirty="0">
                <a:latin typeface="IBM Plex Sans"/>
                <a:ea typeface="IBM Plex Sans"/>
                <a:cs typeface="IBM Plex Sans"/>
                <a:sym typeface="IBM Plex Sans"/>
              </a:rPr>
              <a:t>De-Escalation Techniques</a:t>
            </a:r>
            <a:endParaRPr b="1" dirty="0">
              <a:latin typeface="IBM Plex Sans"/>
              <a:ea typeface="IBM Plex Sans"/>
              <a:cs typeface="IBM Plex Sans"/>
              <a:sym typeface="IBM Plex Sans"/>
            </a:endParaRPr>
          </a:p>
        </p:txBody>
      </p:sp>
      <p:pic>
        <p:nvPicPr>
          <p:cNvPr id="229" name="Google Shape;229;p34"/>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30" name="Google Shape;230;p34"/>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Verbal Strategies</a:t>
            </a:r>
            <a:endParaRPr sz="3600" b="1">
              <a:latin typeface="IBM Plex Sans"/>
              <a:ea typeface="IBM Plex Sans"/>
              <a:cs typeface="IBM Plex Sans"/>
              <a:sym typeface="IBM Plex Sans"/>
            </a:endParaRPr>
          </a:p>
        </p:txBody>
      </p:sp>
      <p:sp>
        <p:nvSpPr>
          <p:cNvPr id="236" name="Google Shape;236;p35"/>
          <p:cNvSpPr txBox="1">
            <a:spLocks noGrp="1"/>
          </p:cNvSpPr>
          <p:nvPr>
            <p:ph type="body" idx="1"/>
          </p:nvPr>
        </p:nvSpPr>
        <p:spPr>
          <a:xfrm>
            <a:off x="311700" y="1365250"/>
            <a:ext cx="8247509"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Light"/>
              <a:buChar char="●"/>
            </a:pPr>
            <a:r>
              <a:rPr lang="en" sz="2400" b="1" dirty="0">
                <a:solidFill>
                  <a:schemeClr val="dk1"/>
                </a:solidFill>
                <a:latin typeface="IBM Plex Sans" panose="020B0503050203000203" pitchFamily="34" charset="0"/>
                <a:ea typeface="IBM Plex Sans"/>
                <a:cs typeface="IBM Plex Sans"/>
                <a:sym typeface="IBM Plex Sans"/>
              </a:rPr>
              <a:t>Tone</a:t>
            </a:r>
            <a:r>
              <a:rPr lang="en" sz="2400" b="1" dirty="0">
                <a:solidFill>
                  <a:schemeClr val="dk1"/>
                </a:solidFill>
                <a:latin typeface="IBM Plex Sans" panose="020B0503050203000203" pitchFamily="34" charset="0"/>
                <a:ea typeface="IBM Plex Sans Light"/>
                <a:cs typeface="IBM Plex Sans Light"/>
                <a:sym typeface="IBM Plex Sans Light"/>
              </a:rPr>
              <a:t>: </a:t>
            </a:r>
            <a:r>
              <a:rPr lang="en" sz="2400" dirty="0">
                <a:solidFill>
                  <a:schemeClr val="dk1"/>
                </a:solidFill>
                <a:latin typeface="IBM Plex Sans" panose="020B0503050203000203" pitchFamily="34" charset="0"/>
                <a:ea typeface="IBM Plex Sans Light"/>
                <a:cs typeface="IBM Plex Sans Light"/>
                <a:sym typeface="IBM Plex Sans Light"/>
              </a:rPr>
              <a:t>Speak calmly to demonstrate empathy</a:t>
            </a:r>
            <a:endParaRPr sz="2400" dirty="0">
              <a:solidFill>
                <a:schemeClr val="dk1"/>
              </a:solidFill>
              <a:latin typeface="IBM Plex Sans" panose="020B0503050203000203" pitchFamily="34" charset="0"/>
              <a:ea typeface="IBM Plex Sans Light"/>
              <a:cs typeface="IBM Plex Sans Light"/>
              <a:sym typeface="IBM Plex Sans Light"/>
            </a:endParaRPr>
          </a:p>
          <a:p>
            <a:pPr marL="457200" lvl="0" indent="-381000" algn="l" rtl="0">
              <a:spcBef>
                <a:spcPts val="0"/>
              </a:spcBef>
              <a:spcAft>
                <a:spcPts val="0"/>
              </a:spcAft>
              <a:buClr>
                <a:schemeClr val="dk1"/>
              </a:buClr>
              <a:buSzPts val="2400"/>
              <a:buFont typeface="IBM Plex Sans Light"/>
              <a:buChar char="●"/>
            </a:pPr>
            <a:r>
              <a:rPr lang="en" sz="2400" b="1" dirty="0">
                <a:solidFill>
                  <a:schemeClr val="dk1"/>
                </a:solidFill>
                <a:latin typeface="IBM Plex Sans" panose="020B0503050203000203" pitchFamily="34" charset="0"/>
                <a:ea typeface="IBM Plex Sans"/>
                <a:cs typeface="IBM Plex Sans"/>
                <a:sym typeface="IBM Plex Sans"/>
              </a:rPr>
              <a:t>Volume</a:t>
            </a:r>
            <a:r>
              <a:rPr lang="en" sz="2400" b="1" dirty="0">
                <a:solidFill>
                  <a:schemeClr val="dk1"/>
                </a:solidFill>
                <a:latin typeface="IBM Plex Sans" panose="020B0503050203000203" pitchFamily="34" charset="0"/>
                <a:ea typeface="IBM Plex Sans Light"/>
                <a:cs typeface="IBM Plex Sans Light"/>
                <a:sym typeface="IBM Plex Sans Light"/>
              </a:rPr>
              <a:t>: </a:t>
            </a:r>
            <a:r>
              <a:rPr lang="en" sz="2400" dirty="0">
                <a:solidFill>
                  <a:schemeClr val="dk1"/>
                </a:solidFill>
                <a:latin typeface="IBM Plex Sans" panose="020B0503050203000203" pitchFamily="34" charset="0"/>
                <a:ea typeface="IBM Plex Sans Light"/>
                <a:cs typeface="IBM Plex Sans Light"/>
                <a:sym typeface="IBM Plex Sans Light"/>
              </a:rPr>
              <a:t>Be aware of your volume and avoid raising your voice</a:t>
            </a:r>
            <a:endParaRPr sz="2400" dirty="0">
              <a:solidFill>
                <a:schemeClr val="dk1"/>
              </a:solidFill>
              <a:latin typeface="IBM Plex Sans" panose="020B0503050203000203" pitchFamily="34" charset="0"/>
              <a:ea typeface="IBM Plex Sans Light"/>
              <a:cs typeface="IBM Plex Sans Light"/>
              <a:sym typeface="IBM Plex Sans Light"/>
            </a:endParaRPr>
          </a:p>
          <a:p>
            <a:pPr marL="457200" lvl="0" indent="-381000" algn="l" rtl="0">
              <a:spcBef>
                <a:spcPts val="0"/>
              </a:spcBef>
              <a:spcAft>
                <a:spcPts val="0"/>
              </a:spcAft>
              <a:buClr>
                <a:schemeClr val="dk1"/>
              </a:buClr>
              <a:buSzPts val="2400"/>
              <a:buFont typeface="IBM Plex Sans Light"/>
              <a:buChar char="●"/>
            </a:pPr>
            <a:r>
              <a:rPr lang="en" sz="2400" b="1" dirty="0">
                <a:solidFill>
                  <a:schemeClr val="dk1"/>
                </a:solidFill>
                <a:latin typeface="IBM Plex Sans" panose="020B0503050203000203" pitchFamily="34" charset="0"/>
                <a:ea typeface="IBM Plex Sans"/>
                <a:cs typeface="IBM Plex Sans"/>
                <a:sym typeface="IBM Plex Sans"/>
              </a:rPr>
              <a:t>Rate of speech</a:t>
            </a:r>
            <a:r>
              <a:rPr lang="en" sz="2400" b="1" dirty="0">
                <a:solidFill>
                  <a:schemeClr val="dk1"/>
                </a:solidFill>
                <a:latin typeface="IBM Plex Sans" panose="020B0503050203000203" pitchFamily="34" charset="0"/>
                <a:ea typeface="IBM Plex Sans Light"/>
                <a:cs typeface="IBM Plex Sans Light"/>
                <a:sym typeface="IBM Plex Sans Light"/>
              </a:rPr>
              <a:t>: </a:t>
            </a:r>
            <a:r>
              <a:rPr lang="en" sz="2400" dirty="0">
                <a:solidFill>
                  <a:schemeClr val="dk1"/>
                </a:solidFill>
                <a:latin typeface="IBM Plex Sans" panose="020B0503050203000203" pitchFamily="34" charset="0"/>
                <a:ea typeface="IBM Plex Sans Light"/>
                <a:cs typeface="IBM Plex Sans Light"/>
                <a:sym typeface="IBM Plex Sans Light"/>
              </a:rPr>
              <a:t>Slower can be more soothing</a:t>
            </a:r>
            <a:endParaRPr sz="2400" dirty="0">
              <a:solidFill>
                <a:schemeClr val="dk1"/>
              </a:solidFill>
              <a:latin typeface="IBM Plex Sans" panose="020B0503050203000203" pitchFamily="34" charset="0"/>
              <a:ea typeface="IBM Plex Sans Light"/>
              <a:cs typeface="IBM Plex Sans Light"/>
              <a:sym typeface="IBM Plex Sans Light"/>
            </a:endParaRPr>
          </a:p>
          <a:p>
            <a:pPr marL="457200" lvl="0" indent="-381000" algn="l" rtl="0">
              <a:spcBef>
                <a:spcPts val="0"/>
              </a:spcBef>
              <a:spcAft>
                <a:spcPts val="0"/>
              </a:spcAft>
              <a:buClr>
                <a:schemeClr val="dk1"/>
              </a:buClr>
              <a:buSzPts val="2400"/>
              <a:buFont typeface="IBM Plex Sans Light"/>
              <a:buChar char="●"/>
            </a:pPr>
            <a:r>
              <a:rPr lang="en" sz="2400" b="1" dirty="0">
                <a:solidFill>
                  <a:schemeClr val="dk1"/>
                </a:solidFill>
                <a:latin typeface="IBM Plex Sans" panose="020B0503050203000203" pitchFamily="34" charset="0"/>
                <a:ea typeface="IBM Plex Sans"/>
                <a:cs typeface="IBM Plex Sans"/>
                <a:sym typeface="IBM Plex Sans"/>
              </a:rPr>
              <a:t>Inflection</a:t>
            </a:r>
            <a:r>
              <a:rPr lang="en" sz="2400" b="1" dirty="0">
                <a:solidFill>
                  <a:schemeClr val="dk1"/>
                </a:solidFill>
                <a:latin typeface="IBM Plex Sans" panose="020B0503050203000203" pitchFamily="34" charset="0"/>
                <a:ea typeface="IBM Plex Sans Light"/>
                <a:cs typeface="IBM Plex Sans Light"/>
                <a:sym typeface="IBM Plex Sans Light"/>
              </a:rPr>
              <a:t>: </a:t>
            </a:r>
            <a:r>
              <a:rPr lang="en" sz="2400" dirty="0">
                <a:solidFill>
                  <a:schemeClr val="dk1"/>
                </a:solidFill>
                <a:latin typeface="IBM Plex Sans" panose="020B0503050203000203" pitchFamily="34" charset="0"/>
                <a:ea typeface="IBM Plex Sans Light"/>
                <a:cs typeface="IBM Plex Sans Light"/>
                <a:sym typeface="IBM Plex Sans Light"/>
              </a:rPr>
              <a:t>Be aware of emphasizing words or syllables that could have a negative effect</a:t>
            </a:r>
            <a:endParaRPr sz="2400" dirty="0">
              <a:solidFill>
                <a:schemeClr val="dk1"/>
              </a:solidFill>
              <a:latin typeface="IBM Plex Sans" panose="020B0503050203000203" pitchFamily="34" charset="0"/>
              <a:ea typeface="IBM Plex Sans Light"/>
              <a:cs typeface="IBM Plex Sans Light"/>
              <a:sym typeface="IBM Plex Sans Light"/>
            </a:endParaRPr>
          </a:p>
        </p:txBody>
      </p:sp>
      <p:pic>
        <p:nvPicPr>
          <p:cNvPr id="237" name="Google Shape;237;p35"/>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38" name="Google Shape;238;p35"/>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Non-Verbal Strategies</a:t>
            </a:r>
            <a:endParaRPr sz="3600" b="1">
              <a:latin typeface="IBM Plex Sans"/>
              <a:ea typeface="IBM Plex Sans"/>
              <a:cs typeface="IBM Plex Sans"/>
              <a:sym typeface="IBM Plex Sans"/>
            </a:endParaRPr>
          </a:p>
        </p:txBody>
      </p:sp>
      <p:sp>
        <p:nvSpPr>
          <p:cNvPr id="244" name="Google Shape;244;p36"/>
          <p:cNvSpPr txBox="1">
            <a:spLocks noGrp="1"/>
          </p:cNvSpPr>
          <p:nvPr>
            <p:ph type="body" idx="1"/>
          </p:nvPr>
        </p:nvSpPr>
        <p:spPr>
          <a:xfrm>
            <a:off x="311700" y="1365250"/>
            <a:ext cx="8141184"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Posture</a:t>
            </a:r>
            <a:r>
              <a:rPr lang="en" sz="2400" dirty="0">
                <a:solidFill>
                  <a:schemeClr val="dk1"/>
                </a:solidFill>
                <a:latin typeface="IBM Plex Sans"/>
                <a:ea typeface="IBM Plex Sans"/>
                <a:cs typeface="IBM Plex Sans"/>
                <a:sym typeface="IBM Plex Sans"/>
              </a:rPr>
              <a:t>: Keep a relaxed yet alert stance to the side of the person</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Hand motions</a:t>
            </a:r>
            <a:r>
              <a:rPr lang="en" sz="2400" dirty="0">
                <a:solidFill>
                  <a:schemeClr val="dk1"/>
                </a:solidFill>
                <a:latin typeface="IBM Plex Sans"/>
                <a:ea typeface="IBM Plex Sans"/>
                <a:cs typeface="IBM Plex Sans"/>
                <a:sym typeface="IBM Plex Sans"/>
              </a:rPr>
              <a:t>: Keep hands down, open and visible</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Movements</a:t>
            </a:r>
            <a:r>
              <a:rPr lang="en" sz="2400" dirty="0">
                <a:solidFill>
                  <a:schemeClr val="dk1"/>
                </a:solidFill>
                <a:latin typeface="IBM Plex Sans"/>
                <a:ea typeface="IBM Plex Sans"/>
                <a:cs typeface="IBM Plex Sans"/>
                <a:sym typeface="IBM Plex Sans"/>
              </a:rPr>
              <a:t>: Use slow, deliberate movements</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Facial expressions</a:t>
            </a:r>
            <a:r>
              <a:rPr lang="en" sz="2400" dirty="0">
                <a:solidFill>
                  <a:schemeClr val="dk1"/>
                </a:solidFill>
                <a:latin typeface="IBM Plex Sans"/>
                <a:ea typeface="IBM Plex Sans"/>
                <a:cs typeface="IBM Plex Sans"/>
                <a:sym typeface="IBM Plex Sans"/>
              </a:rPr>
              <a:t>: Maintain a neutral, attentive facial expression</a:t>
            </a:r>
            <a:endParaRPr sz="2600" dirty="0">
              <a:solidFill>
                <a:schemeClr val="dk1"/>
              </a:solidFill>
              <a:latin typeface="IBM Plex Sans"/>
              <a:ea typeface="IBM Plex Sans"/>
              <a:cs typeface="IBM Plex Sans"/>
              <a:sym typeface="IBM Plex Sans"/>
            </a:endParaRPr>
          </a:p>
          <a:p>
            <a:pPr marL="0" lvl="0" indent="0" algn="l" rtl="0">
              <a:spcBef>
                <a:spcPts val="1200"/>
              </a:spcBef>
              <a:spcAft>
                <a:spcPts val="1200"/>
              </a:spcAft>
              <a:buNone/>
            </a:pPr>
            <a:endParaRPr sz="2400" dirty="0">
              <a:solidFill>
                <a:schemeClr val="dk1"/>
              </a:solidFill>
              <a:latin typeface="IBM Plex Sans"/>
              <a:ea typeface="IBM Plex Sans"/>
              <a:cs typeface="IBM Plex Sans"/>
              <a:sym typeface="IBM Plex Sans"/>
            </a:endParaRPr>
          </a:p>
        </p:txBody>
      </p:sp>
      <p:pic>
        <p:nvPicPr>
          <p:cNvPr id="245" name="Google Shape;245;p36"/>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46" name="Google Shape;246;p36"/>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Time and Space Management</a:t>
            </a:r>
            <a:endParaRPr sz="3600" b="1">
              <a:latin typeface="IBM Plex Sans"/>
              <a:ea typeface="IBM Plex Sans"/>
              <a:cs typeface="IBM Plex Sans"/>
              <a:sym typeface="IBM Plex Sans"/>
            </a:endParaRPr>
          </a:p>
        </p:txBody>
      </p:sp>
      <p:sp>
        <p:nvSpPr>
          <p:cNvPr id="252" name="Google Shape;252;p37"/>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Personal space</a:t>
            </a:r>
            <a:r>
              <a:rPr lang="en" sz="2400" dirty="0">
                <a:solidFill>
                  <a:schemeClr val="dk1"/>
                </a:solidFill>
                <a:latin typeface="IBM Plex Sans"/>
                <a:ea typeface="IBM Plex Sans"/>
                <a:cs typeface="IBM Plex Sans"/>
                <a:sym typeface="IBM Plex Sans"/>
              </a:rPr>
              <a:t>: Maintain a safe distance—avoid touching the person</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Buddy system</a:t>
            </a:r>
            <a:r>
              <a:rPr lang="en" sz="2400" dirty="0">
                <a:solidFill>
                  <a:schemeClr val="dk1"/>
                </a:solidFill>
                <a:latin typeface="IBM Plex Sans"/>
                <a:ea typeface="IBM Plex Sans"/>
                <a:cs typeface="IBM Plex Sans"/>
                <a:sym typeface="IBM Plex Sans"/>
              </a:rPr>
              <a:t>: Avoid being alone with the person </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Location</a:t>
            </a:r>
            <a:r>
              <a:rPr lang="en" sz="2400" dirty="0">
                <a:solidFill>
                  <a:schemeClr val="dk1"/>
                </a:solidFill>
                <a:latin typeface="IBM Plex Sans"/>
                <a:ea typeface="IBM Plex Sans"/>
                <a:cs typeface="IBM Plex Sans"/>
                <a:sym typeface="IBM Plex Sans"/>
              </a:rPr>
              <a:t>: Change the setting, if possible</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Self-awareness</a:t>
            </a:r>
            <a:r>
              <a:rPr lang="en" sz="2400" dirty="0">
                <a:solidFill>
                  <a:schemeClr val="dk1"/>
                </a:solidFill>
                <a:latin typeface="IBM Plex Sans"/>
                <a:ea typeface="IBM Plex Sans"/>
                <a:cs typeface="IBM Plex Sans"/>
                <a:sym typeface="IBM Plex Sans"/>
              </a:rPr>
              <a:t>: Know your limits</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b="1" dirty="0">
                <a:solidFill>
                  <a:schemeClr val="dk1"/>
                </a:solidFill>
                <a:latin typeface="IBM Plex Sans"/>
                <a:ea typeface="IBM Plex Sans"/>
                <a:cs typeface="IBM Plex Sans"/>
                <a:sym typeface="IBM Plex Sans"/>
              </a:rPr>
              <a:t>You’re not alone</a:t>
            </a:r>
            <a:r>
              <a:rPr lang="en" sz="2400" dirty="0">
                <a:solidFill>
                  <a:schemeClr val="dk1"/>
                </a:solidFill>
                <a:latin typeface="IBM Plex Sans"/>
                <a:ea typeface="IBM Plex Sans"/>
                <a:cs typeface="IBM Plex Sans"/>
                <a:sym typeface="IBM Plex Sans"/>
              </a:rPr>
              <a:t>: Seek additional help when needed</a:t>
            </a:r>
            <a:endParaRPr sz="2400" dirty="0">
              <a:solidFill>
                <a:schemeClr val="dk1"/>
              </a:solidFill>
              <a:latin typeface="IBM Plex Sans"/>
              <a:ea typeface="IBM Plex Sans"/>
              <a:cs typeface="IBM Plex Sans"/>
              <a:sym typeface="IBM Plex Sans"/>
            </a:endParaRPr>
          </a:p>
          <a:p>
            <a:pPr marL="457200" lvl="0" indent="0" algn="l" rtl="0">
              <a:spcBef>
                <a:spcPts val="1200"/>
              </a:spcBef>
              <a:spcAft>
                <a:spcPts val="1200"/>
              </a:spcAft>
              <a:buNone/>
            </a:pPr>
            <a:endParaRPr sz="2400" dirty="0">
              <a:solidFill>
                <a:schemeClr val="dk1"/>
              </a:solidFill>
              <a:latin typeface="IBM Plex Sans"/>
              <a:ea typeface="IBM Plex Sans"/>
              <a:cs typeface="IBM Plex Sans"/>
              <a:sym typeface="IBM Plex Sans"/>
            </a:endParaRPr>
          </a:p>
        </p:txBody>
      </p:sp>
      <p:pic>
        <p:nvPicPr>
          <p:cNvPr id="253" name="Google Shape;253;p37"/>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54" name="Google Shape;254;p37"/>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latin typeface="IBM Plex Sans"/>
                <a:ea typeface="IBM Plex Sans"/>
                <a:cs typeface="IBM Plex Sans"/>
                <a:sym typeface="IBM Plex Sans"/>
              </a:rPr>
              <a:t>C.L.A.R.A. Method </a:t>
            </a:r>
            <a:endParaRPr b="1">
              <a:latin typeface="IBM Plex Sans"/>
              <a:ea typeface="IBM Plex Sans"/>
              <a:cs typeface="IBM Plex Sans"/>
              <a:sym typeface="IBM Plex Sans"/>
            </a:endParaRPr>
          </a:p>
        </p:txBody>
      </p:sp>
      <p:pic>
        <p:nvPicPr>
          <p:cNvPr id="260" name="Google Shape;260;p38"/>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61" name="Google Shape;261;p38"/>
          <p:cNvPicPr preferRelativeResize="0"/>
          <p:nvPr/>
        </p:nvPicPr>
        <p:blipFill>
          <a:blip r:embed="rId4">
            <a:alphaModFix/>
          </a:blip>
          <a:stretch>
            <a:fillRect/>
          </a:stretch>
        </p:blipFill>
        <p:spPr>
          <a:xfrm>
            <a:off x="6593425" y="4480250"/>
            <a:ext cx="1330737" cy="663250"/>
          </a:xfrm>
          <a:prstGeom prst="rect">
            <a:avLst/>
          </a:prstGeom>
          <a:noFill/>
          <a:ln>
            <a:noFill/>
          </a:ln>
        </p:spPr>
      </p:pic>
      <p:sp>
        <p:nvSpPr>
          <p:cNvPr id="262" name="Google Shape;262;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
                <a:solidFill>
                  <a:schemeClr val="dk1"/>
                </a:solidFill>
                <a:latin typeface="IBM Plex Sans Medium"/>
                <a:ea typeface="IBM Plex Sans Medium"/>
                <a:cs typeface="IBM Plex Sans Medium"/>
                <a:sym typeface="IBM Plex Sans Medium"/>
              </a:rPr>
              <a:t>Center, Listen, Affirm/Acknowledge, Respond, Assess</a:t>
            </a:r>
            <a:endParaRPr>
              <a:solidFill>
                <a:schemeClr val="dk1"/>
              </a:solidFill>
              <a:latin typeface="IBM Plex Sans Medium"/>
              <a:ea typeface="IBM Plex Sans Medium"/>
              <a:cs typeface="IBM Plex Sans Medium"/>
              <a:sym typeface="IBM Plex Sans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Center</a:t>
            </a:r>
            <a:endParaRPr sz="3600" b="1">
              <a:latin typeface="IBM Plex Sans"/>
              <a:ea typeface="IBM Plex Sans"/>
              <a:cs typeface="IBM Plex Sans"/>
              <a:sym typeface="IBM Plex Sans"/>
            </a:endParaRPr>
          </a:p>
        </p:txBody>
      </p:sp>
      <p:sp>
        <p:nvSpPr>
          <p:cNvPr id="268" name="Google Shape;268;p39"/>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Font typeface="IBM Plex Sans"/>
              <a:buChar char="●"/>
            </a:pPr>
            <a:r>
              <a:rPr lang="en" sz="2400" dirty="0">
                <a:solidFill>
                  <a:schemeClr val="dk1"/>
                </a:solidFill>
                <a:latin typeface="IBM Plex Sans"/>
                <a:ea typeface="IBM Plex Sans"/>
                <a:cs typeface="IBM Plex Sans"/>
                <a:sym typeface="IBM Plex Sans"/>
              </a:rPr>
              <a:t>Be fully present in the situation </a:t>
            </a:r>
            <a:endParaRPr sz="2400" dirty="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dirty="0">
                <a:solidFill>
                  <a:schemeClr val="dk1"/>
                </a:solidFill>
                <a:latin typeface="IBM Plex Sans"/>
                <a:ea typeface="IBM Plex Sans"/>
                <a:cs typeface="IBM Plex Sans"/>
                <a:sym typeface="IBM Plex Sans"/>
              </a:rPr>
              <a:t>Be aware of your reactions</a:t>
            </a:r>
            <a:endParaRPr sz="2400" dirty="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dirty="0">
                <a:solidFill>
                  <a:schemeClr val="dk1"/>
                </a:solidFill>
                <a:latin typeface="IBM Plex Sans"/>
                <a:ea typeface="IBM Plex Sans"/>
                <a:cs typeface="IBM Plex Sans"/>
                <a:sym typeface="IBM Plex Sans"/>
              </a:rPr>
              <a:t>Bring yourself into a place of </a:t>
            </a:r>
            <a:br>
              <a:rPr lang="en" sz="2400" dirty="0">
                <a:solidFill>
                  <a:schemeClr val="dk1"/>
                </a:solidFill>
                <a:latin typeface="IBM Plex Sans"/>
                <a:ea typeface="IBM Plex Sans"/>
                <a:cs typeface="IBM Plex Sans"/>
                <a:sym typeface="IBM Plex Sans"/>
              </a:rPr>
            </a:br>
            <a:r>
              <a:rPr lang="en" sz="2400" dirty="0">
                <a:solidFill>
                  <a:schemeClr val="dk1"/>
                </a:solidFill>
                <a:latin typeface="IBM Plex Sans"/>
                <a:ea typeface="IBM Plex Sans"/>
                <a:cs typeface="IBM Plex Sans"/>
                <a:sym typeface="IBM Plex Sans"/>
              </a:rPr>
              <a:t>understanding and empathy</a:t>
            </a:r>
            <a:endParaRPr sz="2400" dirty="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dirty="0">
                <a:solidFill>
                  <a:schemeClr val="dk1"/>
                </a:solidFill>
                <a:latin typeface="IBM Plex Sans"/>
                <a:ea typeface="IBM Plex Sans"/>
                <a:cs typeface="IBM Plex Sans"/>
                <a:sym typeface="IBM Plex Sans"/>
              </a:rPr>
              <a:t>Set aside any judgmental thoughts</a:t>
            </a:r>
            <a:endParaRPr sz="2400" dirty="0">
              <a:solidFill>
                <a:schemeClr val="dk1"/>
              </a:solidFill>
              <a:latin typeface="IBM Plex Sans"/>
              <a:ea typeface="IBM Plex Sans"/>
              <a:cs typeface="IBM Plex Sans"/>
              <a:sym typeface="IBM Plex Sans"/>
            </a:endParaRPr>
          </a:p>
        </p:txBody>
      </p:sp>
      <p:pic>
        <p:nvPicPr>
          <p:cNvPr id="269" name="Google Shape;269;p39"/>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70" name="Google Shape;270;p39"/>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271" name="Google Shape;271;p39"/>
          <p:cNvPicPr preferRelativeResize="0"/>
          <p:nvPr/>
        </p:nvPicPr>
        <p:blipFill>
          <a:blip r:embed="rId5">
            <a:alphaModFix/>
          </a:blip>
          <a:stretch>
            <a:fillRect/>
          </a:stretch>
        </p:blipFill>
        <p:spPr>
          <a:xfrm>
            <a:off x="6310547" y="762000"/>
            <a:ext cx="2152725" cy="3225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Listen</a:t>
            </a:r>
            <a:endParaRPr sz="3600" b="1">
              <a:latin typeface="IBM Plex Sans"/>
              <a:ea typeface="IBM Plex Sans"/>
              <a:cs typeface="IBM Plex Sans"/>
              <a:sym typeface="IBM Plex Sans"/>
            </a:endParaRPr>
          </a:p>
        </p:txBody>
      </p:sp>
      <p:sp>
        <p:nvSpPr>
          <p:cNvPr id="277" name="Google Shape;277;p40"/>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Actively listen</a:t>
            </a:r>
            <a:endParaRPr sz="2400">
              <a:solidFill>
                <a:schemeClr val="dk1"/>
              </a:solidFill>
              <a:latin typeface="IBM Plex Sans"/>
              <a:ea typeface="IBM Plex Sans"/>
              <a:cs typeface="IBM Plex Sans"/>
              <a:sym typeface="IBM Plex Sans"/>
            </a:endParaRPr>
          </a:p>
          <a:p>
            <a:pPr marL="914400" lvl="1"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Eyes</a:t>
            </a:r>
            <a:endParaRPr sz="2400">
              <a:solidFill>
                <a:schemeClr val="dk1"/>
              </a:solidFill>
              <a:latin typeface="IBM Plex Sans"/>
              <a:ea typeface="IBM Plex Sans"/>
              <a:cs typeface="IBM Plex Sans"/>
              <a:sym typeface="IBM Plex Sans"/>
            </a:endParaRPr>
          </a:p>
          <a:p>
            <a:pPr marL="914400" lvl="1"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Body </a:t>
            </a:r>
            <a:endParaRPr sz="2400">
              <a:solidFill>
                <a:schemeClr val="dk1"/>
              </a:solidFill>
              <a:latin typeface="IBM Plex Sans"/>
              <a:ea typeface="IBM Plex Sans"/>
              <a:cs typeface="IBM Plex Sans"/>
              <a:sym typeface="IBM Plex Sans"/>
            </a:endParaRPr>
          </a:p>
          <a:p>
            <a:pPr marL="914400" lvl="1"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Mind </a:t>
            </a:r>
            <a:endParaRPr sz="240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Feelings</a:t>
            </a:r>
            <a:endParaRPr sz="240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Needs not being met</a:t>
            </a:r>
            <a:endParaRPr sz="240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Universal values or principles</a:t>
            </a:r>
            <a:endParaRPr sz="2400">
              <a:solidFill>
                <a:schemeClr val="dk1"/>
              </a:solidFill>
              <a:latin typeface="IBM Plex Sans"/>
              <a:ea typeface="IBM Plex Sans"/>
              <a:cs typeface="IBM Plex Sans"/>
              <a:sym typeface="IBM Plex Sans"/>
            </a:endParaRPr>
          </a:p>
        </p:txBody>
      </p:sp>
      <p:pic>
        <p:nvPicPr>
          <p:cNvPr id="278" name="Google Shape;278;p40"/>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79" name="Google Shape;279;p40"/>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280" name="Google Shape;280;p40"/>
          <p:cNvPicPr preferRelativeResize="0"/>
          <p:nvPr/>
        </p:nvPicPr>
        <p:blipFill>
          <a:blip r:embed="rId5">
            <a:alphaModFix/>
          </a:blip>
          <a:stretch>
            <a:fillRect/>
          </a:stretch>
        </p:blipFill>
        <p:spPr>
          <a:xfrm>
            <a:off x="4386700" y="1457117"/>
            <a:ext cx="3930925" cy="2229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Acknowledge/Affirm</a:t>
            </a:r>
            <a:endParaRPr sz="3600" b="1">
              <a:latin typeface="IBM Plex Sans"/>
              <a:ea typeface="IBM Plex Sans"/>
              <a:cs typeface="IBM Plex Sans"/>
              <a:sym typeface="IBM Plex Sans"/>
            </a:endParaRPr>
          </a:p>
        </p:txBody>
      </p:sp>
      <p:sp>
        <p:nvSpPr>
          <p:cNvPr id="286" name="Google Shape;286;p41"/>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Reflect back</a:t>
            </a:r>
            <a:endParaRPr sz="2400">
              <a:solidFill>
                <a:schemeClr val="dk1"/>
              </a:solidFill>
              <a:latin typeface="IBM Plex Sans"/>
              <a:ea typeface="IBM Plex Sans"/>
              <a:cs typeface="IBM Plex Sans"/>
              <a:sym typeface="IBM Plex Sans"/>
            </a:endParaRPr>
          </a:p>
          <a:p>
            <a:pPr marL="457200" lvl="0" indent="-381000" algn="l" rtl="0">
              <a:lnSpc>
                <a:spcPct val="100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Ask for confirmation</a:t>
            </a:r>
            <a:endParaRPr sz="24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2400">
              <a:solidFill>
                <a:schemeClr val="dk1"/>
              </a:solidFill>
              <a:latin typeface="IBM Plex Sans"/>
              <a:ea typeface="IBM Plex Sans"/>
              <a:cs typeface="IBM Plex Sans"/>
              <a:sym typeface="IBM Plex Sans"/>
            </a:endParaRPr>
          </a:p>
          <a:p>
            <a:pPr marL="0" lvl="0" indent="0" algn="l" rtl="0">
              <a:lnSpc>
                <a:spcPct val="115000"/>
              </a:lnSpc>
              <a:spcBef>
                <a:spcPts val="0"/>
              </a:spcBef>
              <a:spcAft>
                <a:spcPts val="0"/>
              </a:spcAft>
              <a:buNone/>
            </a:pPr>
            <a:endParaRPr sz="2400">
              <a:solidFill>
                <a:schemeClr val="dk1"/>
              </a:solidFill>
              <a:latin typeface="IBM Plex Sans"/>
              <a:ea typeface="IBM Plex Sans"/>
              <a:cs typeface="IBM Plex Sans"/>
              <a:sym typeface="IBM Plex Sans"/>
            </a:endParaRPr>
          </a:p>
        </p:txBody>
      </p:sp>
      <p:pic>
        <p:nvPicPr>
          <p:cNvPr id="287" name="Google Shape;287;p41"/>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88" name="Google Shape;288;p41"/>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289" name="Google Shape;289;p41"/>
          <p:cNvPicPr preferRelativeResize="0"/>
          <p:nvPr/>
        </p:nvPicPr>
        <p:blipFill>
          <a:blip r:embed="rId5">
            <a:alphaModFix/>
          </a:blip>
          <a:stretch>
            <a:fillRect/>
          </a:stretch>
        </p:blipFill>
        <p:spPr>
          <a:xfrm>
            <a:off x="4417475" y="1277363"/>
            <a:ext cx="4414826" cy="2943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Respond </a:t>
            </a:r>
            <a:endParaRPr sz="3600" b="1">
              <a:latin typeface="IBM Plex Sans"/>
              <a:ea typeface="IBM Plex Sans"/>
              <a:cs typeface="IBM Plex Sans"/>
              <a:sym typeface="IBM Plex Sans"/>
            </a:endParaRPr>
          </a:p>
        </p:txBody>
      </p:sp>
      <p:sp>
        <p:nvSpPr>
          <p:cNvPr id="295" name="Google Shape;295;p42"/>
          <p:cNvSpPr txBox="1">
            <a:spLocks noGrp="1"/>
          </p:cNvSpPr>
          <p:nvPr>
            <p:ph type="body" idx="1"/>
          </p:nvPr>
        </p:nvSpPr>
        <p:spPr>
          <a:xfrm>
            <a:off x="311700" y="1258920"/>
            <a:ext cx="8520600" cy="3114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IBM Plex Sans"/>
              <a:buChar char="●"/>
            </a:pPr>
            <a:r>
              <a:rPr lang="en" sz="2100" dirty="0">
                <a:solidFill>
                  <a:schemeClr val="dk1"/>
                </a:solidFill>
                <a:latin typeface="IBM Plex Sans"/>
                <a:ea typeface="IBM Plex Sans"/>
                <a:cs typeface="IBM Plex Sans"/>
                <a:sym typeface="IBM Plex Sans"/>
              </a:rPr>
              <a:t>Ask </a:t>
            </a:r>
            <a:endParaRPr sz="2100" dirty="0">
              <a:solidFill>
                <a:schemeClr val="dk1"/>
              </a:solidFill>
              <a:latin typeface="IBM Plex Sans"/>
              <a:ea typeface="IBM Plex Sans"/>
              <a:cs typeface="IBM Plex Sans"/>
              <a:sym typeface="IBM Plex Sans"/>
            </a:endParaRPr>
          </a:p>
          <a:p>
            <a:pPr marL="914400" lvl="1" indent="-336550" algn="l" rtl="0">
              <a:spcBef>
                <a:spcPts val="0"/>
              </a:spcBef>
              <a:spcAft>
                <a:spcPts val="0"/>
              </a:spcAft>
              <a:buClr>
                <a:schemeClr val="dk1"/>
              </a:buClr>
              <a:buSzPts val="1700"/>
              <a:buFont typeface="IBM Plex Sans"/>
              <a:buChar char="○"/>
            </a:pPr>
            <a:r>
              <a:rPr lang="en" sz="1700" dirty="0">
                <a:solidFill>
                  <a:schemeClr val="dk1"/>
                </a:solidFill>
                <a:latin typeface="IBM Plex Sans"/>
                <a:ea typeface="IBM Plex Sans"/>
                <a:cs typeface="IBM Plex Sans"/>
                <a:sym typeface="IBM Plex Sans"/>
              </a:rPr>
              <a:t>Open-ended questions</a:t>
            </a:r>
            <a:endParaRPr sz="1700" dirty="0">
              <a:solidFill>
                <a:schemeClr val="dk1"/>
              </a:solidFill>
              <a:latin typeface="IBM Plex Sans"/>
              <a:ea typeface="IBM Plex Sans"/>
              <a:cs typeface="IBM Plex Sans"/>
              <a:sym typeface="IBM Plex Sans"/>
            </a:endParaRPr>
          </a:p>
          <a:p>
            <a:pPr marL="914400" lvl="1" indent="-336550" algn="l" rtl="0">
              <a:spcBef>
                <a:spcPts val="0"/>
              </a:spcBef>
              <a:spcAft>
                <a:spcPts val="0"/>
              </a:spcAft>
              <a:buClr>
                <a:schemeClr val="dk1"/>
              </a:buClr>
              <a:buSzPts val="1700"/>
              <a:buFont typeface="IBM Plex Sans"/>
              <a:buChar char="○"/>
            </a:pPr>
            <a:r>
              <a:rPr lang="en" sz="1700" dirty="0">
                <a:solidFill>
                  <a:schemeClr val="dk1"/>
                </a:solidFill>
                <a:latin typeface="IBM Plex Sans"/>
                <a:ea typeface="IBM Plex Sans"/>
                <a:cs typeface="IBM Plex Sans"/>
                <a:sym typeface="IBM Plex Sans"/>
              </a:rPr>
              <a:t>Summarize key points</a:t>
            </a:r>
            <a:endParaRPr sz="1700" dirty="0">
              <a:solidFill>
                <a:schemeClr val="dk1"/>
              </a:solidFill>
              <a:latin typeface="IBM Plex Sans"/>
              <a:ea typeface="IBM Plex Sans"/>
              <a:cs typeface="IBM Plex Sans"/>
              <a:sym typeface="IBM Plex Sans"/>
            </a:endParaRPr>
          </a:p>
          <a:p>
            <a:pPr marL="914400" lvl="1" indent="-336550" algn="l" rtl="0">
              <a:spcBef>
                <a:spcPts val="0"/>
              </a:spcBef>
              <a:spcAft>
                <a:spcPts val="0"/>
              </a:spcAft>
              <a:buClr>
                <a:schemeClr val="dk1"/>
              </a:buClr>
              <a:buSzPts val="1700"/>
              <a:buFont typeface="IBM Plex Sans"/>
              <a:buChar char="○"/>
            </a:pPr>
            <a:r>
              <a:rPr lang="en" sz="1700" dirty="0">
                <a:solidFill>
                  <a:schemeClr val="dk1"/>
                </a:solidFill>
                <a:latin typeface="IBM Plex Sans"/>
                <a:ea typeface="IBM Plex Sans"/>
                <a:cs typeface="IBM Plex Sans"/>
                <a:sym typeface="IBM Plex Sans"/>
              </a:rPr>
              <a:t>Acknowledge their feelings and </a:t>
            </a:r>
            <a:br>
              <a:rPr lang="en" sz="1700" dirty="0">
                <a:solidFill>
                  <a:schemeClr val="dk1"/>
                </a:solidFill>
                <a:latin typeface="IBM Plex Sans"/>
                <a:ea typeface="IBM Plex Sans"/>
                <a:cs typeface="IBM Plex Sans"/>
                <a:sym typeface="IBM Plex Sans"/>
              </a:rPr>
            </a:br>
            <a:r>
              <a:rPr lang="en" sz="1700" dirty="0">
                <a:solidFill>
                  <a:schemeClr val="dk1"/>
                </a:solidFill>
                <a:latin typeface="IBM Plex Sans"/>
                <a:ea typeface="IBM Plex Sans"/>
                <a:cs typeface="IBM Plex Sans"/>
                <a:sym typeface="IBM Plex Sans"/>
              </a:rPr>
              <a:t>concerns </a:t>
            </a:r>
            <a:endParaRPr sz="1700" dirty="0">
              <a:solidFill>
                <a:schemeClr val="dk1"/>
              </a:solidFill>
              <a:latin typeface="IBM Plex Sans"/>
              <a:ea typeface="IBM Plex Sans"/>
              <a:cs typeface="IBM Plex Sans"/>
              <a:sym typeface="IBM Plex Sans"/>
            </a:endParaRPr>
          </a:p>
          <a:p>
            <a:pPr marL="457200" lvl="0" indent="-361950" algn="l" rtl="0">
              <a:spcBef>
                <a:spcPts val="0"/>
              </a:spcBef>
              <a:spcAft>
                <a:spcPts val="0"/>
              </a:spcAft>
              <a:buClr>
                <a:schemeClr val="dk1"/>
              </a:buClr>
              <a:buSzPts val="2100"/>
              <a:buFont typeface="IBM Plex Sans"/>
              <a:buChar char="●"/>
            </a:pPr>
            <a:r>
              <a:rPr lang="en" sz="2100" dirty="0">
                <a:solidFill>
                  <a:schemeClr val="dk1"/>
                </a:solidFill>
                <a:latin typeface="IBM Plex Sans"/>
                <a:ea typeface="IBM Plex Sans"/>
                <a:cs typeface="IBM Plex Sans"/>
                <a:sym typeface="IBM Plex Sans"/>
              </a:rPr>
              <a:t>Share</a:t>
            </a:r>
            <a:endParaRPr sz="2100" dirty="0">
              <a:solidFill>
                <a:schemeClr val="dk1"/>
              </a:solidFill>
              <a:latin typeface="IBM Plex Sans"/>
              <a:ea typeface="IBM Plex Sans"/>
              <a:cs typeface="IBM Plex Sans"/>
              <a:sym typeface="IBM Plex Sans"/>
            </a:endParaRPr>
          </a:p>
          <a:p>
            <a:pPr marL="914400" lvl="1" indent="-336550" algn="l" rtl="0">
              <a:spcBef>
                <a:spcPts val="0"/>
              </a:spcBef>
              <a:spcAft>
                <a:spcPts val="0"/>
              </a:spcAft>
              <a:buClr>
                <a:schemeClr val="dk1"/>
              </a:buClr>
              <a:buSzPts val="1700"/>
              <a:buFont typeface="IBM Plex Sans"/>
              <a:buChar char="○"/>
            </a:pPr>
            <a:r>
              <a:rPr lang="en" sz="1700" dirty="0">
                <a:solidFill>
                  <a:schemeClr val="dk1"/>
                </a:solidFill>
                <a:latin typeface="IBM Plex Sans"/>
                <a:ea typeface="IBM Plex Sans"/>
                <a:cs typeface="IBM Plex Sans"/>
                <a:sym typeface="IBM Plex Sans"/>
              </a:rPr>
              <a:t>Your feelings</a:t>
            </a:r>
            <a:endParaRPr sz="1700" dirty="0">
              <a:solidFill>
                <a:schemeClr val="dk1"/>
              </a:solidFill>
              <a:latin typeface="IBM Plex Sans"/>
              <a:ea typeface="IBM Plex Sans"/>
              <a:cs typeface="IBM Plex Sans"/>
              <a:sym typeface="IBM Plex Sans"/>
            </a:endParaRPr>
          </a:p>
          <a:p>
            <a:pPr marL="914400" lvl="1" indent="-336550" algn="l" rtl="0">
              <a:spcBef>
                <a:spcPts val="0"/>
              </a:spcBef>
              <a:spcAft>
                <a:spcPts val="0"/>
              </a:spcAft>
              <a:buClr>
                <a:schemeClr val="dk1"/>
              </a:buClr>
              <a:buSzPts val="1700"/>
              <a:buFont typeface="IBM Plex Sans"/>
              <a:buChar char="○"/>
            </a:pPr>
            <a:r>
              <a:rPr lang="en" sz="1700" dirty="0">
                <a:solidFill>
                  <a:schemeClr val="dk1"/>
                </a:solidFill>
                <a:latin typeface="IBM Plex Sans"/>
                <a:ea typeface="IBM Plex Sans"/>
                <a:cs typeface="IBM Plex Sans"/>
                <a:sym typeface="IBM Plex Sans"/>
              </a:rPr>
              <a:t>Your needs </a:t>
            </a:r>
            <a:endParaRPr sz="1700" dirty="0">
              <a:solidFill>
                <a:schemeClr val="dk1"/>
              </a:solidFill>
              <a:latin typeface="IBM Plex Sans"/>
              <a:ea typeface="IBM Plex Sans"/>
              <a:cs typeface="IBM Plex Sans"/>
              <a:sym typeface="IBM Plex Sans"/>
            </a:endParaRPr>
          </a:p>
          <a:p>
            <a:pPr marL="457200" lvl="0" indent="-361950" algn="l" rtl="0">
              <a:spcBef>
                <a:spcPts val="0"/>
              </a:spcBef>
              <a:spcAft>
                <a:spcPts val="0"/>
              </a:spcAft>
              <a:buClr>
                <a:schemeClr val="dk1"/>
              </a:buClr>
              <a:buSzPts val="2100"/>
              <a:buFont typeface="IBM Plex Sans"/>
              <a:buChar char="●"/>
            </a:pPr>
            <a:r>
              <a:rPr lang="en" sz="2100" dirty="0">
                <a:solidFill>
                  <a:schemeClr val="dk1"/>
                </a:solidFill>
                <a:latin typeface="IBM Plex Sans"/>
                <a:ea typeface="IBM Plex Sans"/>
                <a:cs typeface="IBM Plex Sans"/>
                <a:sym typeface="IBM Plex Sans"/>
              </a:rPr>
              <a:t>Respond</a:t>
            </a:r>
            <a:endParaRPr sz="2100" dirty="0">
              <a:solidFill>
                <a:schemeClr val="dk1"/>
              </a:solidFill>
              <a:latin typeface="IBM Plex Sans"/>
              <a:ea typeface="IBM Plex Sans"/>
              <a:cs typeface="IBM Plex Sans"/>
              <a:sym typeface="IBM Plex Sans"/>
            </a:endParaRPr>
          </a:p>
          <a:p>
            <a:pPr marL="914400" lvl="1" indent="-336550" algn="l" rtl="0">
              <a:spcBef>
                <a:spcPts val="0"/>
              </a:spcBef>
              <a:spcAft>
                <a:spcPts val="0"/>
              </a:spcAft>
              <a:buClr>
                <a:schemeClr val="dk1"/>
              </a:buClr>
              <a:buSzPts val="1700"/>
              <a:buFont typeface="IBM Plex Sans"/>
              <a:buChar char="○"/>
            </a:pPr>
            <a:r>
              <a:rPr lang="en" sz="1700" dirty="0">
                <a:solidFill>
                  <a:schemeClr val="dk1"/>
                </a:solidFill>
                <a:latin typeface="IBM Plex Sans"/>
                <a:ea typeface="IBM Plex Sans"/>
                <a:cs typeface="IBM Plex Sans"/>
                <a:sym typeface="IBM Plex Sans"/>
              </a:rPr>
              <a:t>Brainstorm positive, concrete actions </a:t>
            </a:r>
            <a:endParaRPr sz="1700" dirty="0">
              <a:solidFill>
                <a:schemeClr val="dk1"/>
              </a:solidFill>
              <a:latin typeface="IBM Plex Sans"/>
              <a:ea typeface="IBM Plex Sans"/>
              <a:cs typeface="IBM Plex Sans"/>
              <a:sym typeface="IBM Plex Sans"/>
            </a:endParaRPr>
          </a:p>
          <a:p>
            <a:pPr marL="914400" lvl="1" indent="-336550" algn="l" rtl="0">
              <a:spcBef>
                <a:spcPts val="0"/>
              </a:spcBef>
              <a:spcAft>
                <a:spcPts val="0"/>
              </a:spcAft>
              <a:buClr>
                <a:schemeClr val="dk1"/>
              </a:buClr>
              <a:buSzPts val="1700"/>
              <a:buFont typeface="IBM Plex Sans"/>
              <a:buChar char="○"/>
            </a:pPr>
            <a:r>
              <a:rPr lang="en" sz="1700" dirty="0">
                <a:solidFill>
                  <a:schemeClr val="dk1"/>
                </a:solidFill>
                <a:latin typeface="IBM Plex Sans"/>
                <a:ea typeface="IBM Plex Sans"/>
                <a:cs typeface="IBM Plex Sans"/>
                <a:sym typeface="IBM Plex Sans"/>
              </a:rPr>
              <a:t>Offer ideas that help them reframe </a:t>
            </a:r>
            <a:endParaRPr sz="1700" dirty="0">
              <a:solidFill>
                <a:schemeClr val="dk1"/>
              </a:solidFill>
              <a:latin typeface="IBM Plex Sans"/>
              <a:ea typeface="IBM Plex Sans"/>
              <a:cs typeface="IBM Plex Sans"/>
              <a:sym typeface="IBM Plex Sans"/>
            </a:endParaRPr>
          </a:p>
          <a:p>
            <a:pPr marL="0" lvl="0" indent="0" algn="l" rtl="0">
              <a:lnSpc>
                <a:spcPct val="115000"/>
              </a:lnSpc>
              <a:spcBef>
                <a:spcPts val="0"/>
              </a:spcBef>
              <a:spcAft>
                <a:spcPts val="0"/>
              </a:spcAft>
              <a:buNone/>
            </a:pPr>
            <a:endParaRPr sz="2100" dirty="0">
              <a:solidFill>
                <a:schemeClr val="dk1"/>
              </a:solidFill>
              <a:latin typeface="IBM Plex Sans"/>
              <a:ea typeface="IBM Plex Sans"/>
              <a:cs typeface="IBM Plex Sans"/>
              <a:sym typeface="IBM Plex Sans"/>
            </a:endParaRPr>
          </a:p>
        </p:txBody>
      </p:sp>
      <p:pic>
        <p:nvPicPr>
          <p:cNvPr id="296" name="Google Shape;296;p42"/>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297" name="Google Shape;297;p42"/>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298" name="Google Shape;298;p42"/>
          <p:cNvPicPr preferRelativeResize="0"/>
          <p:nvPr/>
        </p:nvPicPr>
        <p:blipFill>
          <a:blip r:embed="rId5">
            <a:alphaModFix/>
          </a:blip>
          <a:stretch>
            <a:fillRect/>
          </a:stretch>
        </p:blipFill>
        <p:spPr>
          <a:xfrm>
            <a:off x="5469276" y="1070900"/>
            <a:ext cx="2818525" cy="30017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Assess</a:t>
            </a:r>
            <a:endParaRPr sz="3600" b="1">
              <a:latin typeface="IBM Plex Sans"/>
              <a:ea typeface="IBM Plex Sans"/>
              <a:cs typeface="IBM Plex Sans"/>
              <a:sym typeface="IBM Plex Sans"/>
            </a:endParaRPr>
          </a:p>
        </p:txBody>
      </p:sp>
      <p:sp>
        <p:nvSpPr>
          <p:cNvPr id="304" name="Google Shape;304;p43"/>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Chain of command</a:t>
            </a:r>
            <a:endParaRPr sz="240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When to bring in help</a:t>
            </a:r>
            <a:endParaRPr sz="2400">
              <a:solidFill>
                <a:schemeClr val="dk1"/>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Know you’re not alone</a:t>
            </a:r>
            <a:endParaRPr sz="2400">
              <a:solidFill>
                <a:schemeClr val="dk1"/>
              </a:solidFill>
              <a:latin typeface="IBM Plex Sans"/>
              <a:ea typeface="IBM Plex Sans"/>
              <a:cs typeface="IBM Plex Sans"/>
              <a:sym typeface="IBM Plex Sans"/>
            </a:endParaRPr>
          </a:p>
        </p:txBody>
      </p:sp>
      <p:pic>
        <p:nvPicPr>
          <p:cNvPr id="305" name="Google Shape;305;p43"/>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06" name="Google Shape;306;p43"/>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307" name="Google Shape;307;p43"/>
          <p:cNvPicPr preferRelativeResize="0"/>
          <p:nvPr/>
        </p:nvPicPr>
        <p:blipFill>
          <a:blip r:embed="rId5">
            <a:alphaModFix/>
          </a:blip>
          <a:stretch>
            <a:fillRect/>
          </a:stretch>
        </p:blipFill>
        <p:spPr>
          <a:xfrm>
            <a:off x="4390150" y="1017725"/>
            <a:ext cx="4227799" cy="2818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Course Outline</a:t>
            </a:r>
            <a:endParaRPr sz="3600" b="1">
              <a:latin typeface="IBM Plex Sans"/>
              <a:ea typeface="IBM Plex Sans"/>
              <a:cs typeface="IBM Plex Sans"/>
              <a:sym typeface="IBM Plex Sans"/>
            </a:endParaRPr>
          </a:p>
        </p:txBody>
      </p:sp>
      <p:sp>
        <p:nvSpPr>
          <p:cNvPr id="86" name="Google Shape;86;p17"/>
          <p:cNvSpPr txBox="1">
            <a:spLocks noGrp="1"/>
          </p:cNvSpPr>
          <p:nvPr>
            <p:ph type="body" idx="1"/>
          </p:nvPr>
        </p:nvSpPr>
        <p:spPr>
          <a:xfrm>
            <a:off x="311700" y="1365250"/>
            <a:ext cx="3999900" cy="2931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Introduction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Defining De-Escalation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Key Principles of De-Escalation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De-Escalation Techniques</a:t>
            </a:r>
            <a:endParaRPr sz="1600">
              <a:latin typeface="IBM Plex Sans"/>
              <a:ea typeface="IBM Plex Sans"/>
              <a:cs typeface="IBM Plex Sans"/>
              <a:sym typeface="IBM Plex Sans"/>
            </a:endParaRPr>
          </a:p>
        </p:txBody>
      </p:sp>
      <p:sp>
        <p:nvSpPr>
          <p:cNvPr id="87" name="Google Shape;87;p17"/>
          <p:cNvSpPr txBox="1">
            <a:spLocks noGrp="1"/>
          </p:cNvSpPr>
          <p:nvPr>
            <p:ph type="body" idx="2"/>
          </p:nvPr>
        </p:nvSpPr>
        <p:spPr>
          <a:xfrm>
            <a:off x="4832400" y="1365175"/>
            <a:ext cx="3999900" cy="29316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Font typeface="IBM Plex Sans"/>
              <a:buAutoNum type="arabicPeriod" startAt="5"/>
            </a:pPr>
            <a:r>
              <a:rPr lang="en" sz="2400">
                <a:solidFill>
                  <a:schemeClr val="dk1"/>
                </a:solidFill>
                <a:latin typeface="IBM Plex Sans"/>
                <a:ea typeface="IBM Plex Sans"/>
                <a:cs typeface="IBM Plex Sans"/>
                <a:sym typeface="IBM Plex Sans"/>
              </a:rPr>
              <a:t>Self-Care and Support</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startAt="5"/>
            </a:pPr>
            <a:r>
              <a:rPr lang="en" sz="2400">
                <a:solidFill>
                  <a:schemeClr val="dk1"/>
                </a:solidFill>
                <a:latin typeface="IBM Plex Sans"/>
                <a:ea typeface="IBM Plex Sans"/>
                <a:cs typeface="IBM Plex Sans"/>
                <a:sym typeface="IBM Plex Sans"/>
              </a:rPr>
              <a:t>Scenario-Based Training</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startAt="5"/>
            </a:pPr>
            <a:r>
              <a:rPr lang="en" sz="2400">
                <a:solidFill>
                  <a:schemeClr val="dk1"/>
                </a:solidFill>
                <a:latin typeface="IBM Plex Sans"/>
                <a:ea typeface="IBM Plex Sans"/>
                <a:cs typeface="IBM Plex Sans"/>
                <a:sym typeface="IBM Plex Sans"/>
              </a:rPr>
              <a:t>Conclusion</a:t>
            </a:r>
            <a:endParaRPr sz="1600">
              <a:latin typeface="IBM Plex Sans"/>
              <a:ea typeface="IBM Plex Sans"/>
              <a:cs typeface="IBM Plex Sans"/>
              <a:sym typeface="IBM Plex Sans"/>
            </a:endParaRPr>
          </a:p>
        </p:txBody>
      </p:sp>
      <p:pic>
        <p:nvPicPr>
          <p:cNvPr id="88" name="Google Shape;88;p17"/>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89" name="Google Shape;89;p17"/>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IBM Plex Sans"/>
                <a:ea typeface="IBM Plex Sans"/>
                <a:cs typeface="IBM Plex Sans"/>
                <a:sym typeface="IBM Plex Sans"/>
              </a:rPr>
              <a:t>Learning Check</a:t>
            </a:r>
            <a:endParaRPr b="1">
              <a:latin typeface="IBM Plex Sans"/>
              <a:ea typeface="IBM Plex Sans"/>
              <a:cs typeface="IBM Plex Sans"/>
              <a:sym typeface="IBM Plex Sans"/>
            </a:endParaRPr>
          </a:p>
        </p:txBody>
      </p:sp>
      <p:pic>
        <p:nvPicPr>
          <p:cNvPr id="313" name="Google Shape;313;p44"/>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14" name="Google Shape;314;p44"/>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IBM Plex Sans"/>
                <a:ea typeface="IBM Plex Sans"/>
                <a:cs typeface="IBM Plex Sans"/>
                <a:sym typeface="IBM Plex Sans"/>
              </a:rPr>
              <a:t>Self Care and Support </a:t>
            </a:r>
            <a:endParaRPr b="1">
              <a:latin typeface="IBM Plex Sans"/>
              <a:ea typeface="IBM Plex Sans"/>
              <a:cs typeface="IBM Plex Sans"/>
              <a:sym typeface="IBM Plex Sans"/>
            </a:endParaRPr>
          </a:p>
        </p:txBody>
      </p:sp>
      <p:pic>
        <p:nvPicPr>
          <p:cNvPr id="320" name="Google Shape;320;p45"/>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21" name="Google Shape;321;p45"/>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Recognize Stress and Burnout</a:t>
            </a:r>
            <a:endParaRPr sz="3600" b="1">
              <a:latin typeface="IBM Plex Sans"/>
              <a:ea typeface="IBM Plex Sans"/>
              <a:cs typeface="IBM Plex Sans"/>
              <a:sym typeface="IBM Plex Sans"/>
            </a:endParaRPr>
          </a:p>
        </p:txBody>
      </p:sp>
      <p:sp>
        <p:nvSpPr>
          <p:cNvPr id="327" name="Google Shape;327;p46"/>
          <p:cNvSpPr txBox="1">
            <a:spLocks noGrp="1"/>
          </p:cNvSpPr>
          <p:nvPr>
            <p:ph type="body" idx="1"/>
          </p:nvPr>
        </p:nvSpPr>
        <p:spPr>
          <a:xfrm>
            <a:off x="311700" y="1365250"/>
            <a:ext cx="3999900" cy="293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i="1">
                <a:solidFill>
                  <a:schemeClr val="dk1"/>
                </a:solidFill>
                <a:latin typeface="IBM Plex Sans"/>
                <a:ea typeface="IBM Plex Sans"/>
                <a:cs typeface="IBM Plex Sans"/>
                <a:sym typeface="IBM Plex Sans"/>
              </a:rPr>
              <a:t>Stress</a:t>
            </a:r>
            <a:endParaRPr sz="2400" b="1" i="1">
              <a:solidFill>
                <a:schemeClr val="dk1"/>
              </a:solidFill>
              <a:latin typeface="IBM Plex Sans"/>
              <a:ea typeface="IBM Plex Sans"/>
              <a:cs typeface="IBM Plex Sans"/>
              <a:sym typeface="IBM Plex Sans"/>
            </a:endParaRPr>
          </a:p>
          <a:p>
            <a:pPr marL="457200" lvl="0" indent="-381000" algn="l" rtl="0">
              <a:spcBef>
                <a:spcPts val="120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Palpitations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Dry mouth</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Accelerated speech</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Feelings of overwhelm</a:t>
            </a:r>
            <a:endParaRPr sz="2400">
              <a:solidFill>
                <a:schemeClr val="dk1"/>
              </a:solidFill>
              <a:latin typeface="IBM Plex Sans"/>
              <a:ea typeface="IBM Plex Sans"/>
              <a:cs typeface="IBM Plex Sans"/>
              <a:sym typeface="IBM Plex Sans"/>
            </a:endParaRPr>
          </a:p>
        </p:txBody>
      </p:sp>
      <p:sp>
        <p:nvSpPr>
          <p:cNvPr id="328" name="Google Shape;328;p46"/>
          <p:cNvSpPr txBox="1">
            <a:spLocks noGrp="1"/>
          </p:cNvSpPr>
          <p:nvPr>
            <p:ph type="body" idx="2"/>
          </p:nvPr>
        </p:nvSpPr>
        <p:spPr>
          <a:xfrm>
            <a:off x="4832400" y="1365175"/>
            <a:ext cx="3999900" cy="293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i="1">
                <a:solidFill>
                  <a:schemeClr val="dk1"/>
                </a:solidFill>
                <a:latin typeface="IBM Plex Sans"/>
                <a:ea typeface="IBM Plex Sans"/>
                <a:cs typeface="IBM Plex Sans"/>
                <a:sym typeface="IBM Plex Sans"/>
              </a:rPr>
              <a:t>Burnout</a:t>
            </a:r>
            <a:endParaRPr sz="2400" b="1" i="1">
              <a:solidFill>
                <a:schemeClr val="dk1"/>
              </a:solidFill>
              <a:latin typeface="IBM Plex Sans"/>
              <a:ea typeface="IBM Plex Sans"/>
              <a:cs typeface="IBM Plex Sans"/>
              <a:sym typeface="IBM Plex Sans"/>
            </a:endParaRPr>
          </a:p>
          <a:p>
            <a:pPr marL="457200" lvl="0" indent="-381000" algn="l" rtl="0">
              <a:spcBef>
                <a:spcPts val="120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Exhaustion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Decreased motivation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Lowered performance</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Negative attitudes</a:t>
            </a:r>
            <a:endParaRPr sz="2400">
              <a:solidFill>
                <a:schemeClr val="dk1"/>
              </a:solidFill>
              <a:latin typeface="IBM Plex Sans"/>
              <a:ea typeface="IBM Plex Sans"/>
              <a:cs typeface="IBM Plex Sans"/>
              <a:sym typeface="IBM Plex Sans"/>
            </a:endParaRPr>
          </a:p>
        </p:txBody>
      </p:sp>
      <p:pic>
        <p:nvPicPr>
          <p:cNvPr id="329" name="Google Shape;329;p46"/>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30" name="Google Shape;330;p46"/>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Techniques for Management</a:t>
            </a:r>
            <a:endParaRPr sz="3600" b="1">
              <a:latin typeface="IBM Plex Sans"/>
              <a:ea typeface="IBM Plex Sans"/>
              <a:cs typeface="IBM Plex Sans"/>
              <a:sym typeface="IBM Plex Sans"/>
            </a:endParaRPr>
          </a:p>
        </p:txBody>
      </p:sp>
      <p:sp>
        <p:nvSpPr>
          <p:cNvPr id="336" name="Google Shape;336;p47"/>
          <p:cNvSpPr txBox="1">
            <a:spLocks noGrp="1"/>
          </p:cNvSpPr>
          <p:nvPr>
            <p:ph type="body" idx="1"/>
          </p:nvPr>
        </p:nvSpPr>
        <p:spPr>
          <a:xfrm>
            <a:off x="311700" y="1365250"/>
            <a:ext cx="3999900" cy="2931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Deep breathing exercises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Using your senses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Stretching</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Meditation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Mindfulness </a:t>
            </a:r>
            <a:endParaRPr sz="2400">
              <a:solidFill>
                <a:schemeClr val="dk1"/>
              </a:solidFill>
              <a:latin typeface="IBM Plex Sans"/>
              <a:ea typeface="IBM Plex Sans"/>
              <a:cs typeface="IBM Plex Sans"/>
              <a:sym typeface="IBM Plex Sans"/>
            </a:endParaRPr>
          </a:p>
        </p:txBody>
      </p:sp>
      <p:pic>
        <p:nvPicPr>
          <p:cNvPr id="337" name="Google Shape;337;p47"/>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38" name="Google Shape;338;p47"/>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339" name="Google Shape;339;p47"/>
          <p:cNvPicPr preferRelativeResize="0"/>
          <p:nvPr/>
        </p:nvPicPr>
        <p:blipFill rotWithShape="1">
          <a:blip r:embed="rId5">
            <a:alphaModFix/>
          </a:blip>
          <a:srcRect l="41621" t="22145" r="20695" b="3316"/>
          <a:stretch/>
        </p:blipFill>
        <p:spPr>
          <a:xfrm>
            <a:off x="4119575" y="1490013"/>
            <a:ext cx="2395500" cy="3081838"/>
          </a:xfrm>
          <a:prstGeom prst="rect">
            <a:avLst/>
          </a:prstGeom>
          <a:noFill/>
          <a:ln>
            <a:noFill/>
          </a:ln>
        </p:spPr>
      </p:pic>
      <p:pic>
        <p:nvPicPr>
          <p:cNvPr id="340" name="Google Shape;340;p47"/>
          <p:cNvPicPr preferRelativeResize="0"/>
          <p:nvPr/>
        </p:nvPicPr>
        <p:blipFill rotWithShape="1">
          <a:blip r:embed="rId6">
            <a:alphaModFix/>
          </a:blip>
          <a:srcRect l="41011" t="22714" r="20624" b="3271"/>
          <a:stretch/>
        </p:blipFill>
        <p:spPr>
          <a:xfrm>
            <a:off x="6350275" y="1111675"/>
            <a:ext cx="2395505" cy="30059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Create a Trusted Support System</a:t>
            </a:r>
            <a:endParaRPr sz="3600" b="1">
              <a:latin typeface="IBM Plex Sans"/>
              <a:ea typeface="IBM Plex Sans"/>
              <a:cs typeface="IBM Plex Sans"/>
              <a:sym typeface="IBM Plex Sans"/>
            </a:endParaRPr>
          </a:p>
        </p:txBody>
      </p:sp>
      <p:pic>
        <p:nvPicPr>
          <p:cNvPr id="346" name="Google Shape;346;p48"/>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47" name="Google Shape;347;p48"/>
          <p:cNvPicPr preferRelativeResize="0"/>
          <p:nvPr/>
        </p:nvPicPr>
        <p:blipFill>
          <a:blip r:embed="rId4">
            <a:alphaModFix/>
          </a:blip>
          <a:stretch>
            <a:fillRect/>
          </a:stretch>
        </p:blipFill>
        <p:spPr>
          <a:xfrm>
            <a:off x="6593425" y="4480250"/>
            <a:ext cx="1330737" cy="663250"/>
          </a:xfrm>
          <a:prstGeom prst="rect">
            <a:avLst/>
          </a:prstGeom>
          <a:noFill/>
          <a:ln>
            <a:noFill/>
          </a:ln>
        </p:spPr>
      </p:pic>
      <p:sp>
        <p:nvSpPr>
          <p:cNvPr id="348" name="Google Shape;348;p48"/>
          <p:cNvSpPr txBox="1"/>
          <p:nvPr/>
        </p:nvSpPr>
        <p:spPr>
          <a:xfrm>
            <a:off x="1185538" y="4024875"/>
            <a:ext cx="12090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latin typeface="IBM Plex Sans"/>
                <a:ea typeface="IBM Plex Sans"/>
                <a:cs typeface="IBM Plex Sans"/>
                <a:sym typeface="IBM Plex Sans"/>
              </a:rPr>
              <a:t>Friends</a:t>
            </a:r>
            <a:endParaRPr sz="2400">
              <a:solidFill>
                <a:schemeClr val="dk2"/>
              </a:solidFill>
              <a:latin typeface="IBM Plex Sans"/>
              <a:ea typeface="IBM Plex Sans"/>
              <a:cs typeface="IBM Plex Sans"/>
              <a:sym typeface="IBM Plex Sans"/>
            </a:endParaRPr>
          </a:p>
        </p:txBody>
      </p:sp>
      <p:sp>
        <p:nvSpPr>
          <p:cNvPr id="349" name="Google Shape;349;p48"/>
          <p:cNvSpPr txBox="1"/>
          <p:nvPr/>
        </p:nvSpPr>
        <p:spPr>
          <a:xfrm>
            <a:off x="4001250" y="4024875"/>
            <a:ext cx="11415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latin typeface="IBM Plex Sans"/>
                <a:ea typeface="IBM Plex Sans"/>
                <a:cs typeface="IBM Plex Sans"/>
                <a:sym typeface="IBM Plex Sans"/>
              </a:rPr>
              <a:t>Family</a:t>
            </a:r>
            <a:endParaRPr sz="2400">
              <a:solidFill>
                <a:schemeClr val="dk2"/>
              </a:solidFill>
              <a:latin typeface="IBM Plex Sans"/>
              <a:ea typeface="IBM Plex Sans"/>
              <a:cs typeface="IBM Plex Sans"/>
              <a:sym typeface="IBM Plex Sans"/>
            </a:endParaRPr>
          </a:p>
        </p:txBody>
      </p:sp>
      <p:sp>
        <p:nvSpPr>
          <p:cNvPr id="350" name="Google Shape;350;p48"/>
          <p:cNvSpPr txBox="1"/>
          <p:nvPr/>
        </p:nvSpPr>
        <p:spPr>
          <a:xfrm>
            <a:off x="6593425" y="4024875"/>
            <a:ext cx="17505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latin typeface="IBM Plex Sans"/>
                <a:ea typeface="IBM Plex Sans"/>
                <a:cs typeface="IBM Plex Sans"/>
                <a:sym typeface="IBM Plex Sans"/>
              </a:rPr>
              <a:t>Colleagues</a:t>
            </a:r>
            <a:endParaRPr sz="2400">
              <a:solidFill>
                <a:schemeClr val="dk2"/>
              </a:solidFill>
              <a:latin typeface="IBM Plex Sans"/>
              <a:ea typeface="IBM Plex Sans"/>
              <a:cs typeface="IBM Plex Sans"/>
              <a:sym typeface="IBM Plex Sans"/>
            </a:endParaRPr>
          </a:p>
        </p:txBody>
      </p:sp>
      <p:pic>
        <p:nvPicPr>
          <p:cNvPr id="351" name="Google Shape;351;p48"/>
          <p:cNvPicPr preferRelativeResize="0"/>
          <p:nvPr/>
        </p:nvPicPr>
        <p:blipFill>
          <a:blip r:embed="rId5">
            <a:alphaModFix/>
          </a:blip>
          <a:stretch>
            <a:fillRect/>
          </a:stretch>
        </p:blipFill>
        <p:spPr>
          <a:xfrm>
            <a:off x="893938" y="1337288"/>
            <a:ext cx="1792224" cy="2688336"/>
          </a:xfrm>
          <a:prstGeom prst="rect">
            <a:avLst/>
          </a:prstGeom>
          <a:noFill/>
          <a:ln>
            <a:noFill/>
          </a:ln>
        </p:spPr>
      </p:pic>
      <p:pic>
        <p:nvPicPr>
          <p:cNvPr id="352" name="Google Shape;352;p48"/>
          <p:cNvPicPr preferRelativeResize="0"/>
          <p:nvPr/>
        </p:nvPicPr>
        <p:blipFill>
          <a:blip r:embed="rId6">
            <a:alphaModFix/>
          </a:blip>
          <a:stretch>
            <a:fillRect/>
          </a:stretch>
        </p:blipFill>
        <p:spPr>
          <a:xfrm>
            <a:off x="3675887" y="1337296"/>
            <a:ext cx="1792224" cy="2688336"/>
          </a:xfrm>
          <a:prstGeom prst="rect">
            <a:avLst/>
          </a:prstGeom>
          <a:noFill/>
          <a:ln>
            <a:noFill/>
          </a:ln>
        </p:spPr>
      </p:pic>
      <p:pic>
        <p:nvPicPr>
          <p:cNvPr id="353" name="Google Shape;353;p48"/>
          <p:cNvPicPr preferRelativeResize="0"/>
          <p:nvPr/>
        </p:nvPicPr>
        <p:blipFill>
          <a:blip r:embed="rId7">
            <a:alphaModFix/>
          </a:blip>
          <a:stretch>
            <a:fillRect/>
          </a:stretch>
        </p:blipFill>
        <p:spPr>
          <a:xfrm>
            <a:off x="6570950" y="1336350"/>
            <a:ext cx="1795474" cy="26902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IBM Plex Sans"/>
                <a:ea typeface="IBM Plex Sans"/>
                <a:cs typeface="IBM Plex Sans"/>
                <a:sym typeface="IBM Plex Sans"/>
              </a:rPr>
              <a:t>Learning Check</a:t>
            </a:r>
            <a:endParaRPr b="1">
              <a:latin typeface="IBM Plex Sans"/>
              <a:ea typeface="IBM Plex Sans"/>
              <a:cs typeface="IBM Plex Sans"/>
              <a:sym typeface="IBM Plex Sans"/>
            </a:endParaRPr>
          </a:p>
        </p:txBody>
      </p:sp>
      <p:pic>
        <p:nvPicPr>
          <p:cNvPr id="359" name="Google Shape;359;p49"/>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60" name="Google Shape;360;p49"/>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IBM Plex Sans"/>
                <a:ea typeface="IBM Plex Sans"/>
                <a:cs typeface="IBM Plex Sans"/>
                <a:sym typeface="IBM Plex Sans"/>
              </a:rPr>
              <a:t>Scenario-Based Training</a:t>
            </a:r>
            <a:endParaRPr b="1">
              <a:latin typeface="IBM Plex Sans"/>
              <a:ea typeface="IBM Plex Sans"/>
              <a:cs typeface="IBM Plex Sans"/>
              <a:sym typeface="IBM Plex Sans"/>
            </a:endParaRPr>
          </a:p>
        </p:txBody>
      </p:sp>
      <p:pic>
        <p:nvPicPr>
          <p:cNvPr id="366" name="Google Shape;366;p50"/>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67" name="Google Shape;367;p50"/>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
        <p:nvSpPr>
          <p:cNvPr id="372" name="Google Shape;372;p51"/>
          <p:cNvSpPr txBox="1">
            <a:spLocks noGrp="1"/>
          </p:cNvSpPr>
          <p:nvPr>
            <p:ph type="title"/>
          </p:nvPr>
        </p:nvSpPr>
        <p:spPr>
          <a:xfrm>
            <a:off x="142125" y="4196375"/>
            <a:ext cx="6367800" cy="760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latin typeface="IBM Plex Sans"/>
                <a:ea typeface="IBM Plex Sans"/>
                <a:cs typeface="IBM Plex Sans"/>
                <a:sym typeface="IBM Plex Sans"/>
              </a:rPr>
              <a:t>Scenario 1</a:t>
            </a:r>
            <a:endParaRPr b="1">
              <a:latin typeface="IBM Plex Sans"/>
              <a:ea typeface="IBM Plex Sans"/>
              <a:cs typeface="IBM Plex Sans"/>
              <a:sym typeface="IBM Plex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Scenario 1: Provisional Ballot</a:t>
            </a:r>
            <a:endParaRPr sz="3600" b="1">
              <a:latin typeface="IBM Plex Sans"/>
              <a:ea typeface="IBM Plex Sans"/>
              <a:cs typeface="IBM Plex Sans"/>
              <a:sym typeface="IBM Plex Sans"/>
            </a:endParaRPr>
          </a:p>
        </p:txBody>
      </p:sp>
      <p:sp>
        <p:nvSpPr>
          <p:cNvPr id="378" name="Google Shape;378;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200">
                <a:solidFill>
                  <a:schemeClr val="dk1"/>
                </a:solidFill>
                <a:latin typeface="IBM Plex Sans"/>
                <a:ea typeface="IBM Plex Sans"/>
                <a:cs typeface="IBM Plex Sans"/>
                <a:sym typeface="IBM Plex Sans"/>
              </a:rPr>
              <a:t>Characters</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Election Worker (EW)</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Voter (V)</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Supervisor (S)</a:t>
            </a:r>
            <a:endParaRPr sz="2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None/>
            </a:pPr>
            <a:endParaRPr sz="2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2200">
                <a:solidFill>
                  <a:schemeClr val="dk1"/>
                </a:solidFill>
                <a:latin typeface="IBM Plex Sans"/>
                <a:ea typeface="IBM Plex Sans"/>
                <a:cs typeface="IBM Plex Sans"/>
                <a:sym typeface="IBM Plex Sans"/>
              </a:rPr>
              <a:t>Setting</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Polling place check-in area</a:t>
            </a:r>
            <a:endParaRPr sz="2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None/>
            </a:pPr>
            <a:endParaRPr sz="1200"/>
          </a:p>
        </p:txBody>
      </p:sp>
      <p:pic>
        <p:nvPicPr>
          <p:cNvPr id="379" name="Google Shape;379;p52"/>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80" name="Google Shape;380;p52"/>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Scenario 1: Provisional Ballot</a:t>
            </a:r>
            <a:endParaRPr sz="3600" b="1">
              <a:latin typeface="IBM Plex Sans"/>
              <a:ea typeface="IBM Plex Sans"/>
              <a:cs typeface="IBM Plex Sans"/>
              <a:sym typeface="IBM Plex Sans"/>
            </a:endParaRPr>
          </a:p>
        </p:txBody>
      </p:sp>
      <p:sp>
        <p:nvSpPr>
          <p:cNvPr id="386" name="Google Shape;386;p53"/>
          <p:cNvSpPr txBox="1">
            <a:spLocks noGrp="1"/>
          </p:cNvSpPr>
          <p:nvPr>
            <p:ph type="body" idx="1"/>
          </p:nvPr>
        </p:nvSpPr>
        <p:spPr>
          <a:xfrm>
            <a:off x="311700" y="1152475"/>
            <a:ext cx="8520600" cy="367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a:solidFill>
                  <a:schemeClr val="dk1"/>
                </a:solidFill>
                <a:latin typeface="IBM Plex Sans"/>
                <a:ea typeface="IBM Plex Sans"/>
                <a:cs typeface="IBM Plex Sans"/>
                <a:sym typeface="IBM Plex Sans"/>
              </a:rPr>
              <a:t>Script</a:t>
            </a:r>
            <a:endParaRPr sz="16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Good morning! May I have your name, please?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Sure, it's John Doe.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Thank you, John. It looks like you're not on the voter roll for this precinct. Are you sure this is your correct polling place?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Yes, I’ve been voting here for years! There must be some mistake.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I understand. Sometimes errors do occur. We can issue you a provisional ballot so your vote can still be counted once your eligibility is confirmed.</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(frustrated) A provisional ballot? Why can’t I just vote like everyone else? </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I’m really sorry for the inconvenience, John. I assure you, this process is in place to ensure everyone's vote counts.</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(raising voice) This is unfair! I feel like my vote isn’t going to count if it's provisional!</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(calmly) I understand your frustration. Let me call my supervisor to explain the process in more detail.</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IBM Plex Sans"/>
                <a:ea typeface="IBM Plex Sans"/>
                <a:cs typeface="IBM Plex Sans"/>
                <a:sym typeface="IBM Plex Sans"/>
              </a:rPr>
              <a:t>(</a:t>
            </a:r>
            <a:r>
              <a:rPr lang="en" sz="1200" i="1">
                <a:solidFill>
                  <a:schemeClr val="dk1"/>
                </a:solidFill>
                <a:latin typeface="IBM Plex Sans"/>
                <a:ea typeface="IBM Plex Sans"/>
                <a:cs typeface="IBM Plex Sans"/>
                <a:sym typeface="IBM Plex Sans"/>
              </a:rPr>
              <a:t>EW signals to Supervisor to come over.</a:t>
            </a:r>
            <a:r>
              <a:rPr lang="en" sz="1200">
                <a:solidFill>
                  <a:schemeClr val="dk1"/>
                </a:solidFill>
                <a:latin typeface="IBM Plex Sans"/>
                <a:ea typeface="IBM Plex Sans"/>
                <a:cs typeface="IBM Plex Sans"/>
                <a:sym typeface="IBM Plex Sans"/>
              </a:rPr>
              <a:t>)</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S</a:t>
            </a:r>
            <a:r>
              <a:rPr lang="en" sz="1200">
                <a:solidFill>
                  <a:schemeClr val="dk1"/>
                </a:solidFill>
                <a:latin typeface="IBM Plex Sans"/>
                <a:ea typeface="IBM Plex Sans"/>
                <a:cs typeface="IBM Plex Sans"/>
                <a:sym typeface="IBM Plex Sans"/>
              </a:rPr>
              <a:t>: Hi, I’m the supervisor. How can I help?</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a:t>
            </a:r>
            <a:r>
              <a:rPr lang="en" sz="1200" i="1">
                <a:solidFill>
                  <a:schemeClr val="dk1"/>
                </a:solidFill>
                <a:latin typeface="IBM Plex Sans"/>
                <a:ea typeface="IBM Plex Sans"/>
                <a:cs typeface="IBM Plex Sans"/>
                <a:sym typeface="IBM Plex Sans"/>
              </a:rPr>
              <a:t>Angrily</a:t>
            </a:r>
            <a:r>
              <a:rPr lang="en" sz="1200">
                <a:solidFill>
                  <a:schemeClr val="dk1"/>
                </a:solidFill>
                <a:latin typeface="IBM Plex Sans"/>
                <a:ea typeface="IBM Plex Sans"/>
                <a:cs typeface="IBM Plex Sans"/>
                <a:sym typeface="IBM Plex Sans"/>
              </a:rPr>
              <a:t>) I’m being told I have to use a provisional ballot, but I’ve always voted here! This makes no sense!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[Decision Point]</a:t>
            </a:r>
            <a:endParaRPr sz="2200" b="1">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None/>
            </a:pPr>
            <a:endParaRPr sz="1200"/>
          </a:p>
        </p:txBody>
      </p:sp>
      <p:pic>
        <p:nvPicPr>
          <p:cNvPr id="387" name="Google Shape;387;p53"/>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388" name="Google Shape;388;p53"/>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What You Will Learn</a:t>
            </a:r>
            <a:endParaRPr sz="3600" b="1">
              <a:latin typeface="IBM Plex Sans"/>
              <a:ea typeface="IBM Plex Sans"/>
              <a:cs typeface="IBM Plex Sans"/>
              <a:sym typeface="IBM Plex Sans"/>
            </a:endParaRPr>
          </a:p>
        </p:txBody>
      </p:sp>
      <p:sp>
        <p:nvSpPr>
          <p:cNvPr id="95" name="Google Shape;95;p18"/>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Learn and practice best practices of de-escalation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Foster a positive and respectful environment</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Navigate future situations with confidence and composure</a:t>
            </a:r>
            <a:endParaRPr sz="2600">
              <a:solidFill>
                <a:schemeClr val="dk1"/>
              </a:solidFill>
              <a:latin typeface="IBM Plex Sans"/>
              <a:ea typeface="IBM Plex Sans"/>
              <a:cs typeface="IBM Plex Sans"/>
              <a:sym typeface="IBM Plex Sans"/>
            </a:endParaRPr>
          </a:p>
        </p:txBody>
      </p:sp>
      <p:pic>
        <p:nvPicPr>
          <p:cNvPr id="96" name="Google Shape;96;p18"/>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97" name="Google Shape;97;p18"/>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sp>
        <p:nvSpPr>
          <p:cNvPr id="393" name="Google Shape;393;p54"/>
          <p:cNvSpPr txBox="1">
            <a:spLocks noGrp="1"/>
          </p:cNvSpPr>
          <p:nvPr>
            <p:ph type="title"/>
          </p:nvPr>
        </p:nvSpPr>
        <p:spPr>
          <a:xfrm>
            <a:off x="142125" y="4196375"/>
            <a:ext cx="6367800" cy="760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latin typeface="IBM Plex Sans"/>
                <a:ea typeface="IBM Plex Sans"/>
                <a:cs typeface="IBM Plex Sans"/>
                <a:sym typeface="IBM Plex Sans"/>
              </a:rPr>
              <a:t>Scenario 2</a:t>
            </a:r>
            <a:endParaRPr b="1">
              <a:latin typeface="IBM Plex Sans"/>
              <a:ea typeface="IBM Plex Sans"/>
              <a:cs typeface="IBM Plex Sans"/>
              <a:sym typeface="IBM Plex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20" b="1">
                <a:latin typeface="IBM Plex Sans"/>
                <a:ea typeface="IBM Plex Sans"/>
                <a:cs typeface="IBM Plex Sans"/>
                <a:sym typeface="IBM Plex Sans"/>
              </a:rPr>
              <a:t>Scenario 2: Long Lines</a:t>
            </a:r>
            <a:endParaRPr sz="3620" b="1">
              <a:latin typeface="IBM Plex Sans"/>
              <a:ea typeface="IBM Plex Sans"/>
              <a:cs typeface="IBM Plex Sans"/>
              <a:sym typeface="IBM Plex Sans"/>
            </a:endParaRPr>
          </a:p>
        </p:txBody>
      </p:sp>
      <p:sp>
        <p:nvSpPr>
          <p:cNvPr id="399" name="Google Shape;399;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200">
                <a:solidFill>
                  <a:schemeClr val="dk1"/>
                </a:solidFill>
                <a:latin typeface="IBM Plex Sans"/>
                <a:ea typeface="IBM Plex Sans"/>
                <a:cs typeface="IBM Plex Sans"/>
                <a:sym typeface="IBM Plex Sans"/>
              </a:rPr>
              <a:t>Characters:</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Election Worker (EW)</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Voter 1 (V1)</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Voter 2 (V2)</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Crowd of Voters (C)</a:t>
            </a:r>
            <a:endParaRPr sz="2200">
              <a:solidFill>
                <a:schemeClr val="dk1"/>
              </a:solidFill>
              <a:latin typeface="IBM Plex Sans"/>
              <a:ea typeface="IBM Plex Sans"/>
              <a:cs typeface="IBM Plex Sans"/>
              <a:sym typeface="IBM Plex Sans"/>
            </a:endParaRPr>
          </a:p>
          <a:p>
            <a:pPr marL="457200" lvl="0" indent="0" algn="l" rtl="0">
              <a:lnSpc>
                <a:spcPct val="100000"/>
              </a:lnSpc>
              <a:spcBef>
                <a:spcPts val="0"/>
              </a:spcBef>
              <a:spcAft>
                <a:spcPts val="0"/>
              </a:spcAft>
              <a:buNone/>
            </a:pPr>
            <a:endParaRPr sz="2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2200">
                <a:solidFill>
                  <a:schemeClr val="dk1"/>
                </a:solidFill>
                <a:latin typeface="IBM Plex Sans"/>
                <a:ea typeface="IBM Plex Sans"/>
                <a:cs typeface="IBM Plex Sans"/>
                <a:sym typeface="IBM Plex Sans"/>
              </a:rPr>
              <a:t>Setting</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Polling place with a long line of waiting voters.</a:t>
            </a:r>
            <a:endParaRPr sz="2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None/>
            </a:pPr>
            <a:endParaRPr sz="1200"/>
          </a:p>
        </p:txBody>
      </p:sp>
      <p:pic>
        <p:nvPicPr>
          <p:cNvPr id="400" name="Google Shape;400;p55"/>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401" name="Google Shape;401;p55"/>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20" b="1">
                <a:latin typeface="IBM Plex Sans"/>
                <a:ea typeface="IBM Plex Sans"/>
                <a:cs typeface="IBM Plex Sans"/>
                <a:sym typeface="IBM Plex Sans"/>
              </a:rPr>
              <a:t>Scenario 2: Long Lines</a:t>
            </a:r>
            <a:endParaRPr sz="3620" b="1">
              <a:latin typeface="IBM Plex Sans"/>
              <a:ea typeface="IBM Plex Sans"/>
              <a:cs typeface="IBM Plex Sans"/>
              <a:sym typeface="IBM Plex Sans"/>
            </a:endParaRPr>
          </a:p>
        </p:txBody>
      </p:sp>
      <p:sp>
        <p:nvSpPr>
          <p:cNvPr id="407" name="Google Shape;407;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a:solidFill>
                  <a:schemeClr val="dk1"/>
                </a:solidFill>
                <a:latin typeface="IBM Plex Sans"/>
                <a:ea typeface="IBM Plex Sans"/>
                <a:cs typeface="IBM Plex Sans"/>
                <a:sym typeface="IBM Plex Sans"/>
              </a:rPr>
              <a:t>Script</a:t>
            </a:r>
            <a:endParaRPr sz="16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V1:</a:t>
            </a:r>
            <a:r>
              <a:rPr lang="en" sz="1200">
                <a:solidFill>
                  <a:schemeClr val="dk1"/>
                </a:solidFill>
                <a:latin typeface="IBM Plex Sans"/>
                <a:ea typeface="IBM Plex Sans"/>
                <a:cs typeface="IBM Plex Sans"/>
                <a:sym typeface="IBM Plex Sans"/>
              </a:rPr>
              <a:t> (to EW) This line is taking forever! I’ve been here for 30 minutes!</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I’m really sorry for the wait. We’re doing everything we can to get everyone through as quickly as possible.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V2:</a:t>
            </a:r>
            <a:r>
              <a:rPr lang="en" sz="1200">
                <a:solidFill>
                  <a:schemeClr val="dk1"/>
                </a:solidFill>
                <a:latin typeface="IBM Plex Sans"/>
                <a:ea typeface="IBM Plex Sans"/>
                <a:cs typeface="IBM Plex Sans"/>
                <a:sym typeface="IBM Plex Sans"/>
              </a:rPr>
              <a:t> (joining in) I have to get back to work. What’s the holdup?</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I understand how frustrating this is. We’re working to ensure everyone can vote, and we appreciate your patience.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V1:</a:t>
            </a:r>
            <a:r>
              <a:rPr lang="en" sz="1200">
                <a:solidFill>
                  <a:schemeClr val="dk1"/>
                </a:solidFill>
                <a:latin typeface="IBM Plex Sans"/>
                <a:ea typeface="IBM Plex Sans"/>
                <a:cs typeface="IBM Plex Sans"/>
                <a:sym typeface="IBM Plex Sans"/>
              </a:rPr>
              <a:t> (angry) This is unacceptable! Can’t you open more stations or something?</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C:</a:t>
            </a:r>
            <a:r>
              <a:rPr lang="en" sz="1200">
                <a:solidFill>
                  <a:schemeClr val="dk1"/>
                </a:solidFill>
                <a:latin typeface="IBM Plex Sans"/>
                <a:ea typeface="IBM Plex Sans"/>
                <a:cs typeface="IBM Plex Sans"/>
                <a:sym typeface="IBM Plex Sans"/>
              </a:rPr>
              <a:t> (murmurs of agreement and frustration from the crowd)</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[Decision Point]</a:t>
            </a:r>
            <a:endParaRPr sz="1200" b="1">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None/>
            </a:pPr>
            <a:endParaRPr sz="1200"/>
          </a:p>
        </p:txBody>
      </p:sp>
      <p:pic>
        <p:nvPicPr>
          <p:cNvPr id="408" name="Google Shape;408;p56"/>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409" name="Google Shape;409;p56"/>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3"/>
        <p:cNvGrpSpPr/>
        <p:nvPr/>
      </p:nvGrpSpPr>
      <p:grpSpPr>
        <a:xfrm>
          <a:off x="0" y="0"/>
          <a:ext cx="0" cy="0"/>
          <a:chOff x="0" y="0"/>
          <a:chExt cx="0" cy="0"/>
        </a:xfrm>
      </p:grpSpPr>
      <p:sp>
        <p:nvSpPr>
          <p:cNvPr id="414" name="Google Shape;414;p57"/>
          <p:cNvSpPr txBox="1">
            <a:spLocks noGrp="1"/>
          </p:cNvSpPr>
          <p:nvPr>
            <p:ph type="title"/>
          </p:nvPr>
        </p:nvSpPr>
        <p:spPr>
          <a:xfrm>
            <a:off x="142125" y="4196375"/>
            <a:ext cx="6367800" cy="760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latin typeface="IBM Plex Sans"/>
                <a:ea typeface="IBM Plex Sans"/>
                <a:cs typeface="IBM Plex Sans"/>
                <a:sym typeface="IBM Plex Sans"/>
              </a:rPr>
              <a:t>Scenario 3</a:t>
            </a:r>
            <a:endParaRPr b="1">
              <a:latin typeface="IBM Plex Sans"/>
              <a:ea typeface="IBM Plex Sans"/>
              <a:cs typeface="IBM Plex Sans"/>
              <a:sym typeface="IBM Plex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latin typeface="IBM Plex Sans"/>
                <a:ea typeface="IBM Plex Sans"/>
                <a:cs typeface="IBM Plex Sans"/>
                <a:sym typeface="IBM Plex Sans"/>
              </a:rPr>
              <a:t>Scenario 3: Distrust of Vote Being Counted</a:t>
            </a:r>
            <a:endParaRPr sz="3220" b="1">
              <a:latin typeface="IBM Plex Sans"/>
              <a:ea typeface="IBM Plex Sans"/>
              <a:cs typeface="IBM Plex Sans"/>
              <a:sym typeface="IBM Plex Sans"/>
            </a:endParaRPr>
          </a:p>
        </p:txBody>
      </p:sp>
      <p:sp>
        <p:nvSpPr>
          <p:cNvPr id="420" name="Google Shape;420;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200">
                <a:solidFill>
                  <a:schemeClr val="dk1"/>
                </a:solidFill>
                <a:latin typeface="IBM Plex Sans"/>
                <a:ea typeface="IBM Plex Sans"/>
                <a:cs typeface="IBM Plex Sans"/>
                <a:sym typeface="IBM Plex Sans"/>
              </a:rPr>
              <a:t>Characters</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Election Worker (EW)</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Voter (V)</a:t>
            </a:r>
            <a:endParaRPr sz="2200">
              <a:solidFill>
                <a:schemeClr val="dk1"/>
              </a:solidFill>
              <a:latin typeface="IBM Plex Sans"/>
              <a:ea typeface="IBM Plex Sans"/>
              <a:cs typeface="IBM Plex Sans"/>
              <a:sym typeface="IBM Plex Sans"/>
            </a:endParaRPr>
          </a:p>
          <a:p>
            <a:pPr marL="457200" lvl="0" indent="0" algn="l" rtl="0">
              <a:lnSpc>
                <a:spcPct val="100000"/>
              </a:lnSpc>
              <a:spcBef>
                <a:spcPts val="0"/>
              </a:spcBef>
              <a:spcAft>
                <a:spcPts val="0"/>
              </a:spcAft>
              <a:buNone/>
            </a:pPr>
            <a:endParaRPr sz="2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2200">
                <a:solidFill>
                  <a:schemeClr val="dk1"/>
                </a:solidFill>
                <a:latin typeface="IBM Plex Sans"/>
                <a:ea typeface="IBM Plex Sans"/>
                <a:cs typeface="IBM Plex Sans"/>
                <a:sym typeface="IBM Plex Sans"/>
              </a:rPr>
              <a:t>Setting</a:t>
            </a:r>
            <a:endParaRPr sz="2200">
              <a:solidFill>
                <a:schemeClr val="dk1"/>
              </a:solidFill>
              <a:latin typeface="IBM Plex Sans"/>
              <a:ea typeface="IBM Plex Sans"/>
              <a:cs typeface="IBM Plex Sans"/>
              <a:sym typeface="IBM Plex Sans"/>
            </a:endParaRPr>
          </a:p>
          <a:p>
            <a:pPr marL="457200" lvl="0" indent="-368300" algn="l" rtl="0">
              <a:lnSpc>
                <a:spcPct val="100000"/>
              </a:lnSpc>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Polling place after a voter has cast their ballot.</a:t>
            </a:r>
            <a:endParaRPr sz="2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None/>
            </a:pPr>
            <a:endParaRPr sz="1200"/>
          </a:p>
        </p:txBody>
      </p:sp>
      <p:pic>
        <p:nvPicPr>
          <p:cNvPr id="421" name="Google Shape;421;p58"/>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422" name="Google Shape;422;p58"/>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b="1">
                <a:latin typeface="IBM Plex Sans"/>
                <a:ea typeface="IBM Plex Sans"/>
                <a:cs typeface="IBM Plex Sans"/>
                <a:sym typeface="IBM Plex Sans"/>
              </a:rPr>
              <a:t>Scenario 3: Distrust of Vote Being Counted</a:t>
            </a:r>
            <a:endParaRPr sz="3220" b="1">
              <a:latin typeface="IBM Plex Sans"/>
              <a:ea typeface="IBM Plex Sans"/>
              <a:cs typeface="IBM Plex Sans"/>
              <a:sym typeface="IBM Plex Sans"/>
            </a:endParaRPr>
          </a:p>
        </p:txBody>
      </p:sp>
      <p:sp>
        <p:nvSpPr>
          <p:cNvPr id="428" name="Google Shape;428;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a:solidFill>
                  <a:schemeClr val="dk1"/>
                </a:solidFill>
                <a:latin typeface="IBM Plex Sans"/>
                <a:ea typeface="IBM Plex Sans"/>
                <a:cs typeface="IBM Plex Sans"/>
                <a:sym typeface="IBM Plex Sans"/>
              </a:rPr>
              <a:t>Script</a:t>
            </a:r>
            <a:endParaRPr sz="16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(approaching EW after voting) How can I be sure my vote will be counted?</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Your vote will definitely be counted. Our processes are designed to ensure every vote is secure and included in the final tally.</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(skeptical) But how do I know for sure? I’ve heard so many stories about votes being lost or tampered with.</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I understand your concerns. We have multiple safeguards in place to protect your vote. Each step of the process is monitored and verified.</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(agitated) That’s what they always say, but I don’t trust the system. What proof do I have?</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None/>
            </a:pPr>
            <a:r>
              <a:rPr lang="en" sz="1200" b="1">
                <a:solidFill>
                  <a:schemeClr val="dk1"/>
                </a:solidFill>
                <a:latin typeface="IBM Plex Sans"/>
                <a:ea typeface="IBM Plex Sans"/>
                <a:cs typeface="IBM Plex Sans"/>
                <a:sym typeface="IBM Plex Sans"/>
              </a:rPr>
              <a:t>EW:</a:t>
            </a:r>
            <a:r>
              <a:rPr lang="en" sz="1200">
                <a:solidFill>
                  <a:schemeClr val="dk1"/>
                </a:solidFill>
                <a:latin typeface="IBM Plex Sans"/>
                <a:ea typeface="IBM Plex Sans"/>
                <a:cs typeface="IBM Plex Sans"/>
                <a:sym typeface="IBM Plex Sans"/>
              </a:rPr>
              <a:t> Your ballot has been securely processed. Here is a handout that explains our processes.</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V:</a:t>
            </a:r>
            <a:r>
              <a:rPr lang="en" sz="1200">
                <a:solidFill>
                  <a:schemeClr val="dk1"/>
                </a:solidFill>
                <a:latin typeface="IBM Plex Sans"/>
                <a:ea typeface="IBM Plex Sans"/>
                <a:cs typeface="IBM Plex Sans"/>
                <a:sym typeface="IBM Plex Sans"/>
              </a:rPr>
              <a:t> (raising voice) I don’t want explanations, I want guarantees! This is my vote we’re talking about!</a:t>
            </a: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[Decision Point]</a:t>
            </a:r>
            <a:endParaRPr sz="1200" b="1">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None/>
            </a:pPr>
            <a:endParaRPr sz="1200"/>
          </a:p>
        </p:txBody>
      </p:sp>
      <p:pic>
        <p:nvPicPr>
          <p:cNvPr id="429" name="Google Shape;429;p59"/>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430" name="Google Shape;430;p59"/>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IBM Plex Sans"/>
                <a:ea typeface="IBM Plex Sans"/>
                <a:cs typeface="IBM Plex Sans"/>
                <a:sym typeface="IBM Plex Sans"/>
              </a:rPr>
              <a:t>Conclusion</a:t>
            </a:r>
            <a:endParaRPr b="1">
              <a:latin typeface="IBM Plex Sans"/>
              <a:ea typeface="IBM Plex Sans"/>
              <a:cs typeface="IBM Plex Sans"/>
              <a:sym typeface="IBM Plex Sans"/>
            </a:endParaRPr>
          </a:p>
        </p:txBody>
      </p:sp>
      <p:pic>
        <p:nvPicPr>
          <p:cNvPr id="436" name="Google Shape;436;p60"/>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437" name="Google Shape;437;p60"/>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What We Learned</a:t>
            </a:r>
            <a:endParaRPr sz="3600" b="1">
              <a:latin typeface="IBM Plex Sans"/>
              <a:ea typeface="IBM Plex Sans"/>
              <a:cs typeface="IBM Plex Sans"/>
              <a:sym typeface="IBM Plex Sans"/>
            </a:endParaRPr>
          </a:p>
        </p:txBody>
      </p:sp>
      <p:sp>
        <p:nvSpPr>
          <p:cNvPr id="443" name="Google Shape;443;p61"/>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Learned and practiced best practices of de-escalation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Identified how to foster a positive and respectful environment</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Instilled greater confidence navigating future situations with confidence and composure</a:t>
            </a:r>
            <a:endParaRPr sz="2600">
              <a:solidFill>
                <a:schemeClr val="dk1"/>
              </a:solidFill>
              <a:latin typeface="IBM Plex Sans"/>
              <a:ea typeface="IBM Plex Sans"/>
              <a:cs typeface="IBM Plex Sans"/>
              <a:sym typeface="IBM Plex Sans"/>
            </a:endParaRPr>
          </a:p>
        </p:txBody>
      </p:sp>
      <p:pic>
        <p:nvPicPr>
          <p:cNvPr id="444" name="Google Shape;444;p61"/>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445" name="Google Shape;445;p61"/>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Additional Resources</a:t>
            </a:r>
            <a:endParaRPr sz="3600" b="1">
              <a:latin typeface="IBM Plex Sans"/>
              <a:ea typeface="IBM Plex Sans"/>
              <a:cs typeface="IBM Plex Sans"/>
              <a:sym typeface="IBM Plex Sans"/>
            </a:endParaRPr>
          </a:p>
        </p:txBody>
      </p:sp>
      <p:sp>
        <p:nvSpPr>
          <p:cNvPr id="451" name="Google Shape;451;p62"/>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u="sng" dirty="0">
                <a:solidFill>
                  <a:schemeClr val="dk1"/>
                </a:solidFill>
                <a:latin typeface="IBM Plex Sans"/>
                <a:ea typeface="IBM Plex Sans"/>
                <a:cs typeface="IBM Plex Sans"/>
                <a:sym typeface="IBM Plex Sans"/>
                <a:hlinkClick r:id="rId3">
                  <a:extLst>
                    <a:ext uri="{A12FA001-AC4F-418D-AE19-62706E023703}">
                      <ahyp:hlinkClr xmlns:ahyp="http://schemas.microsoft.com/office/drawing/2018/hyperlinkcolor" val="tx"/>
                    </a:ext>
                  </a:extLst>
                </a:hlinkClick>
              </a:rPr>
              <a:t>Observer Relations Training</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u="sng" dirty="0">
                <a:solidFill>
                  <a:schemeClr val="dk1"/>
                </a:solidFill>
                <a:latin typeface="IBM Plex Sans"/>
                <a:ea typeface="IBM Plex Sans"/>
                <a:cs typeface="IBM Plex Sans"/>
                <a:sym typeface="IBM Plex Sans"/>
                <a:hlinkClick r:id="rId4">
                  <a:extLst>
                    <a:ext uri="{A12FA001-AC4F-418D-AE19-62706E023703}">
                      <ahyp:hlinkClr xmlns:ahyp="http://schemas.microsoft.com/office/drawing/2018/hyperlinkcolor" val="tx"/>
                    </a:ext>
                  </a:extLst>
                </a:hlinkClick>
              </a:rPr>
              <a:t>De-Escalation Resources</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u="sng" dirty="0">
                <a:solidFill>
                  <a:schemeClr val="dk1"/>
                </a:solidFill>
                <a:latin typeface="IBM Plex Sans"/>
                <a:ea typeface="IBM Plex Sans"/>
                <a:cs typeface="IBM Plex Sans"/>
                <a:sym typeface="IBM Plex Sans"/>
                <a:hlinkClick r:id="rId5">
                  <a:extLst>
                    <a:ext uri="{A12FA001-AC4F-418D-AE19-62706E023703}">
                      <ahyp:hlinkClr xmlns:ahyp="http://schemas.microsoft.com/office/drawing/2018/hyperlinkcolor" val="tx"/>
                    </a:ext>
                  </a:extLst>
                </a:hlinkClick>
              </a:rPr>
              <a:t>De-Escalation Posters</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u="sng" dirty="0">
                <a:solidFill>
                  <a:schemeClr val="dk1"/>
                </a:solidFill>
                <a:latin typeface="IBM Plex Sans"/>
                <a:ea typeface="IBM Plex Sans"/>
                <a:cs typeface="IBM Plex Sans"/>
                <a:sym typeface="IBM Plex Sans"/>
                <a:hlinkClick r:id="rId6">
                  <a:extLst>
                    <a:ext uri="{A12FA001-AC4F-418D-AE19-62706E023703}">
                      <ahyp:hlinkClr xmlns:ahyp="http://schemas.microsoft.com/office/drawing/2018/hyperlinkcolor" val="tx"/>
                    </a:ext>
                  </a:extLst>
                </a:hlinkClick>
              </a:rPr>
              <a:t>CISA De-Escalation Series</a:t>
            </a:r>
            <a:endParaRPr sz="24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u="sng" dirty="0">
                <a:solidFill>
                  <a:schemeClr val="dk1"/>
                </a:solidFill>
                <a:latin typeface="IBM Plex Sans"/>
                <a:ea typeface="IBM Plex Sans"/>
                <a:cs typeface="IBM Plex Sans"/>
                <a:sym typeface="IBM Plex Sans"/>
                <a:hlinkClick r:id="rId7">
                  <a:extLst>
                    <a:ext uri="{A12FA001-AC4F-418D-AE19-62706E023703}">
                      <ahyp:hlinkClr xmlns:ahyp="http://schemas.microsoft.com/office/drawing/2018/hyperlinkcolor" val="tx"/>
                    </a:ext>
                  </a:extLst>
                </a:hlinkClick>
              </a:rPr>
              <a:t>Wellness and Resilience In-A-Box</a:t>
            </a:r>
            <a:endParaRPr sz="2600" dirty="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u="sng" dirty="0">
                <a:solidFill>
                  <a:schemeClr val="dk1"/>
                </a:solidFill>
                <a:latin typeface="IBM Plex Sans"/>
                <a:ea typeface="IBM Plex Sans"/>
                <a:cs typeface="IBM Plex Sans"/>
                <a:sym typeface="IBM Plex Sans"/>
                <a:hlinkClick r:id="rId8">
                  <a:extLst>
                    <a:ext uri="{A12FA001-AC4F-418D-AE19-62706E023703}">
                      <ahyp:hlinkClr xmlns:ahyp="http://schemas.microsoft.com/office/drawing/2018/hyperlinkcolor" val="tx"/>
                    </a:ext>
                  </a:extLst>
                </a:hlinkClick>
              </a:rPr>
              <a:t>BDI Directory</a:t>
            </a:r>
            <a:endParaRPr sz="2400" dirty="0">
              <a:solidFill>
                <a:schemeClr val="dk1"/>
              </a:solidFill>
              <a:latin typeface="IBM Plex Sans"/>
              <a:ea typeface="IBM Plex Sans"/>
              <a:cs typeface="IBM Plex Sans"/>
              <a:sym typeface="IBM Plex Sans"/>
            </a:endParaRPr>
          </a:p>
        </p:txBody>
      </p:sp>
      <p:pic>
        <p:nvPicPr>
          <p:cNvPr id="452" name="Google Shape;452;p62"/>
          <p:cNvPicPr preferRelativeResize="0"/>
          <p:nvPr/>
        </p:nvPicPr>
        <p:blipFill>
          <a:blip r:embed="rId9">
            <a:alphaModFix/>
          </a:blip>
          <a:stretch>
            <a:fillRect/>
          </a:stretch>
        </p:blipFill>
        <p:spPr>
          <a:xfrm>
            <a:off x="8002491" y="4480250"/>
            <a:ext cx="1141508" cy="663248"/>
          </a:xfrm>
          <a:prstGeom prst="rect">
            <a:avLst/>
          </a:prstGeom>
          <a:noFill/>
          <a:ln>
            <a:noFill/>
          </a:ln>
        </p:spPr>
      </p:pic>
      <p:pic>
        <p:nvPicPr>
          <p:cNvPr id="453" name="Google Shape;453;p62"/>
          <p:cNvPicPr preferRelativeResize="0"/>
          <p:nvPr/>
        </p:nvPicPr>
        <p:blipFill>
          <a:blip r:embed="rId10">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Additional Resources</a:t>
            </a:r>
            <a:endParaRPr sz="3600" b="1">
              <a:latin typeface="IBM Plex Sans"/>
              <a:ea typeface="IBM Plex Sans"/>
              <a:cs typeface="IBM Plex Sans"/>
              <a:sym typeface="IBM Plex Sans"/>
            </a:endParaRPr>
          </a:p>
        </p:txBody>
      </p:sp>
      <p:sp>
        <p:nvSpPr>
          <p:cNvPr id="459" name="Google Shape;459;p63"/>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Veterans Hotline- 1-877-424-3838</a:t>
            </a:r>
            <a:endParaRPr sz="2200">
              <a:solidFill>
                <a:schemeClr val="dk1"/>
              </a:solidFill>
              <a:latin typeface="IBM Plex Sans"/>
              <a:ea typeface="IBM Plex Sans"/>
              <a:cs typeface="IBM Plex Sans"/>
              <a:sym typeface="IBM Plex Sans"/>
            </a:endParaRPr>
          </a:p>
          <a:p>
            <a:pPr marL="457200" lvl="0" indent="-368300" algn="l" rtl="0">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Trevor Project Suicide/Crisis Hotline - 1-866-488-7376</a:t>
            </a:r>
            <a:endParaRPr sz="2200">
              <a:solidFill>
                <a:schemeClr val="dk1"/>
              </a:solidFill>
              <a:latin typeface="IBM Plex Sans"/>
              <a:ea typeface="IBM Plex Sans"/>
              <a:cs typeface="IBM Plex Sans"/>
              <a:sym typeface="IBM Plex Sans"/>
            </a:endParaRPr>
          </a:p>
          <a:p>
            <a:pPr marL="457200" lvl="0" indent="-368300" algn="l" rtl="0">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SAMHSA - 1-800-662-HELP</a:t>
            </a:r>
            <a:endParaRPr sz="2400">
              <a:solidFill>
                <a:schemeClr val="dk1"/>
              </a:solidFill>
              <a:latin typeface="IBM Plex Sans"/>
              <a:ea typeface="IBM Plex Sans"/>
              <a:cs typeface="IBM Plex Sans"/>
              <a:sym typeface="IBM Plex Sans"/>
            </a:endParaRPr>
          </a:p>
        </p:txBody>
      </p:sp>
      <p:pic>
        <p:nvPicPr>
          <p:cNvPr id="460" name="Google Shape;460;p63"/>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461" name="Google Shape;461;p63"/>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dirty="0">
                <a:latin typeface="IBM Plex Sans"/>
                <a:ea typeface="IBM Plex Sans"/>
                <a:cs typeface="IBM Plex Sans"/>
                <a:sym typeface="IBM Plex Sans"/>
              </a:rPr>
              <a:t>Defining </a:t>
            </a:r>
            <a:br>
              <a:rPr lang="en" b="1" dirty="0">
                <a:latin typeface="IBM Plex Sans"/>
                <a:ea typeface="IBM Plex Sans"/>
                <a:cs typeface="IBM Plex Sans"/>
                <a:sym typeface="IBM Plex Sans"/>
              </a:rPr>
            </a:br>
            <a:r>
              <a:rPr lang="en" b="1" dirty="0">
                <a:latin typeface="IBM Plex Sans"/>
                <a:ea typeface="IBM Plex Sans"/>
                <a:cs typeface="IBM Plex Sans"/>
                <a:sym typeface="IBM Plex Sans"/>
              </a:rPr>
              <a:t>De-Escalation</a:t>
            </a:r>
            <a:endParaRPr b="1" dirty="0">
              <a:latin typeface="IBM Plex Sans"/>
              <a:ea typeface="IBM Plex Sans"/>
              <a:cs typeface="IBM Plex Sans"/>
              <a:sym typeface="IBM Plex Sans"/>
            </a:endParaRPr>
          </a:p>
        </p:txBody>
      </p:sp>
      <p:pic>
        <p:nvPicPr>
          <p:cNvPr id="103" name="Google Shape;103;p19"/>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04" name="Google Shape;104;p19"/>
          <p:cNvPicPr preferRelativeResize="0"/>
          <p:nvPr/>
        </p:nvPicPr>
        <p:blipFill>
          <a:blip r:embed="rId4">
            <a:alphaModFix/>
          </a:blip>
          <a:stretch>
            <a:fillRect/>
          </a:stretch>
        </p:blipFill>
        <p:spPr>
          <a:xfrm>
            <a:off x="6593425" y="4480250"/>
            <a:ext cx="1330737" cy="663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latin typeface="IBM Plex Sans"/>
                <a:ea typeface="IBM Plex Sans"/>
                <a:cs typeface="IBM Plex Sans"/>
                <a:sym typeface="IBM Plex Sans"/>
              </a:rPr>
              <a:t>What and Why of De-Escalation </a:t>
            </a:r>
            <a:endParaRPr sz="3600" b="1" dirty="0">
              <a:latin typeface="IBM Plex Sans"/>
              <a:ea typeface="IBM Plex Sans"/>
              <a:cs typeface="IBM Plex Sans"/>
              <a:sym typeface="IBM Plex Sans"/>
            </a:endParaRPr>
          </a:p>
        </p:txBody>
      </p:sp>
      <p:sp>
        <p:nvSpPr>
          <p:cNvPr id="110" name="Google Shape;110;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dk1"/>
                </a:solidFill>
                <a:latin typeface="IBM Plex Sans"/>
                <a:ea typeface="IBM Plex Sans"/>
                <a:cs typeface="IBM Plex Sans"/>
                <a:sym typeface="IBM Plex Sans"/>
              </a:rPr>
              <a:t>What is it?</a:t>
            </a:r>
            <a:endParaRPr sz="2200" b="1">
              <a:solidFill>
                <a:schemeClr val="dk1"/>
              </a:solidFill>
              <a:latin typeface="IBM Plex Sans"/>
              <a:ea typeface="IBM Plex Sans"/>
              <a:cs typeface="IBM Plex Sans"/>
              <a:sym typeface="IBM Plex Sans"/>
            </a:endParaRPr>
          </a:p>
          <a:p>
            <a:pPr marL="0" lvl="0" indent="0" algn="l" rtl="0">
              <a:spcBef>
                <a:spcPts val="1200"/>
              </a:spcBef>
              <a:spcAft>
                <a:spcPts val="0"/>
              </a:spcAft>
              <a:buNone/>
            </a:pPr>
            <a:r>
              <a:rPr lang="en" sz="2200">
                <a:solidFill>
                  <a:schemeClr val="dk1"/>
                </a:solidFill>
                <a:latin typeface="IBM Plex Sans"/>
                <a:ea typeface="IBM Plex Sans"/>
                <a:cs typeface="IBM Plex Sans"/>
                <a:sym typeface="IBM Plex Sans"/>
              </a:rPr>
              <a:t>U.S. Department of Homeland Security Policy Statement 044-05</a:t>
            </a:r>
            <a:endParaRPr sz="2200">
              <a:solidFill>
                <a:schemeClr val="dk1"/>
              </a:solidFill>
              <a:latin typeface="IBM Plex Sans"/>
              <a:ea typeface="IBM Plex Sans"/>
              <a:cs typeface="IBM Plex Sans"/>
              <a:sym typeface="IBM Plex Sans"/>
            </a:endParaRPr>
          </a:p>
          <a:p>
            <a:pPr marL="0" lvl="0" indent="0" algn="l" rtl="0">
              <a:spcBef>
                <a:spcPts val="1200"/>
              </a:spcBef>
              <a:spcAft>
                <a:spcPts val="1200"/>
              </a:spcAft>
              <a:buNone/>
            </a:pPr>
            <a:r>
              <a:rPr lang="en" sz="2200" i="1">
                <a:solidFill>
                  <a:schemeClr val="dk1"/>
                </a:solidFill>
                <a:latin typeface="IBM Plex Sans"/>
                <a:ea typeface="IBM Plex Sans"/>
                <a:cs typeface="IBM Plex Sans"/>
                <a:sym typeface="IBM Plex Sans"/>
              </a:rPr>
              <a:t>Using communication (both verbal and non-verbal) to shift the energy in a tense situation.</a:t>
            </a:r>
            <a:endParaRPr sz="2200">
              <a:solidFill>
                <a:schemeClr val="dk1"/>
              </a:solidFill>
              <a:latin typeface="IBM Plex Sans"/>
              <a:ea typeface="IBM Plex Sans"/>
              <a:cs typeface="IBM Plex Sans"/>
              <a:sym typeface="IBM Plex Sans"/>
            </a:endParaRPr>
          </a:p>
        </p:txBody>
      </p:sp>
      <p:pic>
        <p:nvPicPr>
          <p:cNvPr id="111" name="Google Shape;111;p20"/>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12" name="Google Shape;112;p20"/>
          <p:cNvPicPr preferRelativeResize="0"/>
          <p:nvPr/>
        </p:nvPicPr>
        <p:blipFill>
          <a:blip r:embed="rId4">
            <a:alphaModFix/>
          </a:blip>
          <a:stretch>
            <a:fillRect/>
          </a:stretch>
        </p:blipFill>
        <p:spPr>
          <a:xfrm>
            <a:off x="6593425" y="4480250"/>
            <a:ext cx="1330737" cy="663250"/>
          </a:xfrm>
          <a:prstGeom prst="rect">
            <a:avLst/>
          </a:prstGeom>
          <a:noFill/>
          <a:ln>
            <a:noFill/>
          </a:ln>
        </p:spPr>
      </p:pic>
      <p:sp>
        <p:nvSpPr>
          <p:cNvPr id="113" name="Google Shape;113;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solidFill>
                  <a:schemeClr val="dk1"/>
                </a:solidFill>
                <a:latin typeface="IBM Plex Sans"/>
                <a:ea typeface="IBM Plex Sans"/>
                <a:cs typeface="IBM Plex Sans"/>
                <a:sym typeface="IBM Plex Sans"/>
              </a:rPr>
              <a:t>Why is it important?</a:t>
            </a:r>
            <a:endParaRPr sz="2200" b="1">
              <a:solidFill>
                <a:schemeClr val="dk1"/>
              </a:solidFill>
              <a:latin typeface="IBM Plex Sans"/>
              <a:ea typeface="IBM Plex Sans"/>
              <a:cs typeface="IBM Plex Sans"/>
              <a:sym typeface="IBM Plex Sans"/>
            </a:endParaRPr>
          </a:p>
          <a:p>
            <a:pPr marL="457200" lvl="0" indent="-368300" algn="l" rtl="0">
              <a:spcBef>
                <a:spcPts val="120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Prevention</a:t>
            </a:r>
            <a:endParaRPr sz="2200">
              <a:solidFill>
                <a:schemeClr val="dk1"/>
              </a:solidFill>
              <a:latin typeface="IBM Plex Sans"/>
              <a:ea typeface="IBM Plex Sans"/>
              <a:cs typeface="IBM Plex Sans"/>
              <a:sym typeface="IBM Plex Sans"/>
            </a:endParaRPr>
          </a:p>
          <a:p>
            <a:pPr marL="457200" lvl="0" indent="-368300" algn="l" rtl="0">
              <a:spcBef>
                <a:spcPts val="0"/>
              </a:spcBef>
              <a:spcAft>
                <a:spcPts val="0"/>
              </a:spcAft>
              <a:buClr>
                <a:schemeClr val="dk1"/>
              </a:buClr>
              <a:buSzPts val="2200"/>
              <a:buFont typeface="IBM Plex Sans"/>
              <a:buChar char="●"/>
            </a:pPr>
            <a:r>
              <a:rPr lang="en" sz="2200">
                <a:solidFill>
                  <a:schemeClr val="dk1"/>
                </a:solidFill>
                <a:latin typeface="IBM Plex Sans"/>
                <a:ea typeface="IBM Plex Sans"/>
                <a:cs typeface="IBM Plex Sans"/>
                <a:sym typeface="IBM Plex Sans"/>
              </a:rPr>
              <a:t>Safety</a:t>
            </a:r>
            <a:endParaRPr sz="2200">
              <a:solidFill>
                <a:schemeClr val="dk1"/>
              </a:solidFill>
              <a:latin typeface="IBM Plex Sans"/>
              <a:ea typeface="IBM Plex Sans"/>
              <a:cs typeface="IBM Plex Sans"/>
              <a:sym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Common Drivers</a:t>
            </a:r>
            <a:endParaRPr sz="3600" b="1">
              <a:latin typeface="IBM Plex Sans"/>
              <a:ea typeface="IBM Plex Sans"/>
              <a:cs typeface="IBM Plex Sans"/>
              <a:sym typeface="IBM Plex Sans"/>
            </a:endParaRPr>
          </a:p>
        </p:txBody>
      </p:sp>
      <p:sp>
        <p:nvSpPr>
          <p:cNvPr id="119" name="Google Shape;119;p21"/>
          <p:cNvSpPr txBox="1">
            <a:spLocks noGrp="1"/>
          </p:cNvSpPr>
          <p:nvPr>
            <p:ph type="body" idx="1"/>
          </p:nvPr>
        </p:nvSpPr>
        <p:spPr>
          <a:xfrm>
            <a:off x="311700" y="1365250"/>
            <a:ext cx="85206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Long wait times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Confusion about voting procedures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Disputes over eligibility</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Conflict between voters or observers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General distrust regarding elections</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Mis/dis-information</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Mutual distrust/worry of hostility from the other person</a:t>
            </a:r>
            <a:endParaRPr sz="2700">
              <a:solidFill>
                <a:schemeClr val="dk1"/>
              </a:solidFill>
              <a:latin typeface="IBM Plex Sans"/>
              <a:ea typeface="IBM Plex Sans"/>
              <a:cs typeface="IBM Plex Sans"/>
              <a:sym typeface="IBM Plex Sans"/>
            </a:endParaRPr>
          </a:p>
        </p:txBody>
      </p:sp>
      <p:pic>
        <p:nvPicPr>
          <p:cNvPr id="120" name="Google Shape;120;p21"/>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21" name="Google Shape;121;p21"/>
          <p:cNvPicPr preferRelativeResize="0"/>
          <p:nvPr/>
        </p:nvPicPr>
        <p:blipFill>
          <a:blip r:embed="rId4">
            <a:alphaModFix/>
          </a:blip>
          <a:stretch>
            <a:fillRect/>
          </a:stretch>
        </p:blipFill>
        <p:spPr>
          <a:xfrm>
            <a:off x="6593425" y="4480250"/>
            <a:ext cx="1330737" cy="663250"/>
          </a:xfrm>
          <a:prstGeom prst="rect">
            <a:avLst/>
          </a:prstGeom>
          <a:noFill/>
          <a:ln>
            <a:noFill/>
          </a:ln>
        </p:spPr>
      </p:pic>
      <p:pic>
        <p:nvPicPr>
          <p:cNvPr id="122" name="Google Shape;122;p21"/>
          <p:cNvPicPr preferRelativeResize="0"/>
          <p:nvPr/>
        </p:nvPicPr>
        <p:blipFill rotWithShape="1">
          <a:blip r:embed="rId5">
            <a:alphaModFix/>
          </a:blip>
          <a:srcRect l="18504" r="17842"/>
          <a:stretch/>
        </p:blipFill>
        <p:spPr>
          <a:xfrm>
            <a:off x="6448713" y="969125"/>
            <a:ext cx="1983900" cy="1885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latin typeface="IBM Plex Sans"/>
                <a:ea typeface="IBM Plex Sans"/>
                <a:cs typeface="IBM Plex Sans"/>
                <a:sym typeface="IBM Plex Sans"/>
              </a:rPr>
              <a:t>Your Role in De-Escalation</a:t>
            </a:r>
            <a:endParaRPr sz="3600" b="1" dirty="0">
              <a:latin typeface="IBM Plex Sans"/>
              <a:ea typeface="IBM Plex Sans"/>
              <a:cs typeface="IBM Plex Sans"/>
              <a:sym typeface="IBM Plex Sans"/>
            </a:endParaRPr>
          </a:p>
        </p:txBody>
      </p:sp>
      <p:sp>
        <p:nvSpPr>
          <p:cNvPr id="128" name="Google Shape;128;p22"/>
          <p:cNvSpPr txBox="1">
            <a:spLocks noGrp="1"/>
          </p:cNvSpPr>
          <p:nvPr>
            <p:ph type="body" idx="1"/>
          </p:nvPr>
        </p:nvSpPr>
        <p:spPr>
          <a:xfrm>
            <a:off x="311700" y="1652500"/>
            <a:ext cx="3999900" cy="2321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Recognize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Assess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De-escalate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AutoNum type="arabicPeriod"/>
            </a:pPr>
            <a:r>
              <a:rPr lang="en" sz="2400">
                <a:solidFill>
                  <a:schemeClr val="dk1"/>
                </a:solidFill>
                <a:latin typeface="IBM Plex Sans"/>
                <a:ea typeface="IBM Plex Sans"/>
                <a:cs typeface="IBM Plex Sans"/>
                <a:sym typeface="IBM Plex Sans"/>
              </a:rPr>
              <a:t>Report</a:t>
            </a:r>
            <a:endParaRPr sz="2400">
              <a:solidFill>
                <a:schemeClr val="dk1"/>
              </a:solidFill>
              <a:latin typeface="IBM Plex Sans"/>
              <a:ea typeface="IBM Plex Sans"/>
              <a:cs typeface="IBM Plex Sans"/>
              <a:sym typeface="IBM Plex Sans"/>
            </a:endParaRPr>
          </a:p>
        </p:txBody>
      </p:sp>
      <p:pic>
        <p:nvPicPr>
          <p:cNvPr id="129" name="Google Shape;129;p22"/>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30" name="Google Shape;130;p22"/>
          <p:cNvPicPr preferRelativeResize="0"/>
          <p:nvPr/>
        </p:nvPicPr>
        <p:blipFill>
          <a:blip r:embed="rId4">
            <a:alphaModFix/>
          </a:blip>
          <a:stretch>
            <a:fillRect/>
          </a:stretch>
        </p:blipFill>
        <p:spPr>
          <a:xfrm>
            <a:off x="6593425" y="4480250"/>
            <a:ext cx="1330737" cy="663250"/>
          </a:xfrm>
          <a:prstGeom prst="rect">
            <a:avLst/>
          </a:prstGeom>
          <a:noFill/>
          <a:ln>
            <a:noFill/>
          </a:ln>
        </p:spPr>
      </p:pic>
      <p:sp>
        <p:nvSpPr>
          <p:cNvPr id="131" name="Google Shape;131;p22"/>
          <p:cNvSpPr txBox="1"/>
          <p:nvPr/>
        </p:nvSpPr>
        <p:spPr>
          <a:xfrm>
            <a:off x="311700" y="1106950"/>
            <a:ext cx="61233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chemeClr val="dk1"/>
                </a:solidFill>
                <a:latin typeface="IBM Plex Sans"/>
                <a:ea typeface="IBM Plex Sans"/>
                <a:cs typeface="IBM Plex Sans"/>
                <a:sym typeface="IBM Plex Sans"/>
              </a:rPr>
              <a:t>According to the Cybersecurity and Infrastructure Security Agency</a:t>
            </a:r>
            <a:endParaRPr sz="1600" i="1">
              <a:solidFill>
                <a:schemeClr val="dk1"/>
              </a:solidFill>
              <a:latin typeface="IBM Plex Sans"/>
              <a:ea typeface="IBM Plex Sans"/>
              <a:cs typeface="IBM Plex Sans"/>
              <a:sym typeface="IBM Plex Sans"/>
            </a:endParaRPr>
          </a:p>
        </p:txBody>
      </p:sp>
      <p:pic>
        <p:nvPicPr>
          <p:cNvPr id="132" name="Google Shape;132;p22"/>
          <p:cNvPicPr preferRelativeResize="0"/>
          <p:nvPr/>
        </p:nvPicPr>
        <p:blipFill>
          <a:blip r:embed="rId5">
            <a:alphaModFix/>
          </a:blip>
          <a:stretch>
            <a:fillRect/>
          </a:stretch>
        </p:blipFill>
        <p:spPr>
          <a:xfrm>
            <a:off x="4524650" y="1733625"/>
            <a:ext cx="3477852" cy="23213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IBM Plex Sans"/>
                <a:ea typeface="IBM Plex Sans"/>
                <a:cs typeface="IBM Plex Sans"/>
                <a:sym typeface="IBM Plex Sans"/>
              </a:rPr>
              <a:t>Recognize</a:t>
            </a:r>
            <a:endParaRPr sz="3600" b="1">
              <a:latin typeface="IBM Plex Sans"/>
              <a:ea typeface="IBM Plex Sans"/>
              <a:cs typeface="IBM Plex Sans"/>
              <a:sym typeface="IBM Plex Sans"/>
            </a:endParaRPr>
          </a:p>
        </p:txBody>
      </p:sp>
      <p:pic>
        <p:nvPicPr>
          <p:cNvPr id="138" name="Google Shape;138;p23"/>
          <p:cNvPicPr preferRelativeResize="0"/>
          <p:nvPr/>
        </p:nvPicPr>
        <p:blipFill>
          <a:blip r:embed="rId3">
            <a:alphaModFix/>
          </a:blip>
          <a:stretch>
            <a:fillRect/>
          </a:stretch>
        </p:blipFill>
        <p:spPr>
          <a:xfrm>
            <a:off x="8002491" y="4480250"/>
            <a:ext cx="1141508" cy="663248"/>
          </a:xfrm>
          <a:prstGeom prst="rect">
            <a:avLst/>
          </a:prstGeom>
          <a:noFill/>
          <a:ln>
            <a:noFill/>
          </a:ln>
        </p:spPr>
      </p:pic>
      <p:pic>
        <p:nvPicPr>
          <p:cNvPr id="139" name="Google Shape;139;p23"/>
          <p:cNvPicPr preferRelativeResize="0"/>
          <p:nvPr/>
        </p:nvPicPr>
        <p:blipFill>
          <a:blip r:embed="rId4">
            <a:alphaModFix/>
          </a:blip>
          <a:stretch>
            <a:fillRect/>
          </a:stretch>
        </p:blipFill>
        <p:spPr>
          <a:xfrm>
            <a:off x="6593425" y="4480250"/>
            <a:ext cx="1330737" cy="663250"/>
          </a:xfrm>
          <a:prstGeom prst="rect">
            <a:avLst/>
          </a:prstGeom>
          <a:noFill/>
          <a:ln>
            <a:noFill/>
          </a:ln>
        </p:spPr>
      </p:pic>
      <p:sp>
        <p:nvSpPr>
          <p:cNvPr id="140" name="Google Shape;140;p23"/>
          <p:cNvSpPr txBox="1">
            <a:spLocks noGrp="1"/>
          </p:cNvSpPr>
          <p:nvPr>
            <p:ph type="body" idx="1"/>
          </p:nvPr>
        </p:nvSpPr>
        <p:spPr>
          <a:xfrm>
            <a:off x="311700" y="1365250"/>
            <a:ext cx="5165100" cy="311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Change in baseline behavior or mood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Pacing, agitated gestures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Staring through you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Blocking others’ movements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Finger pointing </a:t>
            </a:r>
            <a:endParaRPr sz="2400">
              <a:solidFill>
                <a:schemeClr val="dk1"/>
              </a:solidFill>
              <a:latin typeface="IBM Plex Sans"/>
              <a:ea typeface="IBM Plex Sans"/>
              <a:cs typeface="IBM Plex Sans"/>
              <a:sym typeface="IBM Plex Sans"/>
            </a:endParaRPr>
          </a:p>
          <a:p>
            <a:pPr marL="457200" lvl="0" indent="-381000" algn="l" rtl="0">
              <a:spcBef>
                <a:spcPts val="0"/>
              </a:spcBef>
              <a:spcAft>
                <a:spcPts val="0"/>
              </a:spcAft>
              <a:buClr>
                <a:schemeClr val="dk1"/>
              </a:buClr>
              <a:buSzPts val="2400"/>
              <a:buFont typeface="IBM Plex Sans"/>
              <a:buChar char="●"/>
            </a:pPr>
            <a:r>
              <a:rPr lang="en" sz="2400">
                <a:solidFill>
                  <a:schemeClr val="dk1"/>
                </a:solidFill>
                <a:latin typeface="IBM Plex Sans"/>
                <a:ea typeface="IBM Plex Sans"/>
                <a:cs typeface="IBM Plex Sans"/>
                <a:sym typeface="IBM Plex Sans"/>
              </a:rPr>
              <a:t>Distracted or inability to focus </a:t>
            </a:r>
            <a:endParaRPr sz="2600">
              <a:solidFill>
                <a:schemeClr val="dk1"/>
              </a:solidFill>
              <a:latin typeface="IBM Plex Sans"/>
              <a:ea typeface="IBM Plex Sans"/>
              <a:cs typeface="IBM Plex Sans"/>
              <a:sym typeface="IBM Plex Sans"/>
            </a:endParaRPr>
          </a:p>
        </p:txBody>
      </p:sp>
      <p:pic>
        <p:nvPicPr>
          <p:cNvPr id="141" name="Google Shape;141;p23"/>
          <p:cNvPicPr preferRelativeResize="0"/>
          <p:nvPr/>
        </p:nvPicPr>
        <p:blipFill>
          <a:blip r:embed="rId5">
            <a:alphaModFix/>
          </a:blip>
          <a:stretch>
            <a:fillRect/>
          </a:stretch>
        </p:blipFill>
        <p:spPr>
          <a:xfrm>
            <a:off x="5324400" y="1386963"/>
            <a:ext cx="3636199" cy="23695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4366</Words>
  <Application>Microsoft Office PowerPoint</Application>
  <PresentationFormat>On-screen Show (16:9)</PresentationFormat>
  <Paragraphs>309</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IBM Plex Sans Light</vt:lpstr>
      <vt:lpstr>IBM Plex Sans Medium</vt:lpstr>
      <vt:lpstr>IBM Plex Sans</vt:lpstr>
      <vt:lpstr>Simple Light</vt:lpstr>
      <vt:lpstr>Introduction to De-Escalation Techniques for Election Workers</vt:lpstr>
      <vt:lpstr>Introduction</vt:lpstr>
      <vt:lpstr>Course Outline</vt:lpstr>
      <vt:lpstr>What You Will Learn</vt:lpstr>
      <vt:lpstr>Defining  De-Escalation</vt:lpstr>
      <vt:lpstr>What and Why of De-Escalation </vt:lpstr>
      <vt:lpstr>Common Drivers</vt:lpstr>
      <vt:lpstr>Your Role in De-Escalation</vt:lpstr>
      <vt:lpstr>Recognize</vt:lpstr>
      <vt:lpstr>Assess</vt:lpstr>
      <vt:lpstr>De-Escalate</vt:lpstr>
      <vt:lpstr>Report</vt:lpstr>
      <vt:lpstr>Key Principles of  De-Escalation</vt:lpstr>
      <vt:lpstr>Key Principles of De-Escalation</vt:lpstr>
      <vt:lpstr>Empathy</vt:lpstr>
      <vt:lpstr>Active Listening</vt:lpstr>
      <vt:lpstr>Respect</vt:lpstr>
      <vt:lpstr>Attentive Communication</vt:lpstr>
      <vt:lpstr>Learning Check</vt:lpstr>
      <vt:lpstr>De-Escalation Techniques</vt:lpstr>
      <vt:lpstr>Verbal Strategies</vt:lpstr>
      <vt:lpstr>Non-Verbal Strategies</vt:lpstr>
      <vt:lpstr>Time and Space Management</vt:lpstr>
      <vt:lpstr>C.L.A.R.A. Method </vt:lpstr>
      <vt:lpstr>Center</vt:lpstr>
      <vt:lpstr>Listen</vt:lpstr>
      <vt:lpstr>Acknowledge/Affirm</vt:lpstr>
      <vt:lpstr>Respond </vt:lpstr>
      <vt:lpstr>Assess</vt:lpstr>
      <vt:lpstr>Learning Check</vt:lpstr>
      <vt:lpstr>Self Care and Support </vt:lpstr>
      <vt:lpstr>Recognize Stress and Burnout</vt:lpstr>
      <vt:lpstr>Techniques for Management</vt:lpstr>
      <vt:lpstr>Create a Trusted Support System</vt:lpstr>
      <vt:lpstr>Learning Check</vt:lpstr>
      <vt:lpstr>Scenario-Based Training</vt:lpstr>
      <vt:lpstr>Scenario 1</vt:lpstr>
      <vt:lpstr>Scenario 1: Provisional Ballot</vt:lpstr>
      <vt:lpstr>Scenario 1: Provisional Ballot</vt:lpstr>
      <vt:lpstr>Scenario 2</vt:lpstr>
      <vt:lpstr>Scenario 2: Long Lines</vt:lpstr>
      <vt:lpstr>Scenario 2: Long Lines</vt:lpstr>
      <vt:lpstr>Scenario 3</vt:lpstr>
      <vt:lpstr>Scenario 3: Distrust of Vote Being Counted</vt:lpstr>
      <vt:lpstr>Scenario 3: Distrust of Vote Being Counted</vt:lpstr>
      <vt:lpstr>Conclusion</vt:lpstr>
      <vt:lpstr>What We Learned</vt:lpstr>
      <vt:lpstr>Additional Resources</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Sarah Hilton</cp:lastModifiedBy>
  <cp:revision>2</cp:revision>
  <dcterms:modified xsi:type="dcterms:W3CDTF">2025-10-15T12:17:49Z</dcterms:modified>
</cp:coreProperties>
</file>