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8" r:id="rId2"/>
  </p:sldIdLst>
  <p:sldSz cx="7772400" cy="10058400"/>
  <p:notesSz cx="6858000" cy="9144000"/>
  <p:embeddedFontLst>
    <p:embeddedFont>
      <p:font typeface="IBM Plex Sans SemiBold" panose="020B0703050203000203" pitchFamily="34" charset="0"/>
      <p:regular r:id="rId4"/>
      <p:bold r:id="rId5"/>
      <p:italic r:id="rId6"/>
      <p:boldItalic r:id="rId7"/>
    </p:embeddedFont>
    <p:embeddedFont>
      <p:font typeface="Roboto" panose="02000000000000000000"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747775"/>
          </p15:clr>
        </p15:guide>
        <p15:guide id="2" pos="244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23E"/>
    <a:srgbClr val="F7F8E2"/>
    <a:srgbClr val="000000"/>
    <a:srgbClr val="D1DF64"/>
    <a:srgbClr val="1939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53" d="100"/>
          <a:sy n="53" d="100"/>
        </p:scale>
        <p:origin x="1848" y="2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9538"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61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6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www.sos.nd.gov/elections/voter/voting-north-dakota" TargetMode="External"/><Relationship Id="rId4" Type="http://schemas.openxmlformats.org/officeDocument/2006/relationships/hyperlink" Target="https://www.usa.gov/who-can-vo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824D19C-AF46-2EE3-1639-65C5D8328A50}"/>
              </a:ext>
            </a:extLst>
          </p:cNvPr>
          <p:cNvSpPr>
            <a:spLocks noGrp="1" noRot="1" noMove="1" noResize="1" noEditPoints="1" noAdjustHandles="1" noChangeArrowheads="1" noChangeShapeType="1"/>
          </p:cNvSpPr>
          <p:nvPr/>
        </p:nvSpPr>
        <p:spPr>
          <a:xfrm>
            <a:off x="3900016" y="7736206"/>
            <a:ext cx="3727604" cy="46727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050003A-893E-D069-88BD-C32F766D49E1}"/>
              </a:ext>
            </a:extLst>
          </p:cNvPr>
          <p:cNvSpPr>
            <a:spLocks noGrp="1" noRot="1" noMove="1" noResize="1" noEditPoints="1" noAdjustHandles="1" noChangeArrowheads="1" noChangeShapeType="1"/>
          </p:cNvSpPr>
          <p:nvPr/>
        </p:nvSpPr>
        <p:spPr>
          <a:xfrm>
            <a:off x="3886200" y="5998109"/>
            <a:ext cx="3767544" cy="1616167"/>
          </a:xfrm>
          <a:prstGeom prst="rect">
            <a:avLst/>
          </a:prstGeom>
          <a:solidFill>
            <a:srgbClr val="F7F8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9313067-9494-77C6-ED56-426C2D3AA25D}"/>
              </a:ext>
            </a:extLst>
          </p:cNvPr>
          <p:cNvSpPr>
            <a:spLocks noGrp="1" noRot="1" noMove="1" noResize="1" noEditPoints="1" noAdjustHandles="1" noChangeArrowheads="1" noChangeShapeType="1"/>
          </p:cNvSpPr>
          <p:nvPr/>
        </p:nvSpPr>
        <p:spPr>
          <a:xfrm>
            <a:off x="3259804" y="2233082"/>
            <a:ext cx="3606986" cy="2286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6AC7C7C-CF52-EE0A-4520-06515E3FB6DA}"/>
              </a:ext>
            </a:extLst>
          </p:cNvPr>
          <p:cNvSpPr>
            <a:spLocks noGrp="1" noRot="1" noMove="1" noResize="1" noEditPoints="1" noAdjustHandles="1" noChangeArrowheads="1" noChangeShapeType="1"/>
          </p:cNvSpPr>
          <p:nvPr/>
        </p:nvSpPr>
        <p:spPr>
          <a:xfrm>
            <a:off x="139092" y="2233082"/>
            <a:ext cx="2980589" cy="2286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5668D-8DCC-C6EF-BA8C-9AD7278C4B42}"/>
              </a:ext>
            </a:extLst>
          </p:cNvPr>
          <p:cNvSpPr>
            <a:spLocks noGrp="1" noRot="1" noMove="1" noResize="1" noEditPoints="1" noAdjustHandles="1" noChangeArrowheads="1" noChangeShapeType="1"/>
          </p:cNvSpPr>
          <p:nvPr>
            <p:ph type="title"/>
          </p:nvPr>
        </p:nvSpPr>
        <p:spPr>
          <a:xfrm>
            <a:off x="264945" y="308575"/>
            <a:ext cx="6273015" cy="1119900"/>
          </a:xfrm>
        </p:spPr>
        <p:txBody>
          <a:bodyPr/>
          <a:lstStyle/>
          <a:p>
            <a:r>
              <a:rPr lang="en-US" sz="3600" b="1" dirty="0">
                <a:solidFill>
                  <a:srgbClr val="19392C"/>
                </a:solidFill>
                <a:latin typeface="Roboto" panose="02000000000000000000" pitchFamily="2" charset="0"/>
                <a:ea typeface="Roboto" panose="02000000000000000000" pitchFamily="2" charset="0"/>
                <a:cs typeface="Roboto" panose="02000000000000000000" pitchFamily="2" charset="0"/>
              </a:rPr>
              <a:t>Voter Registration and</a:t>
            </a:r>
            <a:br>
              <a:rPr lang="en-US" sz="3600" b="1" dirty="0">
                <a:solidFill>
                  <a:srgbClr val="19392C"/>
                </a:solidFill>
                <a:latin typeface="Roboto" panose="02000000000000000000" pitchFamily="2" charset="0"/>
                <a:ea typeface="Roboto" panose="02000000000000000000" pitchFamily="2" charset="0"/>
                <a:cs typeface="Roboto" panose="02000000000000000000" pitchFamily="2" charset="0"/>
              </a:rPr>
            </a:br>
            <a:r>
              <a:rPr lang="en-US" sz="3600" b="1" dirty="0">
                <a:solidFill>
                  <a:srgbClr val="19392C"/>
                </a:solidFill>
                <a:latin typeface="Roboto" panose="02000000000000000000" pitchFamily="2" charset="0"/>
                <a:ea typeface="Roboto" panose="02000000000000000000" pitchFamily="2" charset="0"/>
                <a:cs typeface="Roboto" panose="02000000000000000000" pitchFamily="2" charset="0"/>
              </a:rPr>
              <a:t>Voter List Updates: </a:t>
            </a:r>
            <a:r>
              <a:rPr lang="en-US" sz="3600" b="1" i="1" dirty="0">
                <a:solidFill>
                  <a:srgbClr val="19392C"/>
                </a:solidFill>
                <a:latin typeface="Roboto" panose="02000000000000000000" pitchFamily="2" charset="0"/>
                <a:ea typeface="Roboto" panose="02000000000000000000" pitchFamily="2" charset="0"/>
                <a:cs typeface="Roboto" panose="02000000000000000000" pitchFamily="2" charset="0"/>
              </a:rPr>
              <a:t>A Primer</a:t>
            </a:r>
          </a:p>
        </p:txBody>
      </p:sp>
      <p:sp>
        <p:nvSpPr>
          <p:cNvPr id="3" name="Text Placeholder 2">
            <a:extLst>
              <a:ext uri="{FF2B5EF4-FFF2-40B4-BE49-F238E27FC236}">
                <a16:creationId xmlns:a16="http://schemas.microsoft.com/office/drawing/2014/main" id="{AFE41ED2-E486-2EC2-CF70-6A58820193F4}"/>
              </a:ext>
            </a:extLst>
          </p:cNvPr>
          <p:cNvSpPr>
            <a:spLocks noGrp="1" noRot="1" noMove="1" noResize="1" noEditPoints="1" noAdjustHandles="1" noChangeArrowheads="1" noChangeShapeType="1"/>
          </p:cNvSpPr>
          <p:nvPr>
            <p:ph type="body" idx="1"/>
          </p:nvPr>
        </p:nvSpPr>
        <p:spPr>
          <a:xfrm>
            <a:off x="152343" y="2133197"/>
            <a:ext cx="2923915" cy="2143814"/>
          </a:xfrm>
        </p:spPr>
        <p:txBody>
          <a:bodyPr/>
          <a:lstStyle/>
          <a:p>
            <a:pPr marL="139700" indent="0">
              <a:buNone/>
            </a:pPr>
            <a:r>
              <a:rPr lang="en-US" b="1" i="1" dirty="0">
                <a:solidFill>
                  <a:srgbClr val="3B823E"/>
                </a:solidFill>
                <a:latin typeface="Roboto" panose="02000000000000000000" pitchFamily="2" charset="0"/>
                <a:ea typeface="Roboto" panose="02000000000000000000" pitchFamily="2" charset="0"/>
                <a:cs typeface="Roboto" panose="02000000000000000000" pitchFamily="2" charset="0"/>
              </a:rPr>
              <a:t>You can register and vote if:</a:t>
            </a:r>
          </a:p>
          <a:p>
            <a:r>
              <a:rPr lang="en-US" sz="1100" dirty="0">
                <a:solidFill>
                  <a:schemeClr val="tx1"/>
                </a:solidFill>
                <a:latin typeface="Roboto" panose="02000000000000000000" pitchFamily="2" charset="0"/>
                <a:ea typeface="Roboto" panose="02000000000000000000" pitchFamily="2" charset="0"/>
                <a:cs typeface="Roboto" panose="02000000000000000000" pitchFamily="2" charset="0"/>
              </a:rPr>
              <a:t>You are a U.S. citizen,</a:t>
            </a:r>
          </a:p>
          <a:p>
            <a:r>
              <a:rPr lang="en-US" sz="1100" dirty="0">
                <a:solidFill>
                  <a:schemeClr val="tx1"/>
                </a:solidFill>
                <a:latin typeface="Roboto" panose="02000000000000000000" pitchFamily="2" charset="0"/>
                <a:ea typeface="Roboto" panose="02000000000000000000" pitchFamily="2" charset="0"/>
                <a:cs typeface="Roboto" panose="02000000000000000000" pitchFamily="2" charset="0"/>
              </a:rPr>
              <a:t>You meet your state’s residency requirements, </a:t>
            </a:r>
          </a:p>
          <a:p>
            <a:r>
              <a:rPr lang="en-US" sz="1100" dirty="0">
                <a:solidFill>
                  <a:schemeClr val="tx1"/>
                </a:solidFill>
                <a:latin typeface="Roboto" panose="02000000000000000000" pitchFamily="2" charset="0"/>
                <a:ea typeface="Roboto" panose="02000000000000000000" pitchFamily="2" charset="0"/>
                <a:cs typeface="Roboto" panose="02000000000000000000" pitchFamily="2" charset="0"/>
              </a:rPr>
              <a:t>You will be at least 18 years old on Election Day, and</a:t>
            </a:r>
          </a:p>
          <a:p>
            <a:r>
              <a:rPr lang="en-US" sz="1100" dirty="0">
                <a:solidFill>
                  <a:schemeClr val="tx1"/>
                </a:solidFill>
                <a:latin typeface="Roboto" panose="02000000000000000000" pitchFamily="2" charset="0"/>
                <a:ea typeface="Roboto" panose="02000000000000000000" pitchFamily="2" charset="0"/>
                <a:cs typeface="Roboto" panose="02000000000000000000" pitchFamily="2" charset="0"/>
              </a:rPr>
              <a:t>Depending on where you live, you also meet state-specific requirements, such as no felony convictions or incapacity declaration.</a:t>
            </a:r>
            <a:r>
              <a:rPr lang="en-US" sz="1100" baseline="30000" dirty="0">
                <a:solidFill>
                  <a:schemeClr val="tx1"/>
                </a:solidFill>
                <a:latin typeface="Roboto" panose="02000000000000000000" pitchFamily="2" charset="0"/>
                <a:ea typeface="Roboto" panose="02000000000000000000" pitchFamily="2" charset="0"/>
                <a:cs typeface="Roboto" panose="02000000000000000000" pitchFamily="2" charset="0"/>
              </a:rPr>
              <a:t>1</a:t>
            </a:r>
          </a:p>
        </p:txBody>
      </p:sp>
      <p:sp>
        <p:nvSpPr>
          <p:cNvPr id="4" name="Text Placeholder 3">
            <a:extLst>
              <a:ext uri="{FF2B5EF4-FFF2-40B4-BE49-F238E27FC236}">
                <a16:creationId xmlns:a16="http://schemas.microsoft.com/office/drawing/2014/main" id="{49D971A3-69A8-71BB-49E8-0A50716D35BF}"/>
              </a:ext>
            </a:extLst>
          </p:cNvPr>
          <p:cNvSpPr>
            <a:spLocks noGrp="1" noRot="1" noMove="1" noResize="1" noEditPoints="1" noAdjustHandles="1" noChangeArrowheads="1" noChangeShapeType="1"/>
          </p:cNvSpPr>
          <p:nvPr>
            <p:ph type="body" idx="2"/>
          </p:nvPr>
        </p:nvSpPr>
        <p:spPr>
          <a:xfrm>
            <a:off x="3358316" y="2127724"/>
            <a:ext cx="4110098" cy="1723349"/>
          </a:xfrm>
        </p:spPr>
        <p:txBody>
          <a:bodyPr/>
          <a:lstStyle/>
          <a:p>
            <a:pPr marL="139700" indent="0">
              <a:buNone/>
            </a:pPr>
            <a:r>
              <a:rPr lang="en-US" b="1" i="1" dirty="0">
                <a:solidFill>
                  <a:srgbClr val="3B823E"/>
                </a:solidFill>
                <a:latin typeface="Roboto" panose="02000000000000000000" pitchFamily="2" charset="0"/>
                <a:ea typeface="Roboto" panose="02000000000000000000" pitchFamily="2" charset="0"/>
                <a:cs typeface="Roboto" panose="02000000000000000000" pitchFamily="2" charset="0"/>
              </a:rPr>
              <a:t>Just the facts:</a:t>
            </a:r>
          </a:p>
          <a:p>
            <a:pPr marL="139700" indent="0">
              <a:buNone/>
            </a:pP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Under the Help America Vote Act, new </a:t>
            </a:r>
          </a:p>
          <a:p>
            <a:pPr marL="139700" indent="0">
              <a:buNone/>
            </a:pP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voters provide a driver’s license or state </a:t>
            </a:r>
          </a:p>
          <a:p>
            <a:pPr marL="139700" indent="0">
              <a:buNone/>
            </a:pP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identification number, or the last four </a:t>
            </a:r>
          </a:p>
          <a:p>
            <a:pPr marL="139700" indent="0">
              <a:buNone/>
            </a:pP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digits of their social security number on </a:t>
            </a:r>
          </a:p>
          <a:p>
            <a:pPr marL="139700" indent="0">
              <a:buNone/>
            </a:pP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their registration application, and election</a:t>
            </a:r>
          </a:p>
          <a:p>
            <a:pPr marL="139700" indent="0">
              <a:buNone/>
            </a:pP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officials must confirm this information when processing the application. If this information is missing or can't be matched, new voters must provide identification documentation when voting in person or include a copy of identification with their mail ballot.</a:t>
            </a:r>
          </a:p>
        </p:txBody>
      </p:sp>
      <p:sp>
        <p:nvSpPr>
          <p:cNvPr id="8" name="Rectangle 7">
            <a:extLst>
              <a:ext uri="{FF2B5EF4-FFF2-40B4-BE49-F238E27FC236}">
                <a16:creationId xmlns:a16="http://schemas.microsoft.com/office/drawing/2014/main" id="{94F711EC-574C-F00C-6F6E-5764129EEC9C}"/>
              </a:ext>
            </a:extLst>
          </p:cNvPr>
          <p:cNvSpPr>
            <a:spLocks noGrp="1" noRot="1" noMove="1" noResize="1" noEditPoints="1" noAdjustHandles="1" noChangeArrowheads="1" noChangeShapeType="1"/>
          </p:cNvSpPr>
          <p:nvPr/>
        </p:nvSpPr>
        <p:spPr>
          <a:xfrm>
            <a:off x="139092" y="1614816"/>
            <a:ext cx="7507455" cy="508100"/>
          </a:xfrm>
          <a:prstGeom prst="rect">
            <a:avLst/>
          </a:prstGeom>
          <a:solidFill>
            <a:srgbClr val="D1DF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C85FA17-33A2-A37C-CEA4-201172EAA2FE}"/>
              </a:ext>
            </a:extLst>
          </p:cNvPr>
          <p:cNvSpPr txBox="1">
            <a:spLocks noGrp="1" noRot="1" noMove="1" noResize="1" noEditPoints="1" noAdjustHandles="1" noChangeArrowheads="1" noChangeShapeType="1"/>
          </p:cNvSpPr>
          <p:nvPr/>
        </p:nvSpPr>
        <p:spPr>
          <a:xfrm>
            <a:off x="299449" y="1667172"/>
            <a:ext cx="4490357" cy="400110"/>
          </a:xfrm>
          <a:prstGeom prst="rect">
            <a:avLst/>
          </a:prstGeom>
          <a:noFill/>
        </p:spPr>
        <p:txBody>
          <a:bodyPr wrap="square">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Who is eligible to vote in the U.S.?</a:t>
            </a:r>
          </a:p>
        </p:txBody>
      </p:sp>
      <p:sp>
        <p:nvSpPr>
          <p:cNvPr id="11" name="Rectangle 10">
            <a:extLst>
              <a:ext uri="{FF2B5EF4-FFF2-40B4-BE49-F238E27FC236}">
                <a16:creationId xmlns:a16="http://schemas.microsoft.com/office/drawing/2014/main" id="{BE49BD5D-8B9F-BD68-CD17-8ADBA4C8239A}"/>
              </a:ext>
            </a:extLst>
          </p:cNvPr>
          <p:cNvSpPr>
            <a:spLocks/>
          </p:cNvSpPr>
          <p:nvPr/>
        </p:nvSpPr>
        <p:spPr>
          <a:xfrm>
            <a:off x="7507440" y="1756731"/>
            <a:ext cx="146304" cy="2322138"/>
          </a:xfrm>
          <a:prstGeom prst="rect">
            <a:avLst/>
          </a:prstGeom>
          <a:solidFill>
            <a:srgbClr val="D1DF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9A80D87-4E70-1192-F99C-FBDE2FC637DF}"/>
              </a:ext>
            </a:extLst>
          </p:cNvPr>
          <p:cNvSpPr>
            <a:spLocks noGrp="1" noRot="1" noMove="1" noResize="1" noEditPoints="1" noAdjustHandles="1" noChangeArrowheads="1" noChangeShapeType="1"/>
          </p:cNvSpPr>
          <p:nvPr/>
        </p:nvSpPr>
        <p:spPr>
          <a:xfrm>
            <a:off x="146289" y="5414423"/>
            <a:ext cx="7507455" cy="508100"/>
          </a:xfrm>
          <a:prstGeom prst="rect">
            <a:avLst/>
          </a:prstGeom>
          <a:solidFill>
            <a:srgbClr val="D1DF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E75CD0FB-096A-22B9-B876-63BE1E61C8D2}"/>
              </a:ext>
            </a:extLst>
          </p:cNvPr>
          <p:cNvSpPr txBox="1">
            <a:spLocks noGrp="1" noRot="1" noMove="1" noResize="1" noEditPoints="1" noAdjustHandles="1" noChangeArrowheads="1" noChangeShapeType="1"/>
          </p:cNvSpPr>
          <p:nvPr/>
        </p:nvSpPr>
        <p:spPr>
          <a:xfrm>
            <a:off x="289394" y="5458391"/>
            <a:ext cx="5660737" cy="400110"/>
          </a:xfrm>
          <a:prstGeom prst="rect">
            <a:avLst/>
          </a:prstGeom>
          <a:noFill/>
        </p:spPr>
        <p:txBody>
          <a:bodyPr wrap="square">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How do election officials update voter lists?</a:t>
            </a:r>
          </a:p>
        </p:txBody>
      </p:sp>
      <p:sp>
        <p:nvSpPr>
          <p:cNvPr id="14" name="Rectangle 13">
            <a:extLst>
              <a:ext uri="{FF2B5EF4-FFF2-40B4-BE49-F238E27FC236}">
                <a16:creationId xmlns:a16="http://schemas.microsoft.com/office/drawing/2014/main" id="{BEEEA16B-CD69-524F-2FE0-F6B9E563E38D}"/>
              </a:ext>
            </a:extLst>
          </p:cNvPr>
          <p:cNvSpPr>
            <a:spLocks noGrp="1" noRot="1" noMove="1" noResize="1" noEditPoints="1" noAdjustHandles="1" noChangeArrowheads="1" noChangeShapeType="1"/>
          </p:cNvSpPr>
          <p:nvPr/>
        </p:nvSpPr>
        <p:spPr>
          <a:xfrm>
            <a:off x="146289" y="5922523"/>
            <a:ext cx="146304" cy="1371600"/>
          </a:xfrm>
          <a:prstGeom prst="rect">
            <a:avLst/>
          </a:prstGeom>
          <a:solidFill>
            <a:srgbClr val="D1DF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133FAC-029A-0AE2-ECE8-92B29881B5AC}"/>
              </a:ext>
            </a:extLst>
          </p:cNvPr>
          <p:cNvSpPr>
            <a:spLocks/>
          </p:cNvSpPr>
          <p:nvPr/>
        </p:nvSpPr>
        <p:spPr>
          <a:xfrm>
            <a:off x="156068" y="4447847"/>
            <a:ext cx="7327478" cy="786384"/>
          </a:xfrm>
          <a:prstGeom prst="rect">
            <a:avLst/>
          </a:prstGeom>
          <a:solidFill>
            <a:srgbClr val="3B8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100" b="1" baseline="30000" dirty="0">
              <a:latin typeface="IBM Plex Sans SemiBold" panose="020B0503050203000203" pitchFamily="34" charset="0"/>
            </a:endParaRPr>
          </a:p>
        </p:txBody>
      </p:sp>
      <p:sp>
        <p:nvSpPr>
          <p:cNvPr id="16" name="TextBox 15">
            <a:extLst>
              <a:ext uri="{FF2B5EF4-FFF2-40B4-BE49-F238E27FC236}">
                <a16:creationId xmlns:a16="http://schemas.microsoft.com/office/drawing/2014/main" id="{1142FC79-40B6-4BD2-A0C6-81AE132C8601}"/>
              </a:ext>
            </a:extLst>
          </p:cNvPr>
          <p:cNvSpPr txBox="1">
            <a:spLocks/>
          </p:cNvSpPr>
          <p:nvPr/>
        </p:nvSpPr>
        <p:spPr>
          <a:xfrm>
            <a:off x="332768" y="4554161"/>
            <a:ext cx="5685186" cy="815608"/>
          </a:xfrm>
          <a:prstGeom prst="rect">
            <a:avLst/>
          </a:prstGeom>
          <a:noFill/>
        </p:spPr>
        <p:txBody>
          <a:bodyPr wrap="square" rtlCol="0">
            <a:spAutoFit/>
          </a:bodyPr>
          <a:lstStyle/>
          <a:p>
            <a:r>
              <a:rPr lang="en-US" sz="1100" b="1" dirty="0">
                <a:solidFill>
                  <a:schemeClr val="bg1"/>
                </a:solidFill>
                <a:latin typeface="Roboto" panose="02000000000000000000" pitchFamily="2" charset="0"/>
                <a:ea typeface="Roboto" panose="02000000000000000000" pitchFamily="2" charset="0"/>
                <a:cs typeface="Roboto" panose="02000000000000000000" pitchFamily="2" charset="0"/>
              </a:rPr>
              <a:t>North Dakota is the only state that does not require voters to register before they vote. Voters show ID to prove they’re eligible to vote at the polls or when requesting an absentee ballot to vote by mail.</a:t>
            </a:r>
            <a:r>
              <a:rPr lang="en-US" sz="1100" b="1" baseline="30000" dirty="0">
                <a:solidFill>
                  <a:schemeClr val="bg1"/>
                </a:solidFill>
                <a:latin typeface="Roboto" panose="02000000000000000000" pitchFamily="2" charset="0"/>
                <a:ea typeface="Roboto" panose="02000000000000000000" pitchFamily="2" charset="0"/>
                <a:cs typeface="Roboto" panose="02000000000000000000" pitchFamily="2" charset="0"/>
              </a:rPr>
              <a:t>2</a:t>
            </a:r>
          </a:p>
          <a:p>
            <a:endParaRPr lang="en-US" dirty="0"/>
          </a:p>
        </p:txBody>
      </p:sp>
      <p:pic>
        <p:nvPicPr>
          <p:cNvPr id="17" name="Picture 16">
            <a:extLst>
              <a:ext uri="{FF2B5EF4-FFF2-40B4-BE49-F238E27FC236}">
                <a16:creationId xmlns:a16="http://schemas.microsoft.com/office/drawing/2014/main" id="{EFF22F34-9E46-69C3-92E6-B8286D7676ED}"/>
              </a:ext>
            </a:extLst>
          </p:cNvPr>
          <p:cNvPicPr>
            <a:picLocks noChangeAspect="1"/>
          </p:cNvPicPr>
          <p:nvPr/>
        </p:nvPicPr>
        <p:blipFill>
          <a:blip r:embed="rId3"/>
          <a:stretch>
            <a:fillRect/>
          </a:stretch>
        </p:blipFill>
        <p:spPr>
          <a:xfrm>
            <a:off x="6061183" y="4572467"/>
            <a:ext cx="1159510" cy="600711"/>
          </a:xfrm>
          <a:prstGeom prst="rect">
            <a:avLst/>
          </a:prstGeom>
        </p:spPr>
      </p:pic>
      <p:sp>
        <p:nvSpPr>
          <p:cNvPr id="21" name="Text Placeholder 2">
            <a:extLst>
              <a:ext uri="{FF2B5EF4-FFF2-40B4-BE49-F238E27FC236}">
                <a16:creationId xmlns:a16="http://schemas.microsoft.com/office/drawing/2014/main" id="{B4B9B956-9E6F-AA75-8024-3E1D2F6BC1CE}"/>
              </a:ext>
            </a:extLst>
          </p:cNvPr>
          <p:cNvSpPr txBox="1">
            <a:spLocks noGrp="1" noRot="1" noMove="1" noResize="1" noEditPoints="1" noAdjustHandles="1" noChangeArrowheads="1" noChangeShapeType="1"/>
          </p:cNvSpPr>
          <p:nvPr/>
        </p:nvSpPr>
        <p:spPr>
          <a:xfrm>
            <a:off x="165708" y="5917055"/>
            <a:ext cx="3399900" cy="17233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139700" indent="0">
              <a:buFont typeface="Arial"/>
              <a:buNone/>
            </a:pPr>
            <a:r>
              <a:rPr lang="en-US" sz="1100" dirty="0">
                <a:solidFill>
                  <a:schemeClr val="tx1"/>
                </a:solidFill>
                <a:latin typeface="Roboto" panose="02000000000000000000" pitchFamily="2" charset="0"/>
                <a:ea typeface="Roboto" panose="02000000000000000000" pitchFamily="2" charset="0"/>
                <a:cs typeface="Roboto" panose="02000000000000000000" pitchFamily="2" charset="0"/>
              </a:rPr>
              <a:t>Election officials receive regular </a:t>
            </a:r>
          </a:p>
          <a:p>
            <a:pPr marL="139700" indent="0">
              <a:buFont typeface="Arial"/>
              <a:buNone/>
            </a:pPr>
            <a:r>
              <a:rPr lang="en-US" sz="1100" dirty="0">
                <a:solidFill>
                  <a:schemeClr val="tx1"/>
                </a:solidFill>
                <a:latin typeface="Roboto" panose="02000000000000000000" pitchFamily="2" charset="0"/>
                <a:ea typeface="Roboto" panose="02000000000000000000" pitchFamily="2" charset="0"/>
                <a:cs typeface="Roboto" panose="02000000000000000000" pitchFamily="2" charset="0"/>
              </a:rPr>
              <a:t>reports of deaths, new addresses </a:t>
            </a:r>
          </a:p>
          <a:p>
            <a:pPr marL="139700" indent="0">
              <a:buFont typeface="Arial"/>
              <a:buNone/>
            </a:pPr>
            <a:r>
              <a:rPr lang="en-US" sz="1100" dirty="0">
                <a:solidFill>
                  <a:schemeClr val="tx1"/>
                </a:solidFill>
                <a:latin typeface="Roboto" panose="02000000000000000000" pitchFamily="2" charset="0"/>
                <a:ea typeface="Roboto" panose="02000000000000000000" pitchFamily="2" charset="0"/>
                <a:cs typeface="Roboto" panose="02000000000000000000" pitchFamily="2" charset="0"/>
              </a:rPr>
              <a:t>outside the jurisdiction and felony</a:t>
            </a:r>
          </a:p>
          <a:p>
            <a:pPr marL="139700" indent="0">
              <a:buFont typeface="Arial"/>
              <a:buNone/>
            </a:pPr>
            <a:r>
              <a:rPr lang="en-US" sz="1100" dirty="0">
                <a:solidFill>
                  <a:schemeClr val="tx1"/>
                </a:solidFill>
                <a:latin typeface="Roboto" panose="02000000000000000000" pitchFamily="2" charset="0"/>
                <a:ea typeface="Roboto" panose="02000000000000000000" pitchFamily="2" charset="0"/>
                <a:cs typeface="Roboto" panose="02000000000000000000" pitchFamily="2" charset="0"/>
              </a:rPr>
              <a:t>convictions, so they can remove</a:t>
            </a:r>
          </a:p>
          <a:p>
            <a:pPr marL="139700" indent="0">
              <a:buFont typeface="Arial"/>
              <a:buNone/>
            </a:pPr>
            <a:r>
              <a:rPr lang="en-US" sz="1100" dirty="0">
                <a:solidFill>
                  <a:schemeClr val="tx1"/>
                </a:solidFill>
                <a:latin typeface="Roboto" panose="02000000000000000000" pitchFamily="2" charset="0"/>
                <a:ea typeface="Roboto" panose="02000000000000000000" pitchFamily="2" charset="0"/>
                <a:cs typeface="Roboto" panose="02000000000000000000" pitchFamily="2" charset="0"/>
              </a:rPr>
              <a:t>these voters from the voter list.</a:t>
            </a:r>
          </a:p>
          <a:p>
            <a:pPr marL="139700" indent="0">
              <a:buFont typeface="Arial"/>
              <a:buNone/>
            </a:pPr>
            <a:r>
              <a:rPr lang="en-US" sz="1100" dirty="0">
                <a:solidFill>
                  <a:schemeClr val="tx1"/>
                </a:solidFill>
                <a:latin typeface="Roboto" panose="02000000000000000000" pitchFamily="2" charset="0"/>
                <a:ea typeface="Roboto" panose="02000000000000000000" pitchFamily="2" charset="0"/>
                <a:cs typeface="Roboto" panose="02000000000000000000" pitchFamily="2" charset="0"/>
              </a:rPr>
              <a:t>These reports come from state and</a:t>
            </a:r>
          </a:p>
          <a:p>
            <a:pPr marL="139700" indent="0">
              <a:buFont typeface="Arial"/>
              <a:buNone/>
            </a:pPr>
            <a:r>
              <a:rPr lang="en-US" sz="1100" dirty="0">
                <a:solidFill>
                  <a:schemeClr val="tx1"/>
                </a:solidFill>
                <a:latin typeface="Roboto" panose="02000000000000000000" pitchFamily="2" charset="0"/>
                <a:ea typeface="Roboto" panose="02000000000000000000" pitchFamily="2" charset="0"/>
                <a:cs typeface="Roboto" panose="02000000000000000000" pitchFamily="2" charset="0"/>
              </a:rPr>
              <a:t>federal agencies, the courts and the post office. And sometimes voters report address changes or ask to cancel their registration. </a:t>
            </a:r>
          </a:p>
        </p:txBody>
      </p:sp>
      <p:sp>
        <p:nvSpPr>
          <p:cNvPr id="26" name="Text Placeholder 2">
            <a:extLst>
              <a:ext uri="{FF2B5EF4-FFF2-40B4-BE49-F238E27FC236}">
                <a16:creationId xmlns:a16="http://schemas.microsoft.com/office/drawing/2014/main" id="{131E1383-892A-2E54-4C59-3F7A758AEF35}"/>
              </a:ext>
            </a:extLst>
          </p:cNvPr>
          <p:cNvSpPr txBox="1">
            <a:spLocks noGrp="1" noRot="1" noMove="1" noResize="1" noEditPoints="1" noAdjustHandles="1" noChangeArrowheads="1" noChangeShapeType="1"/>
          </p:cNvSpPr>
          <p:nvPr/>
        </p:nvSpPr>
        <p:spPr>
          <a:xfrm>
            <a:off x="3886200" y="6043829"/>
            <a:ext cx="3621240" cy="17233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139700" indent="0">
              <a:buFont typeface="Arial"/>
              <a:buNone/>
            </a:pPr>
            <a:r>
              <a:rPr lang="en-US" sz="1100" dirty="0">
                <a:solidFill>
                  <a:schemeClr val="tx1"/>
                </a:solidFill>
                <a:latin typeface="Roboto" panose="02000000000000000000" pitchFamily="2" charset="0"/>
                <a:ea typeface="Roboto" panose="02000000000000000000" pitchFamily="2" charset="0"/>
                <a:cs typeface="Roboto" panose="02000000000000000000" pitchFamily="2" charset="0"/>
              </a:rPr>
              <a:t>Did you know? In election years, when there is still time to update voter registrations, election officials send all voters a mailer, usually a sample ballot or candidate guide, to do one more address check. Officials follow up with voters if their mailer is returned undelivered to ensure the voter list is accurate and up-to-date before voting begins.</a:t>
            </a:r>
          </a:p>
        </p:txBody>
      </p:sp>
      <p:sp>
        <p:nvSpPr>
          <p:cNvPr id="27" name="Text Placeholder 2">
            <a:extLst>
              <a:ext uri="{FF2B5EF4-FFF2-40B4-BE49-F238E27FC236}">
                <a16:creationId xmlns:a16="http://schemas.microsoft.com/office/drawing/2014/main" id="{A103A67D-56F0-2C5A-6B11-FCD0867CA98E}"/>
              </a:ext>
            </a:extLst>
          </p:cNvPr>
          <p:cNvSpPr txBox="1">
            <a:spLocks noGrp="1" noRot="1" noMove="1" noResize="1" noEditPoints="1" noAdjustHandles="1" noChangeArrowheads="1" noChangeShapeType="1"/>
          </p:cNvSpPr>
          <p:nvPr/>
        </p:nvSpPr>
        <p:spPr>
          <a:xfrm>
            <a:off x="3886200" y="7660168"/>
            <a:ext cx="3621240" cy="17233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139700" indent="0">
              <a:lnSpc>
                <a:spcPct val="100000"/>
              </a:lnSpc>
              <a:buFont typeface="Arial"/>
              <a:buNone/>
            </a:pPr>
            <a:r>
              <a:rPr lang="en-US" b="1" i="1" dirty="0">
                <a:solidFill>
                  <a:srgbClr val="3B823E"/>
                </a:solidFill>
                <a:latin typeface="Roboto" panose="02000000000000000000" pitchFamily="2" charset="0"/>
                <a:ea typeface="Roboto" panose="02000000000000000000" pitchFamily="2" charset="0"/>
                <a:cs typeface="Roboto" panose="02000000000000000000" pitchFamily="2" charset="0"/>
              </a:rPr>
              <a:t>Why is updating voter registration lists so important?</a:t>
            </a:r>
            <a:br>
              <a:rPr lang="en-US" b="1" i="1" dirty="0">
                <a:solidFill>
                  <a:srgbClr val="3B823E"/>
                </a:solidFill>
                <a:latin typeface="Roboto" panose="02000000000000000000" pitchFamily="2" charset="0"/>
                <a:ea typeface="Roboto" panose="02000000000000000000" pitchFamily="2" charset="0"/>
                <a:cs typeface="Roboto" panose="02000000000000000000" pitchFamily="2" charset="0"/>
              </a:rPr>
            </a:br>
            <a:endParaRPr lang="en-US" sz="200" b="1" i="1" dirty="0">
              <a:solidFill>
                <a:srgbClr val="3B823E"/>
              </a:solidFill>
              <a:latin typeface="Roboto" panose="02000000000000000000" pitchFamily="2" charset="0"/>
              <a:ea typeface="Roboto" panose="02000000000000000000" pitchFamily="2" charset="0"/>
              <a:cs typeface="Roboto" panose="02000000000000000000" pitchFamily="2" charset="0"/>
            </a:endParaRPr>
          </a:p>
          <a:p>
            <a:pPr marL="139700" indent="0">
              <a:buFont typeface="Arial"/>
              <a:buNone/>
            </a:pPr>
            <a:r>
              <a:rPr lang="en-US" sz="1100" dirty="0">
                <a:solidFill>
                  <a:schemeClr val="tx1"/>
                </a:solidFill>
                <a:latin typeface="Roboto" panose="02000000000000000000" pitchFamily="2" charset="0"/>
                <a:ea typeface="Roboto" panose="02000000000000000000" pitchFamily="2" charset="0"/>
                <a:cs typeface="Roboto" panose="02000000000000000000" pitchFamily="2" charset="0"/>
              </a:rPr>
              <a:t>Accurate, up-to-date voter lists help election officials plan and run transparent, efficient and secure elections. Updated lists not only ensure that only eligible voters cast ballots, but also help election officials assess how many workers and supplies they’ll need to serve everyone who votes in person and by mail. </a:t>
            </a:r>
          </a:p>
        </p:txBody>
      </p:sp>
      <p:sp>
        <p:nvSpPr>
          <p:cNvPr id="32" name="Rectangle 31">
            <a:extLst>
              <a:ext uri="{FF2B5EF4-FFF2-40B4-BE49-F238E27FC236}">
                <a16:creationId xmlns:a16="http://schemas.microsoft.com/office/drawing/2014/main" id="{6A9D36F4-53A1-919A-2BDD-DE6B495CA716}"/>
              </a:ext>
            </a:extLst>
          </p:cNvPr>
          <p:cNvSpPr>
            <a:spLocks noGrp="1" noRot="1" noMove="1" noResize="1" noEditPoints="1" noAdjustHandles="1" noChangeArrowheads="1" noChangeShapeType="1"/>
          </p:cNvSpPr>
          <p:nvPr/>
        </p:nvSpPr>
        <p:spPr>
          <a:xfrm>
            <a:off x="151473" y="7837445"/>
            <a:ext cx="3467906" cy="1463320"/>
          </a:xfrm>
          <a:prstGeom prst="rect">
            <a:avLst/>
          </a:prstGeom>
          <a:solidFill>
            <a:srgbClr val="3B8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100" b="1" baseline="30000" dirty="0">
              <a:latin typeface="IBM Plex Sans SemiBold" panose="020B0503050203000203" pitchFamily="34" charset="0"/>
            </a:endParaRPr>
          </a:p>
        </p:txBody>
      </p:sp>
      <p:sp>
        <p:nvSpPr>
          <p:cNvPr id="34" name="TextBox 33">
            <a:extLst>
              <a:ext uri="{FF2B5EF4-FFF2-40B4-BE49-F238E27FC236}">
                <a16:creationId xmlns:a16="http://schemas.microsoft.com/office/drawing/2014/main" id="{DE997A02-BFF9-8EE2-0B30-2EADEA78400F}"/>
              </a:ext>
            </a:extLst>
          </p:cNvPr>
          <p:cNvSpPr txBox="1">
            <a:spLocks noGrp="1" noRot="1" noMove="1" noResize="1" noEditPoints="1" noAdjustHandles="1" noChangeArrowheads="1" noChangeShapeType="1"/>
          </p:cNvSpPr>
          <p:nvPr/>
        </p:nvSpPr>
        <p:spPr>
          <a:xfrm>
            <a:off x="331412" y="8010130"/>
            <a:ext cx="3268700" cy="1107996"/>
          </a:xfrm>
          <a:prstGeom prst="rect">
            <a:avLst/>
          </a:prstGeom>
          <a:noFill/>
        </p:spPr>
        <p:txBody>
          <a:bodyPr wrap="square">
            <a:spAutoFit/>
          </a:bodyPr>
          <a:lstStyle/>
          <a:p>
            <a:r>
              <a:rPr lang="en-US" sz="1100" b="1" dirty="0">
                <a:solidFill>
                  <a:schemeClr val="bg1"/>
                </a:solidFill>
                <a:latin typeface="Roboto" panose="02000000000000000000" pitchFamily="2" charset="0"/>
                <a:ea typeface="Roboto" panose="02000000000000000000" pitchFamily="2" charset="0"/>
                <a:cs typeface="Roboto" panose="02000000000000000000" pitchFamily="2" charset="0"/>
              </a:rPr>
              <a:t>Voter registration lists are always changing.</a:t>
            </a:r>
          </a:p>
          <a:p>
            <a:r>
              <a:rPr lang="en-US" sz="1100" b="1" dirty="0">
                <a:solidFill>
                  <a:schemeClr val="bg1"/>
                </a:solidFill>
                <a:latin typeface="Roboto" panose="02000000000000000000" pitchFamily="2" charset="0"/>
                <a:ea typeface="Roboto" panose="02000000000000000000" pitchFamily="2" charset="0"/>
                <a:cs typeface="Roboto" panose="02000000000000000000" pitchFamily="2" charset="0"/>
              </a:rPr>
              <a:t>The list grows when voters move into the state, register for the first time and turn 18. The list shrinks when voters move out of state, pass away, or experience a felony conviction or declaration of incapacity. </a:t>
            </a:r>
          </a:p>
        </p:txBody>
      </p:sp>
      <p:sp>
        <p:nvSpPr>
          <p:cNvPr id="36" name="Rectangle 35">
            <a:extLst>
              <a:ext uri="{FF2B5EF4-FFF2-40B4-BE49-F238E27FC236}">
                <a16:creationId xmlns:a16="http://schemas.microsoft.com/office/drawing/2014/main" id="{AE9F5C54-6780-1D6F-B7A7-B1757C7FB150}"/>
              </a:ext>
            </a:extLst>
          </p:cNvPr>
          <p:cNvSpPr>
            <a:spLocks noGrp="1" noRot="1" noMove="1" noResize="1" noEditPoints="1" noAdjustHandles="1" noChangeArrowheads="1" noChangeShapeType="1"/>
          </p:cNvSpPr>
          <p:nvPr/>
        </p:nvSpPr>
        <p:spPr>
          <a:xfrm>
            <a:off x="-152736" y="9571442"/>
            <a:ext cx="8105503" cy="477371"/>
          </a:xfrm>
          <a:prstGeom prst="rect">
            <a:avLst/>
          </a:prstGeom>
          <a:solidFill>
            <a:srgbClr val="F7F8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C954E0C-FEF2-FE40-05EE-E6ABE1E89011}"/>
              </a:ext>
            </a:extLst>
          </p:cNvPr>
          <p:cNvSpPr txBox="1">
            <a:spLocks noGrp="1" noRot="1" noMove="1" noResize="1" noEditPoints="1" noAdjustHandles="1" noChangeArrowheads="1" noChangeShapeType="1"/>
          </p:cNvSpPr>
          <p:nvPr/>
        </p:nvSpPr>
        <p:spPr>
          <a:xfrm>
            <a:off x="289394" y="9631887"/>
            <a:ext cx="4056016" cy="338554"/>
          </a:xfrm>
          <a:prstGeom prst="rect">
            <a:avLst/>
          </a:prstGeom>
          <a:noFill/>
        </p:spPr>
        <p:txBody>
          <a:bodyPr wrap="square">
            <a:spAutoFit/>
          </a:bodyPr>
          <a:lstStyle/>
          <a:p>
            <a:r>
              <a:rPr lang="en-US" sz="800" baseline="30000" dirty="0">
                <a:latin typeface="Roboto" panose="02000000000000000000" pitchFamily="2" charset="0"/>
                <a:ea typeface="Roboto" panose="02000000000000000000" pitchFamily="2" charset="0"/>
                <a:cs typeface="Roboto" panose="02000000000000000000" pitchFamily="2" charset="0"/>
              </a:rPr>
              <a:t>1</a:t>
            </a:r>
            <a:r>
              <a:rPr lang="en-US" sz="800" dirty="0">
                <a:latin typeface="Roboto" panose="02000000000000000000" pitchFamily="2" charset="0"/>
                <a:ea typeface="Roboto" panose="02000000000000000000" pitchFamily="2" charset="0"/>
                <a:cs typeface="Roboto" panose="02000000000000000000" pitchFamily="2" charset="0"/>
              </a:rPr>
              <a:t> Who can vote? </a:t>
            </a:r>
            <a:r>
              <a:rPr lang="en-US" sz="800" dirty="0">
                <a:latin typeface="Roboto" panose="02000000000000000000" pitchFamily="2" charset="0"/>
                <a:ea typeface="Roboto" panose="02000000000000000000" pitchFamily="2" charset="0"/>
                <a:cs typeface="Roboto" panose="02000000000000000000" pitchFamily="2" charset="0"/>
                <a:hlinkClick r:id="rId4"/>
              </a:rPr>
              <a:t>(</a:t>
            </a:r>
            <a:r>
              <a:rPr lang="en-US" sz="800" dirty="0" err="1">
                <a:latin typeface="Roboto" panose="02000000000000000000" pitchFamily="2" charset="0"/>
                <a:ea typeface="Roboto" panose="02000000000000000000" pitchFamily="2" charset="0"/>
                <a:cs typeface="Roboto" panose="02000000000000000000" pitchFamily="2" charset="0"/>
                <a:hlinkClick r:id="rId4"/>
              </a:rPr>
              <a:t>USA.gov</a:t>
            </a:r>
            <a:r>
              <a:rPr lang="en-US" sz="800" dirty="0">
                <a:latin typeface="Roboto" panose="02000000000000000000" pitchFamily="2" charset="0"/>
                <a:ea typeface="Roboto" panose="02000000000000000000" pitchFamily="2" charset="0"/>
                <a:cs typeface="Roboto" panose="02000000000000000000" pitchFamily="2" charset="0"/>
                <a:hlinkClick r:id="rId4"/>
              </a:rPr>
              <a:t>/who-can-vote)</a:t>
            </a:r>
            <a:endParaRPr lang="en-US" sz="800" dirty="0">
              <a:latin typeface="Roboto" panose="02000000000000000000" pitchFamily="2" charset="0"/>
              <a:ea typeface="Roboto" panose="02000000000000000000" pitchFamily="2" charset="0"/>
              <a:cs typeface="Roboto" panose="02000000000000000000" pitchFamily="2" charset="0"/>
            </a:endParaRPr>
          </a:p>
          <a:p>
            <a:r>
              <a:rPr lang="en-US" sz="800" baseline="30000" dirty="0">
                <a:latin typeface="Roboto" panose="02000000000000000000" pitchFamily="2" charset="0"/>
                <a:ea typeface="Roboto" panose="02000000000000000000" pitchFamily="2" charset="0"/>
                <a:cs typeface="Roboto" panose="02000000000000000000" pitchFamily="2" charset="0"/>
              </a:rPr>
              <a:t>2 </a:t>
            </a:r>
            <a:r>
              <a:rPr lang="en-US" sz="800" dirty="0">
                <a:latin typeface="Roboto" panose="02000000000000000000" pitchFamily="2" charset="0"/>
                <a:ea typeface="Roboto" panose="02000000000000000000" pitchFamily="2" charset="0"/>
                <a:cs typeface="Roboto" panose="02000000000000000000" pitchFamily="2" charset="0"/>
              </a:rPr>
              <a:t>North Dakota Secretary of State </a:t>
            </a:r>
            <a:r>
              <a:rPr lang="en-US" sz="800" dirty="0">
                <a:latin typeface="Roboto" panose="02000000000000000000" pitchFamily="2" charset="0"/>
                <a:ea typeface="Roboto" panose="02000000000000000000" pitchFamily="2" charset="0"/>
                <a:cs typeface="Roboto" panose="02000000000000000000" pitchFamily="2" charset="0"/>
                <a:hlinkClick r:id="rId5"/>
              </a:rPr>
              <a:t>(</a:t>
            </a:r>
            <a:r>
              <a:rPr lang="en-US" sz="800" dirty="0" err="1">
                <a:latin typeface="Roboto" panose="02000000000000000000" pitchFamily="2" charset="0"/>
                <a:ea typeface="Roboto" panose="02000000000000000000" pitchFamily="2" charset="0"/>
                <a:cs typeface="Roboto" panose="02000000000000000000" pitchFamily="2" charset="0"/>
                <a:hlinkClick r:id="rId5"/>
              </a:rPr>
              <a:t>sos.nd.gov</a:t>
            </a:r>
            <a:r>
              <a:rPr lang="en-US" sz="800" dirty="0">
                <a:latin typeface="Roboto" panose="02000000000000000000" pitchFamily="2" charset="0"/>
                <a:ea typeface="Roboto" panose="02000000000000000000" pitchFamily="2" charset="0"/>
                <a:cs typeface="Roboto" panose="02000000000000000000" pitchFamily="2" charset="0"/>
                <a:hlinkClick r:id="rId5"/>
              </a:rPr>
              <a:t>/elections/voter/voting-north-</a:t>
            </a:r>
            <a:r>
              <a:rPr lang="en-US" sz="800" dirty="0" err="1">
                <a:latin typeface="Roboto" panose="02000000000000000000" pitchFamily="2" charset="0"/>
                <a:ea typeface="Roboto" panose="02000000000000000000" pitchFamily="2" charset="0"/>
                <a:cs typeface="Roboto" panose="02000000000000000000" pitchFamily="2" charset="0"/>
                <a:hlinkClick r:id="rId5"/>
              </a:rPr>
              <a:t>dakota</a:t>
            </a:r>
            <a:r>
              <a:rPr lang="en-US" sz="800" dirty="0">
                <a:latin typeface="Roboto" panose="02000000000000000000" pitchFamily="2" charset="0"/>
                <a:ea typeface="Roboto" panose="02000000000000000000" pitchFamily="2" charset="0"/>
                <a:cs typeface="Roboto" panose="02000000000000000000" pitchFamily="2" charset="0"/>
                <a:hlinkClick r:id="rId5"/>
              </a:rPr>
              <a:t>)</a:t>
            </a:r>
            <a:endParaRPr lang="en-US" sz="800" dirty="0">
              <a:latin typeface="Roboto" panose="02000000000000000000" pitchFamily="2" charset="0"/>
              <a:ea typeface="Roboto" panose="02000000000000000000" pitchFamily="2" charset="0"/>
              <a:cs typeface="Roboto" panose="02000000000000000000" pitchFamily="2" charset="0"/>
            </a:endParaRPr>
          </a:p>
        </p:txBody>
      </p:sp>
      <p:pic>
        <p:nvPicPr>
          <p:cNvPr id="40" name="Picture 39" descr="A group of green circles with check marks&#10;&#10;Description automatically generated">
            <a:extLst>
              <a:ext uri="{FF2B5EF4-FFF2-40B4-BE49-F238E27FC236}">
                <a16:creationId xmlns:a16="http://schemas.microsoft.com/office/drawing/2014/main" id="{ED8C6CE7-41F6-EF9F-9649-801E3B144B98}"/>
              </a:ext>
            </a:extLst>
          </p:cNvPr>
          <p:cNvPicPr>
            <a:picLocks noGrp="1" noRot="1" noChangeAspect="1" noMove="1" noResize="1" noEditPoints="1" noAdjustHandles="1" noChangeArrowheads="1" noChangeShapeType="1" noCrop="1"/>
          </p:cNvPicPr>
          <p:nvPr/>
        </p:nvPicPr>
        <p:blipFill>
          <a:blip r:embed="rId6"/>
          <a:stretch>
            <a:fillRect/>
          </a:stretch>
        </p:blipFill>
        <p:spPr>
          <a:xfrm>
            <a:off x="6195800" y="2221411"/>
            <a:ext cx="1143000" cy="1143000"/>
          </a:xfrm>
          <a:prstGeom prst="rect">
            <a:avLst/>
          </a:prstGeom>
        </p:spPr>
      </p:pic>
      <p:pic>
        <p:nvPicPr>
          <p:cNvPr id="42" name="Picture 41" descr="A green and black circle with a black background&#10;&#10;Description automatically generated with medium confidence">
            <a:extLst>
              <a:ext uri="{FF2B5EF4-FFF2-40B4-BE49-F238E27FC236}">
                <a16:creationId xmlns:a16="http://schemas.microsoft.com/office/drawing/2014/main" id="{51E0C404-FB9E-0291-62EB-C55F4E18E733}"/>
              </a:ext>
            </a:extLst>
          </p:cNvPr>
          <p:cNvPicPr>
            <a:picLocks noGrp="1" noRot="1" noChangeAspect="1" noMove="1" noResize="1" noEditPoints="1" noAdjustHandles="1" noChangeArrowheads="1" noChangeShapeType="1" noCrop="1"/>
          </p:cNvPicPr>
          <p:nvPr/>
        </p:nvPicPr>
        <p:blipFill>
          <a:blip r:embed="rId7"/>
          <a:stretch>
            <a:fillRect/>
          </a:stretch>
        </p:blipFill>
        <p:spPr>
          <a:xfrm>
            <a:off x="2671640" y="5999580"/>
            <a:ext cx="1143000" cy="1143000"/>
          </a:xfrm>
          <a:prstGeom prst="rect">
            <a:avLst/>
          </a:prstGeom>
        </p:spPr>
      </p:pic>
      <p:sp>
        <p:nvSpPr>
          <p:cNvPr id="9" name="TextBox 8">
            <a:extLst>
              <a:ext uri="{FF2B5EF4-FFF2-40B4-BE49-F238E27FC236}">
                <a16:creationId xmlns:a16="http://schemas.microsoft.com/office/drawing/2014/main" id="{C5CE6C59-5137-C69C-3B53-9374B38F0309}"/>
              </a:ext>
            </a:extLst>
          </p:cNvPr>
          <p:cNvSpPr txBox="1"/>
          <p:nvPr/>
        </p:nvSpPr>
        <p:spPr>
          <a:xfrm>
            <a:off x="5950131" y="428495"/>
            <a:ext cx="1388669" cy="523220"/>
          </a:xfrm>
          <a:prstGeom prst="rect">
            <a:avLst/>
          </a:prstGeom>
          <a:noFill/>
        </p:spPr>
        <p:txBody>
          <a:bodyPr wrap="square" rtlCol="0">
            <a:spAutoFit/>
          </a:bodyPr>
          <a:lstStyle/>
          <a:p>
            <a:pPr algn="ctr"/>
            <a:r>
              <a:rPr lang="en-US" dirty="0" err="1">
                <a:solidFill>
                  <a:schemeClr val="bg1">
                    <a:lumMod val="75000"/>
                  </a:schemeClr>
                </a:solidFill>
              </a:rPr>
              <a:t>YourCounty</a:t>
            </a:r>
            <a:r>
              <a:rPr lang="en-US" dirty="0">
                <a:solidFill>
                  <a:schemeClr val="bg1">
                    <a:lumMod val="75000"/>
                  </a:schemeClr>
                </a:solidFill>
              </a:rPr>
              <a:t> LOGO</a:t>
            </a:r>
          </a:p>
        </p:txBody>
      </p:sp>
      <p:sp>
        <p:nvSpPr>
          <p:cNvPr id="18" name="Oval 17">
            <a:extLst>
              <a:ext uri="{FF2B5EF4-FFF2-40B4-BE49-F238E27FC236}">
                <a16:creationId xmlns:a16="http://schemas.microsoft.com/office/drawing/2014/main" id="{8E46156C-3BFC-E9C7-BAA8-F09429EB49B6}"/>
              </a:ext>
            </a:extLst>
          </p:cNvPr>
          <p:cNvSpPr/>
          <p:nvPr/>
        </p:nvSpPr>
        <p:spPr>
          <a:xfrm>
            <a:off x="5696820" y="160385"/>
            <a:ext cx="1930800" cy="965742"/>
          </a:xfrm>
          <a:prstGeom prst="ellipse">
            <a:avLst/>
          </a:prstGeom>
          <a:noFill/>
          <a:ln>
            <a:solidFill>
              <a:schemeClr val="bg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1BDA234-2248-0EE9-E56E-53C4AD3A9663}"/>
              </a:ext>
            </a:extLst>
          </p:cNvPr>
          <p:cNvSpPr>
            <a:spLocks/>
          </p:cNvSpPr>
          <p:nvPr/>
        </p:nvSpPr>
        <p:spPr>
          <a:xfrm>
            <a:off x="229000" y="4506859"/>
            <a:ext cx="7327478" cy="786384"/>
          </a:xfrm>
          <a:prstGeom prst="rect">
            <a:avLst/>
          </a:prstGeom>
          <a:noFill/>
          <a:ln w="57150">
            <a:solidFill>
              <a:srgbClr val="3B82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100" b="1" baseline="30000" dirty="0">
              <a:latin typeface="IBM Plex Sans SemiBold" panose="020B0503050203000203" pitchFamily="34" charset="0"/>
            </a:endParaRPr>
          </a:p>
        </p:txBody>
      </p:sp>
      <p:sp>
        <p:nvSpPr>
          <p:cNvPr id="19" name="Rectangle 18">
            <a:extLst>
              <a:ext uri="{FF2B5EF4-FFF2-40B4-BE49-F238E27FC236}">
                <a16:creationId xmlns:a16="http://schemas.microsoft.com/office/drawing/2014/main" id="{820E3380-C788-C028-EDC5-0A8BCAE72DF6}"/>
              </a:ext>
            </a:extLst>
          </p:cNvPr>
          <p:cNvSpPr>
            <a:spLocks/>
          </p:cNvSpPr>
          <p:nvPr/>
        </p:nvSpPr>
        <p:spPr>
          <a:xfrm>
            <a:off x="256715" y="7948532"/>
            <a:ext cx="3433223" cy="1417839"/>
          </a:xfrm>
          <a:prstGeom prst="rect">
            <a:avLst/>
          </a:prstGeom>
          <a:noFill/>
          <a:ln w="57150">
            <a:solidFill>
              <a:srgbClr val="3B82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100" b="1" baseline="30000" dirty="0">
              <a:latin typeface="IBM Plex Sans SemiBold" panose="020B0503050203000203" pitchFamily="34" charset="0"/>
            </a:endParaRPr>
          </a:p>
        </p:txBody>
      </p:sp>
      <p:sp>
        <p:nvSpPr>
          <p:cNvPr id="6" name="TextBox 5">
            <a:extLst>
              <a:ext uri="{FF2B5EF4-FFF2-40B4-BE49-F238E27FC236}">
                <a16:creationId xmlns:a16="http://schemas.microsoft.com/office/drawing/2014/main" id="{5A974136-0A3A-9719-6776-839B172F6EA3}"/>
              </a:ext>
            </a:extLst>
          </p:cNvPr>
          <p:cNvSpPr txBox="1"/>
          <p:nvPr/>
        </p:nvSpPr>
        <p:spPr>
          <a:xfrm>
            <a:off x="165708" y="124137"/>
            <a:ext cx="4827397" cy="246221"/>
          </a:xfrm>
          <a:prstGeom prst="rect">
            <a:avLst/>
          </a:prstGeom>
          <a:noFill/>
          <a:ln w="19050">
            <a:solidFill>
              <a:schemeClr val="bg1">
                <a:lumMod val="75000"/>
              </a:schemeClr>
            </a:solidFill>
            <a:prstDash val="sysDash"/>
          </a:ln>
        </p:spPr>
        <p:txBody>
          <a:bodyPr wrap="square" rtlCol="0">
            <a:spAutoFit/>
          </a:bodyPr>
          <a:lstStyle/>
          <a:p>
            <a:r>
              <a:rPr lang="en-US" sz="1000" b="0" i="0" dirty="0">
                <a:solidFill>
                  <a:schemeClr val="bg1">
                    <a:lumMod val="75000"/>
                  </a:schemeClr>
                </a:solidFill>
                <a:effectLst/>
                <a:latin typeface="Roboto" panose="02000000000000000000" pitchFamily="2" charset="0"/>
                <a:ea typeface="Roboto" panose="02000000000000000000" pitchFamily="2" charset="0"/>
              </a:rPr>
              <a:t>This is a template and may not represent the policies and practices in every state.</a:t>
            </a:r>
            <a:endParaRPr lang="en-US" sz="1000" dirty="0">
              <a:solidFill>
                <a:schemeClr val="bg1">
                  <a:lumMod val="7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4265132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492</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IBM Plex Sans SemiBold</vt:lpstr>
      <vt:lpstr>Arial</vt:lpstr>
      <vt:lpstr>Roboto</vt:lpstr>
      <vt:lpstr>Simple Light</vt:lpstr>
      <vt:lpstr>Voter Registration and Voter List Updates: A Primer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Hilton</cp:lastModifiedBy>
  <cp:revision>11</cp:revision>
  <dcterms:modified xsi:type="dcterms:W3CDTF">2024-05-24T12:11:13Z</dcterms:modified>
</cp:coreProperties>
</file>