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6459200" cy="21945600"/>
  <p:notesSz cx="6858000" cy="9144000"/>
  <p:embeddedFontLst>
    <p:embeddedFont>
      <p:font typeface="IBM Plex Sans" panose="020B0503050203000203" pitchFamily="34" charset="0"/>
      <p:regular r:id="rId9"/>
      <p:bold r:id="rId10"/>
      <p:italic r:id="rId11"/>
      <p:boldItalic r:id="rId12"/>
    </p:embeddedFont>
    <p:embeddedFont>
      <p:font typeface="IBM Plex Sans Light" panose="020B0403050203000203" pitchFamily="34" charset="0"/>
      <p:regular r:id="rId13"/>
      <p:bold r:id="rId14"/>
      <p:italic r:id="rId15"/>
      <p:boldItalic r:id="rId16"/>
    </p:embeddedFont>
    <p:embeddedFont>
      <p:font typeface="IBM Plex Sans Medium" panose="020B0503050203000203" pitchFamily="34" charset="0"/>
      <p:regular r:id="rId17"/>
      <p:bold r:id="rId18"/>
      <p:italic r:id="rId19"/>
      <p:boldItalic r:id="rId20"/>
    </p:embeddedFont>
    <p:embeddedFont>
      <p:font typeface="IBM Plex Sans SemiBold" panose="020B0503050203000203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747775"/>
          </p15:clr>
        </p15:guide>
        <p15:guide id="2" pos="518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07"/>
  </p:normalViewPr>
  <p:slideViewPr>
    <p:cSldViewPr snapToGrid="0">
      <p:cViewPr varScale="1">
        <p:scale>
          <a:sx n="78" d="100"/>
          <a:sy n="78" d="100"/>
        </p:scale>
        <p:origin x="6888" y="216"/>
      </p:cViewPr>
      <p:guideLst>
        <p:guide orient="horz" pos="6912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21789753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f21789753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21789753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21789753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f21789753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f21789753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217897532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f217897532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f217897532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f217897532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61075" y="3176853"/>
            <a:ext cx="15337200" cy="8757900"/>
          </a:xfrm>
          <a:prstGeom prst="rect">
            <a:avLst/>
          </a:prstGeom>
        </p:spPr>
        <p:txBody>
          <a:bodyPr spcFirstLastPara="1" wrap="square" lIns="239725" tIns="239725" rIns="239725" bIns="2397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61060" y="12092267"/>
            <a:ext cx="15337200" cy="3381900"/>
          </a:xfrm>
          <a:prstGeom prst="rect">
            <a:avLst/>
          </a:prstGeom>
        </p:spPr>
        <p:txBody>
          <a:bodyPr spcFirstLastPara="1" wrap="square" lIns="239725" tIns="239725" rIns="239725" bIns="2397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spcFirstLastPara="1" wrap="square" lIns="239725" tIns="239725" rIns="239725" bIns="2397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561060" y="4719467"/>
            <a:ext cx="15337200" cy="8377500"/>
          </a:xfrm>
          <a:prstGeom prst="rect">
            <a:avLst/>
          </a:prstGeom>
        </p:spPr>
        <p:txBody>
          <a:bodyPr spcFirstLastPara="1" wrap="square" lIns="239725" tIns="239725" rIns="239725" bIns="2397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561060" y="13449493"/>
            <a:ext cx="15337200" cy="5550000"/>
          </a:xfrm>
          <a:prstGeom prst="rect">
            <a:avLst/>
          </a:prstGeom>
        </p:spPr>
        <p:txBody>
          <a:bodyPr spcFirstLastPara="1" wrap="square" lIns="239725" tIns="239725" rIns="239725" bIns="239725" anchor="t" anchorCtr="0">
            <a:noAutofit/>
          </a:bodyPr>
          <a:lstStyle>
            <a:lvl1pPr marL="457200" lvl="0" indent="-527050" algn="ctr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marL="914400" lvl="1" indent="-46355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spcFirstLastPara="1" wrap="square" lIns="239725" tIns="239725" rIns="239725" bIns="2397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spcFirstLastPara="1" wrap="square" lIns="239725" tIns="239725" rIns="239725" bIns="2397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61060" y="9176960"/>
            <a:ext cx="15337200" cy="3591600"/>
          </a:xfrm>
          <a:prstGeom prst="rect">
            <a:avLst/>
          </a:prstGeom>
        </p:spPr>
        <p:txBody>
          <a:bodyPr spcFirstLastPara="1" wrap="square" lIns="239725" tIns="239725" rIns="239725" bIns="239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2pPr>
            <a:lvl3pPr lvl="2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3pPr>
            <a:lvl4pPr lvl="3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4pPr>
            <a:lvl5pPr lvl="4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5pPr>
            <a:lvl6pPr lvl="5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6pPr>
            <a:lvl7pPr lvl="6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7pPr>
            <a:lvl8pPr lvl="7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8pPr>
            <a:lvl9pPr lvl="8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spcFirstLastPara="1" wrap="square" lIns="239725" tIns="239725" rIns="239725" bIns="2397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</p:spPr>
        <p:txBody>
          <a:bodyPr spcFirstLastPara="1" wrap="square" lIns="239725" tIns="239725" rIns="239725" bIns="2397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61060" y="4917227"/>
            <a:ext cx="15337200" cy="14576700"/>
          </a:xfrm>
          <a:prstGeom prst="rect">
            <a:avLst/>
          </a:prstGeom>
        </p:spPr>
        <p:txBody>
          <a:bodyPr spcFirstLastPara="1" wrap="square" lIns="239725" tIns="239725" rIns="239725" bIns="239725" anchor="t" anchorCtr="0">
            <a:noAutofit/>
          </a:bodyPr>
          <a:lstStyle>
            <a:lvl1pPr marL="457200" lvl="0" indent="-52705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marL="914400" lvl="1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spcFirstLastPara="1" wrap="square" lIns="239725" tIns="239725" rIns="239725" bIns="2397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</p:spPr>
        <p:txBody>
          <a:bodyPr spcFirstLastPara="1" wrap="square" lIns="239725" tIns="239725" rIns="239725" bIns="2397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561060" y="4917227"/>
            <a:ext cx="7199700" cy="14576700"/>
          </a:xfrm>
          <a:prstGeom prst="rect">
            <a:avLst/>
          </a:prstGeom>
        </p:spPr>
        <p:txBody>
          <a:bodyPr spcFirstLastPara="1" wrap="square" lIns="239725" tIns="239725" rIns="239725" bIns="239725" anchor="t" anchorCtr="0">
            <a:noAutofit/>
          </a:bodyPr>
          <a:lstStyle>
            <a:lvl1pPr marL="457200" lvl="0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marL="914400" lvl="1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marL="1371600" lvl="2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marL="1828800" lvl="3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marL="2286000" lvl="4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marL="2743200" lvl="5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marL="3200400" lvl="6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marL="3657600" lvl="7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marL="4114800" lvl="8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8698320" y="4917227"/>
            <a:ext cx="7199700" cy="14576700"/>
          </a:xfrm>
          <a:prstGeom prst="rect">
            <a:avLst/>
          </a:prstGeom>
        </p:spPr>
        <p:txBody>
          <a:bodyPr spcFirstLastPara="1" wrap="square" lIns="239725" tIns="239725" rIns="239725" bIns="239725" anchor="t" anchorCtr="0">
            <a:noAutofit/>
          </a:bodyPr>
          <a:lstStyle>
            <a:lvl1pPr marL="457200" lvl="0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marL="914400" lvl="1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marL="1371600" lvl="2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marL="1828800" lvl="3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marL="2286000" lvl="4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marL="2743200" lvl="5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marL="3200400" lvl="6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marL="3657600" lvl="7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marL="4114800" lvl="8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spcFirstLastPara="1" wrap="square" lIns="239725" tIns="239725" rIns="239725" bIns="2397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</p:spPr>
        <p:txBody>
          <a:bodyPr spcFirstLastPara="1" wrap="square" lIns="239725" tIns="239725" rIns="239725" bIns="2397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spcFirstLastPara="1" wrap="square" lIns="239725" tIns="239725" rIns="239725" bIns="2397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561060" y="2370560"/>
            <a:ext cx="5054400" cy="3224400"/>
          </a:xfrm>
          <a:prstGeom prst="rect">
            <a:avLst/>
          </a:prstGeom>
        </p:spPr>
        <p:txBody>
          <a:bodyPr spcFirstLastPara="1" wrap="square" lIns="239725" tIns="239725" rIns="239725" bIns="2397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61060" y="5928960"/>
            <a:ext cx="5054400" cy="13565400"/>
          </a:xfrm>
          <a:prstGeom prst="rect">
            <a:avLst/>
          </a:prstGeom>
        </p:spPr>
        <p:txBody>
          <a:bodyPr spcFirstLastPara="1" wrap="square" lIns="239725" tIns="239725" rIns="239725" bIns="239725" anchor="t" anchorCtr="0">
            <a:noAutofit/>
          </a:bodyPr>
          <a:lstStyle>
            <a:lvl1pPr marL="457200" lvl="0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1pPr>
            <a:lvl2pPr marL="914400" lvl="1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marL="1371600" lvl="2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marL="1828800" lvl="3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marL="2286000" lvl="4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marL="2743200" lvl="5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marL="3200400" lvl="6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marL="3657600" lvl="7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marL="4114800" lvl="8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spcFirstLastPara="1" wrap="square" lIns="239725" tIns="239725" rIns="239725" bIns="2397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82450" y="1920640"/>
            <a:ext cx="11462100" cy="17454000"/>
          </a:xfrm>
          <a:prstGeom prst="rect">
            <a:avLst/>
          </a:prstGeom>
        </p:spPr>
        <p:txBody>
          <a:bodyPr spcFirstLastPara="1" wrap="square" lIns="239725" tIns="239725" rIns="239725" bIns="2397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1pPr>
            <a:lvl2pPr lvl="1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spcFirstLastPara="1" wrap="square" lIns="239725" tIns="239725" rIns="239725" bIns="2397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8229600" y="-533"/>
            <a:ext cx="8229600" cy="219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39725" tIns="239725" rIns="239725" bIns="239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77900" y="5261547"/>
            <a:ext cx="7281300" cy="6324600"/>
          </a:xfrm>
          <a:prstGeom prst="rect">
            <a:avLst/>
          </a:prstGeom>
        </p:spPr>
        <p:txBody>
          <a:bodyPr spcFirstLastPara="1" wrap="square" lIns="239725" tIns="239725" rIns="239725" bIns="2397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77900" y="11959787"/>
            <a:ext cx="7281300" cy="5269800"/>
          </a:xfrm>
          <a:prstGeom prst="rect">
            <a:avLst/>
          </a:prstGeom>
        </p:spPr>
        <p:txBody>
          <a:bodyPr spcFirstLastPara="1" wrap="square" lIns="239725" tIns="239725" rIns="239725" bIns="2397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891100" y="3089387"/>
            <a:ext cx="6906600" cy="15765900"/>
          </a:xfrm>
          <a:prstGeom prst="rect">
            <a:avLst/>
          </a:prstGeom>
        </p:spPr>
        <p:txBody>
          <a:bodyPr spcFirstLastPara="1" wrap="square" lIns="239725" tIns="239725" rIns="239725" bIns="239725" anchor="ctr" anchorCtr="0">
            <a:noAutofit/>
          </a:bodyPr>
          <a:lstStyle>
            <a:lvl1pPr marL="457200" lvl="0" indent="-52705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marL="914400" lvl="1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spcFirstLastPara="1" wrap="square" lIns="239725" tIns="239725" rIns="239725" bIns="2397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61060" y="18050453"/>
            <a:ext cx="10797900" cy="2581800"/>
          </a:xfrm>
          <a:prstGeom prst="rect">
            <a:avLst/>
          </a:prstGeom>
        </p:spPr>
        <p:txBody>
          <a:bodyPr spcFirstLastPara="1" wrap="square" lIns="239725" tIns="239725" rIns="239725" bIns="2397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spcFirstLastPara="1" wrap="square" lIns="239725" tIns="239725" rIns="239725" bIns="2397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725" tIns="239725" rIns="239725" bIns="2397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1060" y="4917227"/>
            <a:ext cx="15337200" cy="145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725" tIns="239725" rIns="239725" bIns="239725" anchor="t" anchorCtr="0">
            <a:noAutofit/>
          </a:bodyPr>
          <a:lstStyle>
            <a:lvl1pPr marL="457200" lvl="0" indent="-527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Char char="●"/>
              <a:defRPr sz="4700">
                <a:solidFill>
                  <a:schemeClr val="dk2"/>
                </a:solidFill>
              </a:defRPr>
            </a:lvl1pPr>
            <a:lvl2pPr marL="914400" lvl="1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marL="1371600" lvl="2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marL="1828800" lvl="3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marL="2286000" lvl="4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marL="2743200" lvl="5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marL="3200400" lvl="6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marL="3657600" lvl="7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marL="4114800" lvl="8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725" tIns="239725" rIns="239725" bIns="239725" anchor="ctr" anchorCtr="0">
            <a:noAutofit/>
          </a:bodyPr>
          <a:lstStyle>
            <a:lvl1pPr lvl="0" algn="r">
              <a:buNone/>
              <a:defRPr sz="2600">
                <a:solidFill>
                  <a:schemeClr val="dk2"/>
                </a:solidFill>
              </a:defRPr>
            </a:lvl1pPr>
            <a:lvl2pPr lvl="1" algn="r">
              <a:buNone/>
              <a:defRPr sz="2600">
                <a:solidFill>
                  <a:schemeClr val="dk2"/>
                </a:solidFill>
              </a:defRPr>
            </a:lvl2pPr>
            <a:lvl3pPr lvl="2" algn="r">
              <a:buNone/>
              <a:defRPr sz="2600">
                <a:solidFill>
                  <a:schemeClr val="dk2"/>
                </a:solidFill>
              </a:defRPr>
            </a:lvl3pPr>
            <a:lvl4pPr lvl="3" algn="r">
              <a:buNone/>
              <a:defRPr sz="2600">
                <a:solidFill>
                  <a:schemeClr val="dk2"/>
                </a:solidFill>
              </a:defRPr>
            </a:lvl4pPr>
            <a:lvl5pPr lvl="4" algn="r">
              <a:buNone/>
              <a:defRPr sz="2600">
                <a:solidFill>
                  <a:schemeClr val="dk2"/>
                </a:solidFill>
              </a:defRPr>
            </a:lvl5pPr>
            <a:lvl6pPr lvl="5" algn="r">
              <a:buNone/>
              <a:defRPr sz="2600">
                <a:solidFill>
                  <a:schemeClr val="dk2"/>
                </a:solidFill>
              </a:defRPr>
            </a:lvl6pPr>
            <a:lvl7pPr lvl="6" algn="r">
              <a:buNone/>
              <a:defRPr sz="2600">
                <a:solidFill>
                  <a:schemeClr val="dk2"/>
                </a:solidFill>
              </a:defRPr>
            </a:lvl7pPr>
            <a:lvl8pPr lvl="7" algn="r">
              <a:buNone/>
              <a:defRPr sz="2600">
                <a:solidFill>
                  <a:schemeClr val="dk2"/>
                </a:solidFill>
              </a:defRPr>
            </a:lvl8pPr>
            <a:lvl9pPr lvl="8" algn="r">
              <a:buNone/>
              <a:defRPr sz="26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6675"/>
            <a:ext cx="16459200" cy="796200"/>
          </a:xfrm>
          <a:prstGeom prst="rect">
            <a:avLst/>
          </a:prstGeom>
          <a:solidFill>
            <a:srgbClr val="DA9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12444702" y="1415746"/>
            <a:ext cx="3474300" cy="1938000"/>
          </a:xfrm>
          <a:prstGeom prst="roundRect">
            <a:avLst>
              <a:gd name="adj" fmla="val 16667"/>
            </a:avLst>
          </a:prstGeom>
          <a:solidFill>
            <a:srgbClr val="F7FCE1"/>
          </a:solidFill>
          <a:ln w="38100" cap="flat" cmpd="sng">
            <a:solidFill>
              <a:srgbClr val="3F8E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561400" y="1415750"/>
            <a:ext cx="112122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>
                <a:solidFill>
                  <a:srgbClr val="DA9840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STANDARDS OF CONDUCT</a:t>
            </a:r>
            <a:endParaRPr sz="7000" b="1">
              <a:solidFill>
                <a:srgbClr val="DA984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13800" y="20598925"/>
            <a:ext cx="805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IBM Plex Sans"/>
                <a:ea typeface="IBM Plex Sans"/>
                <a:cs typeface="IBM Plex Sans"/>
                <a:sym typeface="IBM Plex Sans"/>
              </a:rPr>
              <a:t>YOUR COUNTY  •  </a:t>
            </a:r>
            <a:r>
              <a:rPr lang="en" sz="3000">
                <a:latin typeface="IBM Plex Sans"/>
                <a:ea typeface="IBM Plex Sans"/>
                <a:cs typeface="IBM Plex Sans"/>
                <a:sym typeface="IBM Plex Sans"/>
              </a:rPr>
              <a:t>BOARD OF ELECTIONS</a:t>
            </a:r>
            <a:endParaRPr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2716059" y="2107709"/>
            <a:ext cx="293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Logo</a:t>
            </a:r>
            <a:endParaRPr sz="40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61400" y="2492450"/>
            <a:ext cx="112122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DA9840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For Election Employees</a:t>
            </a:r>
            <a:endParaRPr sz="5500">
              <a:solidFill>
                <a:srgbClr val="DA984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9828624" y="20598950"/>
            <a:ext cx="592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latin typeface="IBM Plex Sans"/>
                <a:ea typeface="IBM Plex Sans"/>
                <a:cs typeface="IBM Plex Sans"/>
                <a:sym typeface="IBM Plex Sans"/>
              </a:rPr>
              <a:t>YOURCOUNTY.GOV</a:t>
            </a:r>
            <a:endParaRPr sz="3000" i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561400" y="7860775"/>
            <a:ext cx="7220700" cy="310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011252" y="8221810"/>
            <a:ext cx="6321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PROFESSIONALISM</a:t>
            </a:r>
            <a:endParaRPr sz="50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964300" y="9476150"/>
            <a:ext cx="6414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Attending all trainings to understand the election process</a:t>
            </a:r>
            <a:endParaRPr sz="3000">
              <a:solidFill>
                <a:srgbClr val="000000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cxnSp>
        <p:nvCxnSpPr>
          <p:cNvPr id="64" name="Google Shape;64;p13"/>
          <p:cNvCxnSpPr/>
          <p:nvPr/>
        </p:nvCxnSpPr>
        <p:spPr>
          <a:xfrm>
            <a:off x="907600" y="9281775"/>
            <a:ext cx="6528300" cy="0"/>
          </a:xfrm>
          <a:prstGeom prst="straightConnector1">
            <a:avLst/>
          </a:prstGeom>
          <a:noFill/>
          <a:ln w="76200" cap="flat" cmpd="sng">
            <a:solidFill>
              <a:srgbClr val="DA98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3"/>
          <p:cNvSpPr/>
          <p:nvPr/>
        </p:nvSpPr>
        <p:spPr>
          <a:xfrm>
            <a:off x="8698375" y="7860788"/>
            <a:ext cx="7220700" cy="310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9148228" y="8221810"/>
            <a:ext cx="6321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INTEGRITY</a:t>
            </a:r>
            <a:endParaRPr sz="50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9101263" y="9476150"/>
            <a:ext cx="6414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Abiding by all the rules and not interfering in the election process</a:t>
            </a:r>
            <a:endParaRPr sz="30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cxnSp>
        <p:nvCxnSpPr>
          <p:cNvPr id="68" name="Google Shape;68;p13"/>
          <p:cNvCxnSpPr/>
          <p:nvPr/>
        </p:nvCxnSpPr>
        <p:spPr>
          <a:xfrm>
            <a:off x="9044575" y="9281775"/>
            <a:ext cx="6528300" cy="0"/>
          </a:xfrm>
          <a:prstGeom prst="straightConnector1">
            <a:avLst/>
          </a:prstGeom>
          <a:noFill/>
          <a:ln w="76200" cap="flat" cmpd="sng">
            <a:solidFill>
              <a:srgbClr val="DA98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13"/>
          <p:cNvSpPr/>
          <p:nvPr/>
        </p:nvSpPr>
        <p:spPr>
          <a:xfrm>
            <a:off x="550763" y="12246525"/>
            <a:ext cx="7220700" cy="310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1000614" y="12607560"/>
            <a:ext cx="6321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CIVILITY</a:t>
            </a:r>
            <a:endParaRPr sz="50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953663" y="13861900"/>
            <a:ext cx="6414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Engaging with the public constructively</a:t>
            </a:r>
            <a:endParaRPr sz="3000">
              <a:solidFill>
                <a:srgbClr val="000000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cxnSp>
        <p:nvCxnSpPr>
          <p:cNvPr id="72" name="Google Shape;72;p13"/>
          <p:cNvCxnSpPr/>
          <p:nvPr/>
        </p:nvCxnSpPr>
        <p:spPr>
          <a:xfrm>
            <a:off x="907600" y="13646800"/>
            <a:ext cx="6528300" cy="0"/>
          </a:xfrm>
          <a:prstGeom prst="straightConnector1">
            <a:avLst/>
          </a:prstGeom>
          <a:noFill/>
          <a:ln w="76200" cap="flat" cmpd="sng">
            <a:solidFill>
              <a:srgbClr val="DA98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73;p13"/>
          <p:cNvSpPr/>
          <p:nvPr/>
        </p:nvSpPr>
        <p:spPr>
          <a:xfrm>
            <a:off x="8687738" y="12246538"/>
            <a:ext cx="7220700" cy="310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9137590" y="12607560"/>
            <a:ext cx="6321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HONESTY</a:t>
            </a:r>
            <a:endParaRPr sz="50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9090625" y="13861900"/>
            <a:ext cx="6414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Championing the election process, not an outcome</a:t>
            </a:r>
            <a:endParaRPr sz="30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cxnSp>
        <p:nvCxnSpPr>
          <p:cNvPr id="76" name="Google Shape;76;p13"/>
          <p:cNvCxnSpPr/>
          <p:nvPr/>
        </p:nvCxnSpPr>
        <p:spPr>
          <a:xfrm>
            <a:off x="9044575" y="13646800"/>
            <a:ext cx="6528300" cy="0"/>
          </a:xfrm>
          <a:prstGeom prst="straightConnector1">
            <a:avLst/>
          </a:prstGeom>
          <a:noFill/>
          <a:ln w="76200" cap="flat" cmpd="sng">
            <a:solidFill>
              <a:srgbClr val="DA98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13"/>
          <p:cNvSpPr/>
          <p:nvPr/>
        </p:nvSpPr>
        <p:spPr>
          <a:xfrm>
            <a:off x="550750" y="16632275"/>
            <a:ext cx="7220700" cy="310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/>
          <p:nvPr/>
        </p:nvSpPr>
        <p:spPr>
          <a:xfrm>
            <a:off x="1000602" y="16993310"/>
            <a:ext cx="6321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TEAM FOCUSED</a:t>
            </a:r>
            <a:endParaRPr sz="50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953650" y="18247650"/>
            <a:ext cx="6414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Providing feedback to help improve future elections </a:t>
            </a:r>
            <a:endParaRPr sz="3000">
              <a:solidFill>
                <a:srgbClr val="000000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cxnSp>
        <p:nvCxnSpPr>
          <p:cNvPr id="80" name="Google Shape;80;p13"/>
          <p:cNvCxnSpPr/>
          <p:nvPr/>
        </p:nvCxnSpPr>
        <p:spPr>
          <a:xfrm>
            <a:off x="896950" y="18055175"/>
            <a:ext cx="6528300" cy="0"/>
          </a:xfrm>
          <a:prstGeom prst="straightConnector1">
            <a:avLst/>
          </a:prstGeom>
          <a:noFill/>
          <a:ln w="76200" cap="flat" cmpd="sng">
            <a:solidFill>
              <a:srgbClr val="DA98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81;p13"/>
          <p:cNvSpPr/>
          <p:nvPr/>
        </p:nvSpPr>
        <p:spPr>
          <a:xfrm>
            <a:off x="8687725" y="16632288"/>
            <a:ext cx="7220700" cy="3102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9137578" y="16993310"/>
            <a:ext cx="6321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TRUSTWORTHY</a:t>
            </a:r>
            <a:endParaRPr sz="50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9090613" y="18247650"/>
            <a:ext cx="6414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Helping to stop the spread of misinformation</a:t>
            </a:r>
            <a:endParaRPr sz="30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cxnSp>
        <p:nvCxnSpPr>
          <p:cNvPr id="84" name="Google Shape;84;p13"/>
          <p:cNvCxnSpPr/>
          <p:nvPr/>
        </p:nvCxnSpPr>
        <p:spPr>
          <a:xfrm>
            <a:off x="9033925" y="18055175"/>
            <a:ext cx="6528300" cy="0"/>
          </a:xfrm>
          <a:prstGeom prst="straightConnector1">
            <a:avLst/>
          </a:prstGeom>
          <a:noFill/>
          <a:ln w="76200" cap="flat" cmpd="sng">
            <a:solidFill>
              <a:srgbClr val="DA98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13"/>
          <p:cNvSpPr/>
          <p:nvPr/>
        </p:nvSpPr>
        <p:spPr>
          <a:xfrm>
            <a:off x="1213350" y="4271425"/>
            <a:ext cx="14032500" cy="2717700"/>
          </a:xfrm>
          <a:prstGeom prst="roundRect">
            <a:avLst>
              <a:gd name="adj" fmla="val 5212"/>
            </a:avLst>
          </a:prstGeom>
          <a:solidFill>
            <a:srgbClr val="3F8E93"/>
          </a:solidFill>
          <a:ln w="762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E4A1"/>
              </a:solidFill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800750" y="4716850"/>
            <a:ext cx="128577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At the Your County Board of Elections, our team of dedicated election employees is committed to following our office’s standards of conduct.</a:t>
            </a:r>
            <a:endParaRPr sz="40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-10623225" y="1518625"/>
            <a:ext cx="7325100" cy="3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This subheader is meant to be changed as needed for different audiences. </a:t>
            </a:r>
            <a:br>
              <a:rPr lang="en" sz="3000">
                <a:latin typeface="IBM Plex Sans SemiBold"/>
                <a:ea typeface="IBM Plex Sans SemiBold"/>
                <a:cs typeface="IBM Plex Sans SemiBold"/>
                <a:sym typeface="IBM Plex Sans SemiBold"/>
              </a:rPr>
            </a:br>
            <a:r>
              <a:rPr lang="en" sz="3000"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You may have a poster for Poll Workers, one for Election Observers and another for internal staff.   </a:t>
            </a:r>
            <a:endParaRPr sz="3000"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cxnSp>
        <p:nvCxnSpPr>
          <p:cNvPr id="88" name="Google Shape;88;p13"/>
          <p:cNvCxnSpPr/>
          <p:nvPr/>
        </p:nvCxnSpPr>
        <p:spPr>
          <a:xfrm rot="10800000">
            <a:off x="-2894350" y="3028825"/>
            <a:ext cx="2623800" cy="0"/>
          </a:xfrm>
          <a:prstGeom prst="straightConnector1">
            <a:avLst/>
          </a:prstGeom>
          <a:noFill/>
          <a:ln w="11430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0" y="50"/>
            <a:ext cx="16459200" cy="21945600"/>
          </a:xfrm>
          <a:prstGeom prst="rect">
            <a:avLst/>
          </a:prstGeom>
          <a:solidFill>
            <a:srgbClr val="3F8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0" y="6675"/>
            <a:ext cx="16459200" cy="796200"/>
          </a:xfrm>
          <a:prstGeom prst="rect">
            <a:avLst/>
          </a:prstGeom>
          <a:solidFill>
            <a:srgbClr val="DA9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12444702" y="1415746"/>
            <a:ext cx="3474300" cy="1938000"/>
          </a:xfrm>
          <a:prstGeom prst="roundRect">
            <a:avLst>
              <a:gd name="adj" fmla="val 16667"/>
            </a:avLst>
          </a:prstGeom>
          <a:solidFill>
            <a:srgbClr val="F7FCE1"/>
          </a:solidFill>
          <a:ln w="38100" cap="flat" cmpd="sng">
            <a:solidFill>
              <a:srgbClr val="3F8E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561400" y="1415750"/>
            <a:ext cx="112122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>
                <a:solidFill>
                  <a:srgbClr val="F7FCE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STANDARDS OF CONDUCT</a:t>
            </a:r>
            <a:endParaRPr sz="7000" b="1">
              <a:solidFill>
                <a:srgbClr val="F7FCE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713800" y="20598925"/>
            <a:ext cx="805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7FCE1"/>
                </a:solidFill>
                <a:latin typeface="IBM Plex Sans"/>
                <a:ea typeface="IBM Plex Sans"/>
                <a:cs typeface="IBM Plex Sans"/>
                <a:sym typeface="IBM Plex Sans"/>
              </a:rPr>
              <a:t>YOUR COUNTY  •  </a:t>
            </a:r>
            <a:r>
              <a:rPr lang="en" sz="3000">
                <a:solidFill>
                  <a:srgbClr val="F7FCE1"/>
                </a:solidFill>
                <a:latin typeface="IBM Plex Sans"/>
                <a:ea typeface="IBM Plex Sans"/>
                <a:cs typeface="IBM Plex Sans"/>
                <a:sym typeface="IBM Plex Sans"/>
              </a:rPr>
              <a:t>BOARD OF ELECTIONS</a:t>
            </a:r>
            <a:endParaRPr sz="3000">
              <a:solidFill>
                <a:srgbClr val="F7FCE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12716059" y="2107709"/>
            <a:ext cx="293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Logo</a:t>
            </a:r>
            <a:endParaRPr sz="40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561400" y="2492450"/>
            <a:ext cx="112122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F7FCE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For Election Employees</a:t>
            </a:r>
            <a:endParaRPr sz="5500">
              <a:solidFill>
                <a:srgbClr val="F7FCE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9828624" y="20598950"/>
            <a:ext cx="592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rgbClr val="F7FCE1"/>
                </a:solidFill>
                <a:latin typeface="IBM Plex Sans"/>
                <a:ea typeface="IBM Plex Sans"/>
                <a:cs typeface="IBM Plex Sans"/>
                <a:sym typeface="IBM Plex Sans"/>
              </a:rPr>
              <a:t>YOURCOUNTY.GOV</a:t>
            </a:r>
            <a:endParaRPr sz="3000" i="1">
              <a:solidFill>
                <a:srgbClr val="F7FCE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61400" y="7860775"/>
            <a:ext cx="7220700" cy="3102300"/>
          </a:xfrm>
          <a:prstGeom prst="roundRect">
            <a:avLst>
              <a:gd name="adj" fmla="val 16667"/>
            </a:avLst>
          </a:prstGeom>
          <a:solidFill>
            <a:srgbClr val="F7FCE1"/>
          </a:solidFill>
          <a:ln w="762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1011252" y="8221810"/>
            <a:ext cx="6321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PROFESSIONALISM</a:t>
            </a:r>
            <a:endParaRPr sz="50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964300" y="9476150"/>
            <a:ext cx="6414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Attending all trainings to understand the election process</a:t>
            </a:r>
            <a:endParaRPr sz="3000">
              <a:solidFill>
                <a:srgbClr val="000000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cxnSp>
        <p:nvCxnSpPr>
          <p:cNvPr id="104" name="Google Shape;104;p14"/>
          <p:cNvCxnSpPr/>
          <p:nvPr/>
        </p:nvCxnSpPr>
        <p:spPr>
          <a:xfrm>
            <a:off x="907600" y="9281775"/>
            <a:ext cx="6528300" cy="0"/>
          </a:xfrm>
          <a:prstGeom prst="straightConnector1">
            <a:avLst/>
          </a:prstGeom>
          <a:noFill/>
          <a:ln w="76200" cap="flat" cmpd="sng">
            <a:solidFill>
              <a:srgbClr val="DA98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14"/>
          <p:cNvSpPr/>
          <p:nvPr/>
        </p:nvSpPr>
        <p:spPr>
          <a:xfrm>
            <a:off x="8698375" y="7860788"/>
            <a:ext cx="7220700" cy="3102300"/>
          </a:xfrm>
          <a:prstGeom prst="roundRect">
            <a:avLst>
              <a:gd name="adj" fmla="val 16667"/>
            </a:avLst>
          </a:prstGeom>
          <a:solidFill>
            <a:srgbClr val="F7FCE1"/>
          </a:solidFill>
          <a:ln w="762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9148228" y="8221810"/>
            <a:ext cx="6321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INTEGRITY</a:t>
            </a:r>
            <a:endParaRPr sz="50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9101263" y="9476150"/>
            <a:ext cx="6414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Abiding by all the rules and not interfering in the election process</a:t>
            </a:r>
            <a:endParaRPr sz="30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cxnSp>
        <p:nvCxnSpPr>
          <p:cNvPr id="108" name="Google Shape;108;p14"/>
          <p:cNvCxnSpPr/>
          <p:nvPr/>
        </p:nvCxnSpPr>
        <p:spPr>
          <a:xfrm>
            <a:off x="9044575" y="9281775"/>
            <a:ext cx="6528300" cy="0"/>
          </a:xfrm>
          <a:prstGeom prst="straightConnector1">
            <a:avLst/>
          </a:prstGeom>
          <a:noFill/>
          <a:ln w="76200" cap="flat" cmpd="sng">
            <a:solidFill>
              <a:srgbClr val="DA98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Google Shape;109;p14"/>
          <p:cNvSpPr/>
          <p:nvPr/>
        </p:nvSpPr>
        <p:spPr>
          <a:xfrm>
            <a:off x="550763" y="12246525"/>
            <a:ext cx="7220700" cy="3102300"/>
          </a:xfrm>
          <a:prstGeom prst="roundRect">
            <a:avLst>
              <a:gd name="adj" fmla="val 16667"/>
            </a:avLst>
          </a:prstGeom>
          <a:solidFill>
            <a:srgbClr val="F7FCE1"/>
          </a:solidFill>
          <a:ln w="762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1000614" y="12607560"/>
            <a:ext cx="6321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CIVILITY</a:t>
            </a:r>
            <a:endParaRPr sz="50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953663" y="13861900"/>
            <a:ext cx="6414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Engaging with the public constructively</a:t>
            </a:r>
            <a:endParaRPr sz="3000">
              <a:solidFill>
                <a:srgbClr val="000000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cxnSp>
        <p:nvCxnSpPr>
          <p:cNvPr id="112" name="Google Shape;112;p14"/>
          <p:cNvCxnSpPr/>
          <p:nvPr/>
        </p:nvCxnSpPr>
        <p:spPr>
          <a:xfrm>
            <a:off x="907600" y="13646800"/>
            <a:ext cx="6528300" cy="0"/>
          </a:xfrm>
          <a:prstGeom prst="straightConnector1">
            <a:avLst/>
          </a:prstGeom>
          <a:noFill/>
          <a:ln w="76200" cap="flat" cmpd="sng">
            <a:solidFill>
              <a:srgbClr val="DA98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Google Shape;113;p14"/>
          <p:cNvSpPr/>
          <p:nvPr/>
        </p:nvSpPr>
        <p:spPr>
          <a:xfrm>
            <a:off x="8687738" y="12246538"/>
            <a:ext cx="7220700" cy="3102300"/>
          </a:xfrm>
          <a:prstGeom prst="roundRect">
            <a:avLst>
              <a:gd name="adj" fmla="val 16667"/>
            </a:avLst>
          </a:prstGeom>
          <a:solidFill>
            <a:srgbClr val="F7FCE1"/>
          </a:solidFill>
          <a:ln w="762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9137590" y="12607560"/>
            <a:ext cx="6321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HONESTY</a:t>
            </a:r>
            <a:endParaRPr sz="50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9090625" y="13861900"/>
            <a:ext cx="6414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Championing the election process, not an outcome</a:t>
            </a:r>
            <a:endParaRPr sz="30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cxnSp>
        <p:nvCxnSpPr>
          <p:cNvPr id="116" name="Google Shape;116;p14"/>
          <p:cNvCxnSpPr/>
          <p:nvPr/>
        </p:nvCxnSpPr>
        <p:spPr>
          <a:xfrm>
            <a:off x="9044575" y="13646800"/>
            <a:ext cx="6528300" cy="0"/>
          </a:xfrm>
          <a:prstGeom prst="straightConnector1">
            <a:avLst/>
          </a:prstGeom>
          <a:noFill/>
          <a:ln w="76200" cap="flat" cmpd="sng">
            <a:solidFill>
              <a:srgbClr val="DA98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14"/>
          <p:cNvSpPr/>
          <p:nvPr/>
        </p:nvSpPr>
        <p:spPr>
          <a:xfrm>
            <a:off x="550750" y="16632275"/>
            <a:ext cx="7220700" cy="3102300"/>
          </a:xfrm>
          <a:prstGeom prst="roundRect">
            <a:avLst>
              <a:gd name="adj" fmla="val 16667"/>
            </a:avLst>
          </a:prstGeom>
          <a:solidFill>
            <a:srgbClr val="F7FCE1"/>
          </a:solidFill>
          <a:ln w="762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1000602" y="16993310"/>
            <a:ext cx="6321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TEAM FOCUSED</a:t>
            </a:r>
            <a:endParaRPr sz="50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953650" y="18247650"/>
            <a:ext cx="6414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Providing feedback to help improve future elections </a:t>
            </a:r>
            <a:endParaRPr sz="3000">
              <a:solidFill>
                <a:srgbClr val="000000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cxnSp>
        <p:nvCxnSpPr>
          <p:cNvPr id="120" name="Google Shape;120;p14"/>
          <p:cNvCxnSpPr/>
          <p:nvPr/>
        </p:nvCxnSpPr>
        <p:spPr>
          <a:xfrm>
            <a:off x="896950" y="18055175"/>
            <a:ext cx="6528300" cy="0"/>
          </a:xfrm>
          <a:prstGeom prst="straightConnector1">
            <a:avLst/>
          </a:prstGeom>
          <a:noFill/>
          <a:ln w="76200" cap="flat" cmpd="sng">
            <a:solidFill>
              <a:srgbClr val="DA98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Google Shape;121;p14"/>
          <p:cNvSpPr/>
          <p:nvPr/>
        </p:nvSpPr>
        <p:spPr>
          <a:xfrm>
            <a:off x="8687725" y="16632288"/>
            <a:ext cx="7220700" cy="3102300"/>
          </a:xfrm>
          <a:prstGeom prst="roundRect">
            <a:avLst>
              <a:gd name="adj" fmla="val 16667"/>
            </a:avLst>
          </a:prstGeom>
          <a:solidFill>
            <a:srgbClr val="F7FCE1"/>
          </a:solidFill>
          <a:ln w="762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9137578" y="16993310"/>
            <a:ext cx="6321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TRUSTWORTHY</a:t>
            </a:r>
            <a:endParaRPr sz="50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9090613" y="18247650"/>
            <a:ext cx="6414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Helping to stop the spread of misinformation</a:t>
            </a:r>
            <a:endParaRPr sz="30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cxnSp>
        <p:nvCxnSpPr>
          <p:cNvPr id="124" name="Google Shape;124;p14"/>
          <p:cNvCxnSpPr/>
          <p:nvPr/>
        </p:nvCxnSpPr>
        <p:spPr>
          <a:xfrm>
            <a:off x="9033925" y="18055175"/>
            <a:ext cx="6528300" cy="0"/>
          </a:xfrm>
          <a:prstGeom prst="straightConnector1">
            <a:avLst/>
          </a:prstGeom>
          <a:noFill/>
          <a:ln w="76200" cap="flat" cmpd="sng">
            <a:solidFill>
              <a:srgbClr val="DA98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14"/>
          <p:cNvSpPr/>
          <p:nvPr/>
        </p:nvSpPr>
        <p:spPr>
          <a:xfrm>
            <a:off x="1213350" y="4271425"/>
            <a:ext cx="14032500" cy="2717700"/>
          </a:xfrm>
          <a:prstGeom prst="roundRect">
            <a:avLst>
              <a:gd name="adj" fmla="val 5212"/>
            </a:avLst>
          </a:prstGeom>
          <a:solidFill>
            <a:srgbClr val="DA9840"/>
          </a:solidFill>
          <a:ln w="76200" cap="flat" cmpd="sng">
            <a:solidFill>
              <a:srgbClr val="FFE4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E4A1"/>
              </a:solidFill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1800750" y="4716850"/>
            <a:ext cx="128577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F7FCE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At the Your County Board of Elections, our team of dedicated election employees is committed to following our office’s standards of conduct.</a:t>
            </a:r>
            <a:endParaRPr sz="4000">
              <a:solidFill>
                <a:srgbClr val="F7FCE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-10640225" y="654175"/>
            <a:ext cx="7325100" cy="4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This subheader is meant to be changed as needed for different audiences. </a:t>
            </a:r>
            <a:br>
              <a:rPr lang="en" sz="3000">
                <a:latin typeface="IBM Plex Sans SemiBold"/>
                <a:ea typeface="IBM Plex Sans SemiBold"/>
                <a:cs typeface="IBM Plex Sans SemiBold"/>
                <a:sym typeface="IBM Plex Sans SemiBold"/>
              </a:rPr>
            </a:br>
            <a:r>
              <a:rPr lang="en" sz="3000"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You may have a poster for Poll Workers, one for Election Observers and another for internal staff.   </a:t>
            </a:r>
            <a:endParaRPr sz="3000"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cxnSp>
        <p:nvCxnSpPr>
          <p:cNvPr id="128" name="Google Shape;128;p14"/>
          <p:cNvCxnSpPr/>
          <p:nvPr/>
        </p:nvCxnSpPr>
        <p:spPr>
          <a:xfrm rot="10800000">
            <a:off x="-2894350" y="3028825"/>
            <a:ext cx="2623800" cy="0"/>
          </a:xfrm>
          <a:prstGeom prst="straightConnector1">
            <a:avLst/>
          </a:prstGeom>
          <a:noFill/>
          <a:ln w="11430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/>
        </p:nvSpPr>
        <p:spPr>
          <a:xfrm>
            <a:off x="561400" y="1415750"/>
            <a:ext cx="112122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>
                <a:solidFill>
                  <a:srgbClr val="DA9840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STANDARDS OF CONDUCT</a:t>
            </a:r>
            <a:endParaRPr sz="7000" b="1">
              <a:solidFill>
                <a:srgbClr val="DA984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561400" y="2492450"/>
            <a:ext cx="112122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DA9840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For Election Employees</a:t>
            </a:r>
            <a:endParaRPr sz="5500">
              <a:solidFill>
                <a:srgbClr val="DA984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0" y="6675"/>
            <a:ext cx="16459200" cy="796200"/>
          </a:xfrm>
          <a:prstGeom prst="rect">
            <a:avLst/>
          </a:prstGeom>
          <a:solidFill>
            <a:srgbClr val="DA9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1244563" y="4115950"/>
            <a:ext cx="14032500" cy="2717700"/>
          </a:xfrm>
          <a:prstGeom prst="roundRect">
            <a:avLst>
              <a:gd name="adj" fmla="val 5212"/>
            </a:avLst>
          </a:prstGeom>
          <a:solidFill>
            <a:srgbClr val="3F8E93"/>
          </a:solidFill>
          <a:ln w="762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E4A1"/>
              </a:solidFill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1831963" y="4561375"/>
            <a:ext cx="128577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At the Your County Board of Elections, our team of dedicated election employees is committed to following our office’s standards of conduct.</a:t>
            </a:r>
            <a:endParaRPr sz="40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12444702" y="1415746"/>
            <a:ext cx="3474300" cy="1938000"/>
          </a:xfrm>
          <a:prstGeom prst="roundRect">
            <a:avLst>
              <a:gd name="adj" fmla="val 16667"/>
            </a:avLst>
          </a:prstGeom>
          <a:solidFill>
            <a:srgbClr val="F7FCE1"/>
          </a:solidFill>
          <a:ln w="38100" cap="flat" cmpd="sng">
            <a:solidFill>
              <a:srgbClr val="3F8E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12716059" y="2107709"/>
            <a:ext cx="293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Logo</a:t>
            </a:r>
            <a:endParaRPr sz="40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0" name="Google Shape;140;p15"/>
          <p:cNvSpPr txBox="1"/>
          <p:nvPr/>
        </p:nvSpPr>
        <p:spPr>
          <a:xfrm>
            <a:off x="713800" y="20598925"/>
            <a:ext cx="805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IBM Plex Sans"/>
                <a:ea typeface="IBM Plex Sans"/>
                <a:cs typeface="IBM Plex Sans"/>
                <a:sym typeface="IBM Plex Sans"/>
              </a:rPr>
              <a:t>YOUR COUNTY  •  </a:t>
            </a:r>
            <a:r>
              <a:rPr lang="en" sz="3000">
                <a:latin typeface="IBM Plex Sans"/>
                <a:ea typeface="IBM Plex Sans"/>
                <a:cs typeface="IBM Plex Sans"/>
                <a:sym typeface="IBM Plex Sans"/>
              </a:rPr>
              <a:t>BOARD OF ELECTIONS</a:t>
            </a:r>
            <a:endParaRPr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9828624" y="20598950"/>
            <a:ext cx="592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latin typeface="IBM Plex Sans"/>
                <a:ea typeface="IBM Plex Sans"/>
                <a:cs typeface="IBM Plex Sans"/>
                <a:sym typeface="IBM Plex Sans"/>
              </a:rPr>
              <a:t>YOURCOUNTY.GOV</a:t>
            </a:r>
            <a:endParaRPr sz="3000" i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-10640225" y="654175"/>
            <a:ext cx="7325100" cy="4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This subheader is meant to be changed as needed for different audiences. </a:t>
            </a:r>
            <a:br>
              <a:rPr lang="en" sz="3000">
                <a:latin typeface="IBM Plex Sans SemiBold"/>
                <a:ea typeface="IBM Plex Sans SemiBold"/>
                <a:cs typeface="IBM Plex Sans SemiBold"/>
                <a:sym typeface="IBM Plex Sans SemiBold"/>
              </a:rPr>
            </a:br>
            <a:r>
              <a:rPr lang="en" sz="3000"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You may have a poster for Poll Workers, one for Election Observers and another for internal staff.   </a:t>
            </a:r>
            <a:endParaRPr sz="3000"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cxnSp>
        <p:nvCxnSpPr>
          <p:cNvPr id="143" name="Google Shape;143;p15"/>
          <p:cNvCxnSpPr/>
          <p:nvPr/>
        </p:nvCxnSpPr>
        <p:spPr>
          <a:xfrm rot="10800000">
            <a:off x="-2894350" y="3028825"/>
            <a:ext cx="2623800" cy="0"/>
          </a:xfrm>
          <a:prstGeom prst="straightConnector1">
            <a:avLst/>
          </a:prstGeom>
          <a:noFill/>
          <a:ln w="11430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4" name="Google Shape;144;p15"/>
          <p:cNvSpPr txBox="1"/>
          <p:nvPr/>
        </p:nvSpPr>
        <p:spPr>
          <a:xfrm>
            <a:off x="4349864" y="7436385"/>
            <a:ext cx="632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PROFESSIONALISM</a:t>
            </a:r>
            <a:endParaRPr sz="45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4344953" y="8180225"/>
            <a:ext cx="1060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IBM Plex Sans Medium"/>
                <a:ea typeface="IBM Plex Sans Medium"/>
                <a:cs typeface="IBM Plex Sans Medium"/>
                <a:sym typeface="IBM Plex Sans Medium"/>
              </a:rPr>
              <a:t>Attending all trainings to understand the election process</a:t>
            </a:r>
            <a:endParaRPr sz="30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4349864" y="9677708"/>
            <a:ext cx="632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INTEGRITY</a:t>
            </a:r>
            <a:endParaRPr sz="45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4344953" y="10421550"/>
            <a:ext cx="1060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IBM Plex Sans Medium"/>
                <a:ea typeface="IBM Plex Sans Medium"/>
                <a:cs typeface="IBM Plex Sans Medium"/>
                <a:sym typeface="IBM Plex Sans Medium"/>
              </a:rPr>
              <a:t>Abiding by all rules and not interfering in election processes</a:t>
            </a:r>
            <a:endParaRPr sz="30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4339264" y="11891961"/>
            <a:ext cx="632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CIVILITY</a:t>
            </a:r>
            <a:endParaRPr sz="45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4337633" y="12635806"/>
            <a:ext cx="1060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Engaging with the public constructively</a:t>
            </a:r>
            <a:endParaRPr sz="30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4344564" y="14095106"/>
            <a:ext cx="632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HONESTY</a:t>
            </a:r>
            <a:endParaRPr sz="45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4341293" y="14838954"/>
            <a:ext cx="1060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IBM Plex Sans Medium"/>
                <a:ea typeface="IBM Plex Sans Medium"/>
                <a:cs typeface="IBM Plex Sans Medium"/>
                <a:sym typeface="IBM Plex Sans Medium"/>
              </a:rPr>
              <a:t>Championing the election process, not an outcome</a:t>
            </a:r>
            <a:endParaRPr sz="30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4344564" y="16314355"/>
            <a:ext cx="632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TEAMWORK</a:t>
            </a:r>
            <a:endParaRPr sz="45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4341293" y="17058204"/>
            <a:ext cx="1060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IBM Plex Sans Medium"/>
                <a:ea typeface="IBM Plex Sans Medium"/>
                <a:cs typeface="IBM Plex Sans Medium"/>
                <a:sym typeface="IBM Plex Sans Medium"/>
              </a:rPr>
              <a:t>Providing feedback to help improve future elections </a:t>
            </a:r>
            <a:endParaRPr sz="30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4333964" y="18560673"/>
            <a:ext cx="632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TRUSTWORTHY</a:t>
            </a:r>
            <a:endParaRPr sz="45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4333974" y="19304525"/>
            <a:ext cx="1060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IBM Plex Sans Medium"/>
                <a:ea typeface="IBM Plex Sans Medium"/>
                <a:cs typeface="IBM Plex Sans Medium"/>
                <a:sym typeface="IBM Plex Sans Medium"/>
              </a:rPr>
              <a:t>Helping to stop the spread of misinformation</a:t>
            </a:r>
            <a:endParaRPr sz="30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pic>
        <p:nvPicPr>
          <p:cNvPr id="156" name="Google Shape;15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199" y="7017025"/>
            <a:ext cx="2091589" cy="209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9199" y="9292001"/>
            <a:ext cx="2091589" cy="209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9199" y="11558877"/>
            <a:ext cx="2091589" cy="209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9199" y="13660133"/>
            <a:ext cx="2091589" cy="209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6459" y="15832127"/>
            <a:ext cx="2197069" cy="219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99294" y="17951530"/>
            <a:ext cx="2411400" cy="241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/>
          <p:nvPr/>
        </p:nvSpPr>
        <p:spPr>
          <a:xfrm>
            <a:off x="0" y="0"/>
            <a:ext cx="16459200" cy="21945600"/>
          </a:xfrm>
          <a:prstGeom prst="rect">
            <a:avLst/>
          </a:prstGeom>
          <a:solidFill>
            <a:srgbClr val="3F8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6"/>
          <p:cNvSpPr txBox="1"/>
          <p:nvPr/>
        </p:nvSpPr>
        <p:spPr>
          <a:xfrm>
            <a:off x="561400" y="1415750"/>
            <a:ext cx="112122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>
                <a:solidFill>
                  <a:srgbClr val="F7FCE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STANDARDS OF CONDUCT</a:t>
            </a:r>
            <a:endParaRPr sz="7000" b="1">
              <a:solidFill>
                <a:srgbClr val="F7FCE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8" name="Google Shape;168;p16"/>
          <p:cNvSpPr txBox="1"/>
          <p:nvPr/>
        </p:nvSpPr>
        <p:spPr>
          <a:xfrm>
            <a:off x="561400" y="2492450"/>
            <a:ext cx="112122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F7FCE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For Election Employees</a:t>
            </a:r>
            <a:endParaRPr sz="5500">
              <a:solidFill>
                <a:srgbClr val="F7FCE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69" name="Google Shape;169;p16"/>
          <p:cNvSpPr txBox="1"/>
          <p:nvPr/>
        </p:nvSpPr>
        <p:spPr>
          <a:xfrm>
            <a:off x="4345064" y="7438510"/>
            <a:ext cx="632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FFE4A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PROFESSIONALISM</a:t>
            </a:r>
            <a:endParaRPr sz="4500" b="1">
              <a:solidFill>
                <a:srgbClr val="FFE4A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70" name="Google Shape;170;p16"/>
          <p:cNvSpPr txBox="1"/>
          <p:nvPr/>
        </p:nvSpPr>
        <p:spPr>
          <a:xfrm>
            <a:off x="4345073" y="8138400"/>
            <a:ext cx="1072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7FCE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Attending all trainings to understand the election process</a:t>
            </a:r>
            <a:endParaRPr sz="3000">
              <a:solidFill>
                <a:srgbClr val="F7FCE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71" name="Google Shape;171;p16"/>
          <p:cNvSpPr txBox="1"/>
          <p:nvPr/>
        </p:nvSpPr>
        <p:spPr>
          <a:xfrm>
            <a:off x="4349864" y="9644248"/>
            <a:ext cx="632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FFE4A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INTEGRITY</a:t>
            </a:r>
            <a:endParaRPr sz="4500" b="1">
              <a:solidFill>
                <a:srgbClr val="FFE4A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72" name="Google Shape;172;p16"/>
          <p:cNvSpPr txBox="1"/>
          <p:nvPr/>
        </p:nvSpPr>
        <p:spPr>
          <a:xfrm>
            <a:off x="4345975" y="10388080"/>
            <a:ext cx="1073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7FCE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Abiding by all rules and not interfering in election processes</a:t>
            </a:r>
            <a:endParaRPr sz="3000">
              <a:solidFill>
                <a:srgbClr val="F7FCE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73" name="Google Shape;173;p16"/>
          <p:cNvSpPr txBox="1"/>
          <p:nvPr/>
        </p:nvSpPr>
        <p:spPr>
          <a:xfrm>
            <a:off x="4339264" y="11866866"/>
            <a:ext cx="632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FFE4A1"/>
                </a:solidFill>
                <a:latin typeface="IBM Plex Sans"/>
                <a:ea typeface="IBM Plex Sans"/>
                <a:cs typeface="IBM Plex Sans"/>
                <a:sym typeface="IBM Plex Sans"/>
              </a:rPr>
              <a:t>CIVILITY</a:t>
            </a:r>
            <a:endParaRPr sz="4500" b="1">
              <a:solidFill>
                <a:srgbClr val="FFE4A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4337674" y="12610711"/>
            <a:ext cx="1072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7FCE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Engaging with the public constructively</a:t>
            </a:r>
            <a:endParaRPr sz="3000">
              <a:solidFill>
                <a:srgbClr val="F7FCE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75" name="Google Shape;175;p16"/>
          <p:cNvSpPr txBox="1"/>
          <p:nvPr/>
        </p:nvSpPr>
        <p:spPr>
          <a:xfrm>
            <a:off x="4344564" y="14078376"/>
            <a:ext cx="632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FFE4A1"/>
                </a:solidFill>
                <a:latin typeface="IBM Plex Sans"/>
                <a:ea typeface="IBM Plex Sans"/>
                <a:cs typeface="IBM Plex Sans"/>
                <a:sym typeface="IBM Plex Sans"/>
              </a:rPr>
              <a:t>HONESTY</a:t>
            </a:r>
            <a:endParaRPr sz="4500" b="1">
              <a:solidFill>
                <a:srgbClr val="FFE4A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76" name="Google Shape;176;p16"/>
          <p:cNvSpPr txBox="1"/>
          <p:nvPr/>
        </p:nvSpPr>
        <p:spPr>
          <a:xfrm>
            <a:off x="4341373" y="14822224"/>
            <a:ext cx="1072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7FCE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Championing the election process, not an outcome</a:t>
            </a:r>
            <a:endParaRPr sz="3000">
              <a:solidFill>
                <a:srgbClr val="F7FCE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77" name="Google Shape;177;p16"/>
          <p:cNvSpPr txBox="1"/>
          <p:nvPr/>
        </p:nvSpPr>
        <p:spPr>
          <a:xfrm>
            <a:off x="4344564" y="16305990"/>
            <a:ext cx="632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FFE4A1"/>
                </a:solidFill>
                <a:latin typeface="IBM Plex Sans"/>
                <a:ea typeface="IBM Plex Sans"/>
                <a:cs typeface="IBM Plex Sans"/>
                <a:sym typeface="IBM Plex Sans"/>
              </a:rPr>
              <a:t>TEAMWORK</a:t>
            </a:r>
            <a:endParaRPr sz="4500" b="1">
              <a:solidFill>
                <a:srgbClr val="FFE4A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78" name="Google Shape;178;p16"/>
          <p:cNvSpPr txBox="1"/>
          <p:nvPr/>
        </p:nvSpPr>
        <p:spPr>
          <a:xfrm>
            <a:off x="4341373" y="17049839"/>
            <a:ext cx="1072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7FCE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Providing feedback to help improve future elections </a:t>
            </a:r>
            <a:endParaRPr sz="3000">
              <a:solidFill>
                <a:srgbClr val="F7FCE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4333964" y="18560673"/>
            <a:ext cx="632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FFE4A1"/>
                </a:solidFill>
                <a:latin typeface="IBM Plex Sans"/>
                <a:ea typeface="IBM Plex Sans"/>
                <a:cs typeface="IBM Plex Sans"/>
                <a:sym typeface="IBM Plex Sans"/>
              </a:rPr>
              <a:t>TRUSTWORTHY</a:t>
            </a:r>
            <a:endParaRPr sz="4500" b="1">
              <a:solidFill>
                <a:srgbClr val="FFE4A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80" name="Google Shape;180;p16"/>
          <p:cNvSpPr txBox="1"/>
          <p:nvPr/>
        </p:nvSpPr>
        <p:spPr>
          <a:xfrm>
            <a:off x="4333974" y="19304525"/>
            <a:ext cx="1072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7FCE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Helping to stop the spread of misinformation</a:t>
            </a:r>
            <a:endParaRPr sz="3000">
              <a:solidFill>
                <a:srgbClr val="F7FCE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81" name="Google Shape;181;p16"/>
          <p:cNvSpPr txBox="1"/>
          <p:nvPr/>
        </p:nvSpPr>
        <p:spPr>
          <a:xfrm>
            <a:off x="713800" y="20598925"/>
            <a:ext cx="805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7FCE1"/>
                </a:solidFill>
                <a:latin typeface="IBM Plex Sans"/>
                <a:ea typeface="IBM Plex Sans"/>
                <a:cs typeface="IBM Plex Sans"/>
                <a:sym typeface="IBM Plex Sans"/>
              </a:rPr>
              <a:t>YOUR COUNTY  •  </a:t>
            </a:r>
            <a:r>
              <a:rPr lang="en" sz="3000">
                <a:solidFill>
                  <a:srgbClr val="F7FCE1"/>
                </a:solidFill>
                <a:latin typeface="IBM Plex Sans"/>
                <a:ea typeface="IBM Plex Sans"/>
                <a:cs typeface="IBM Plex Sans"/>
                <a:sym typeface="IBM Plex Sans"/>
              </a:rPr>
              <a:t>BOARD OF ELECTIONS</a:t>
            </a:r>
            <a:endParaRPr sz="3000">
              <a:solidFill>
                <a:srgbClr val="F7FCE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82" name="Google Shape;182;p16"/>
          <p:cNvSpPr txBox="1"/>
          <p:nvPr/>
        </p:nvSpPr>
        <p:spPr>
          <a:xfrm>
            <a:off x="9828624" y="20598950"/>
            <a:ext cx="592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rgbClr val="F7FCE1"/>
                </a:solidFill>
                <a:latin typeface="IBM Plex Sans"/>
                <a:ea typeface="IBM Plex Sans"/>
                <a:cs typeface="IBM Plex Sans"/>
                <a:sym typeface="IBM Plex Sans"/>
              </a:rPr>
              <a:t>YOURCOUNTY.GOV</a:t>
            </a:r>
            <a:endParaRPr sz="3000" i="1">
              <a:solidFill>
                <a:srgbClr val="F7FCE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83" name="Google Shape;183;p16"/>
          <p:cNvSpPr/>
          <p:nvPr/>
        </p:nvSpPr>
        <p:spPr>
          <a:xfrm>
            <a:off x="0" y="6675"/>
            <a:ext cx="16459200" cy="796200"/>
          </a:xfrm>
          <a:prstGeom prst="rect">
            <a:avLst/>
          </a:prstGeom>
          <a:solidFill>
            <a:srgbClr val="DA9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"/>
          <p:cNvSpPr/>
          <p:nvPr/>
        </p:nvSpPr>
        <p:spPr>
          <a:xfrm>
            <a:off x="1213350" y="4119025"/>
            <a:ext cx="14032500" cy="2717700"/>
          </a:xfrm>
          <a:prstGeom prst="roundRect">
            <a:avLst>
              <a:gd name="adj" fmla="val 5212"/>
            </a:avLst>
          </a:prstGeom>
          <a:solidFill>
            <a:srgbClr val="DA9840"/>
          </a:solidFill>
          <a:ln w="76200" cap="flat" cmpd="sng">
            <a:solidFill>
              <a:srgbClr val="FFE4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E4A1"/>
              </a:solidFill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1800750" y="4564450"/>
            <a:ext cx="128577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F7FCE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At the Your County Board of Elections, our team of dedicated election employees is committed to following our office’s standards of conduct.</a:t>
            </a:r>
            <a:endParaRPr sz="4000">
              <a:solidFill>
                <a:srgbClr val="F7FCE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12444702" y="1415746"/>
            <a:ext cx="3474300" cy="1938000"/>
          </a:xfrm>
          <a:prstGeom prst="roundRect">
            <a:avLst>
              <a:gd name="adj" fmla="val 16667"/>
            </a:avLst>
          </a:prstGeom>
          <a:solidFill>
            <a:srgbClr val="F7FCE1"/>
          </a:solidFill>
          <a:ln w="38100" cap="flat" cmpd="sng">
            <a:solidFill>
              <a:srgbClr val="3F8E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"/>
          <p:cNvSpPr txBox="1"/>
          <p:nvPr/>
        </p:nvSpPr>
        <p:spPr>
          <a:xfrm>
            <a:off x="12716059" y="2107709"/>
            <a:ext cx="293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Logo</a:t>
            </a:r>
            <a:endParaRPr sz="40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88" name="Google Shape;188;p16"/>
          <p:cNvSpPr txBox="1"/>
          <p:nvPr/>
        </p:nvSpPr>
        <p:spPr>
          <a:xfrm>
            <a:off x="-10640225" y="654175"/>
            <a:ext cx="7325100" cy="4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This subheader is meant to be changed as needed for different audiences. </a:t>
            </a:r>
            <a:br>
              <a:rPr lang="en" sz="3000">
                <a:latin typeface="IBM Plex Sans SemiBold"/>
                <a:ea typeface="IBM Plex Sans SemiBold"/>
                <a:cs typeface="IBM Plex Sans SemiBold"/>
                <a:sym typeface="IBM Plex Sans SemiBold"/>
              </a:rPr>
            </a:br>
            <a:r>
              <a:rPr lang="en" sz="3000"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You may have a poster for Poll Workers, one for Election Observers and another for internal staff.   </a:t>
            </a:r>
            <a:endParaRPr sz="3000"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cxnSp>
        <p:nvCxnSpPr>
          <p:cNvPr id="189" name="Google Shape;189;p16"/>
          <p:cNvCxnSpPr/>
          <p:nvPr/>
        </p:nvCxnSpPr>
        <p:spPr>
          <a:xfrm rot="10800000">
            <a:off x="-2894350" y="3028825"/>
            <a:ext cx="2623800" cy="0"/>
          </a:xfrm>
          <a:prstGeom prst="straightConnector1">
            <a:avLst/>
          </a:prstGeom>
          <a:noFill/>
          <a:ln w="11430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90" name="Google Shape;1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12676" y="7136100"/>
            <a:ext cx="2091589" cy="209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12676" y="9411076"/>
            <a:ext cx="2091589" cy="209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612676" y="11677952"/>
            <a:ext cx="2091589" cy="209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612676" y="13779208"/>
            <a:ext cx="2091589" cy="209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7665416" y="15951202"/>
            <a:ext cx="2197069" cy="219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7772581" y="18070605"/>
            <a:ext cx="2411400" cy="241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8437" y="7087525"/>
            <a:ext cx="2091600" cy="20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58437" y="9362500"/>
            <a:ext cx="2091600" cy="20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05699" y="11407074"/>
            <a:ext cx="2197076" cy="219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58437" y="13730625"/>
            <a:ext cx="2091600" cy="20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05688" y="16002988"/>
            <a:ext cx="2197099" cy="21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05688" y="18227750"/>
            <a:ext cx="2197099" cy="219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 txBox="1"/>
          <p:nvPr/>
        </p:nvSpPr>
        <p:spPr>
          <a:xfrm>
            <a:off x="561400" y="1415750"/>
            <a:ext cx="112122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>
                <a:solidFill>
                  <a:srgbClr val="DA9840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STANDARDS OF CONDUCT</a:t>
            </a:r>
            <a:endParaRPr sz="7000" b="1">
              <a:solidFill>
                <a:srgbClr val="DA984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07" name="Google Shape;207;p17"/>
          <p:cNvSpPr txBox="1"/>
          <p:nvPr/>
        </p:nvSpPr>
        <p:spPr>
          <a:xfrm>
            <a:off x="561400" y="2492450"/>
            <a:ext cx="112122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DA9840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For Election Employees</a:t>
            </a:r>
            <a:endParaRPr sz="5500">
              <a:solidFill>
                <a:srgbClr val="DA984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grpSp>
        <p:nvGrpSpPr>
          <p:cNvPr id="208" name="Google Shape;208;p17"/>
          <p:cNvGrpSpPr/>
          <p:nvPr/>
        </p:nvGrpSpPr>
        <p:grpSpPr>
          <a:xfrm>
            <a:off x="1583538" y="7436385"/>
            <a:ext cx="13365515" cy="1270640"/>
            <a:chOff x="1583538" y="6937360"/>
            <a:chExt cx="13365515" cy="1270640"/>
          </a:xfrm>
        </p:grpSpPr>
        <p:sp>
          <p:nvSpPr>
            <p:cNvPr id="209" name="Google Shape;209;p17"/>
            <p:cNvSpPr txBox="1"/>
            <p:nvPr/>
          </p:nvSpPr>
          <p:spPr>
            <a:xfrm>
              <a:off x="4349864" y="6937360"/>
              <a:ext cx="63210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 b="1">
                  <a:solidFill>
                    <a:srgbClr val="3F8E93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PROFESSIONALISM</a:t>
              </a:r>
              <a:endParaRPr sz="45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10" name="Google Shape;210;p17"/>
            <p:cNvSpPr txBox="1"/>
            <p:nvPr/>
          </p:nvSpPr>
          <p:spPr>
            <a:xfrm>
              <a:off x="4344953" y="7681200"/>
              <a:ext cx="10604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latin typeface="IBM Plex Sans Medium"/>
                  <a:ea typeface="IBM Plex Sans Medium"/>
                  <a:cs typeface="IBM Plex Sans Medium"/>
                  <a:sym typeface="IBM Plex Sans Medium"/>
                </a:rPr>
                <a:t>Attending all trainings to understand the election process</a:t>
              </a:r>
              <a:endParaRPr sz="3000">
                <a:latin typeface="IBM Plex Sans Medium"/>
                <a:ea typeface="IBM Plex Sans Medium"/>
                <a:cs typeface="IBM Plex Sans Medium"/>
                <a:sym typeface="IBM Plex Sans Medium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1583538" y="7002600"/>
              <a:ext cx="2129400" cy="1205400"/>
            </a:xfrm>
            <a:prstGeom prst="rect">
              <a:avLst/>
            </a:prstGeom>
            <a:solidFill>
              <a:srgbClr val="DA9840"/>
            </a:solidFill>
            <a:ln w="38100" cap="flat" cmpd="sng">
              <a:solidFill>
                <a:srgbClr val="3F8E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7FCE1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Graphic</a:t>
              </a:r>
              <a:endParaRPr>
                <a:solidFill>
                  <a:srgbClr val="F7FCE1"/>
                </a:solidFill>
              </a:endParaRPr>
            </a:p>
          </p:txBody>
        </p:sp>
      </p:grpSp>
      <p:grpSp>
        <p:nvGrpSpPr>
          <p:cNvPr id="212" name="Google Shape;212;p17"/>
          <p:cNvGrpSpPr/>
          <p:nvPr/>
        </p:nvGrpSpPr>
        <p:grpSpPr>
          <a:xfrm>
            <a:off x="1583538" y="9677708"/>
            <a:ext cx="13365515" cy="1243570"/>
            <a:chOff x="1583538" y="9338218"/>
            <a:chExt cx="13365515" cy="1243570"/>
          </a:xfrm>
        </p:grpSpPr>
        <p:sp>
          <p:nvSpPr>
            <p:cNvPr id="213" name="Google Shape;213;p17"/>
            <p:cNvSpPr txBox="1"/>
            <p:nvPr/>
          </p:nvSpPr>
          <p:spPr>
            <a:xfrm>
              <a:off x="4349864" y="9338218"/>
              <a:ext cx="63210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 b="1">
                  <a:solidFill>
                    <a:srgbClr val="3F8E93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INTEGRITY</a:t>
              </a:r>
              <a:endParaRPr sz="45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14" name="Google Shape;214;p17"/>
            <p:cNvSpPr txBox="1"/>
            <p:nvPr/>
          </p:nvSpPr>
          <p:spPr>
            <a:xfrm>
              <a:off x="4344953" y="10082060"/>
              <a:ext cx="10604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latin typeface="IBM Plex Sans Medium"/>
                  <a:ea typeface="IBM Plex Sans Medium"/>
                  <a:cs typeface="IBM Plex Sans Medium"/>
                  <a:sym typeface="IBM Plex Sans Medium"/>
                </a:rPr>
                <a:t>Abiding by all rules and not interfering in election processes</a:t>
              </a:r>
              <a:endParaRPr sz="3000">
                <a:latin typeface="IBM Plex Sans Medium"/>
                <a:ea typeface="IBM Plex Sans Medium"/>
                <a:cs typeface="IBM Plex Sans Medium"/>
                <a:sym typeface="IBM Plex Sans Medium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1583538" y="9376388"/>
              <a:ext cx="2129400" cy="1205400"/>
            </a:xfrm>
            <a:prstGeom prst="rect">
              <a:avLst/>
            </a:prstGeom>
            <a:solidFill>
              <a:srgbClr val="DA9840"/>
            </a:solidFill>
            <a:ln w="38100" cap="flat" cmpd="sng">
              <a:solidFill>
                <a:srgbClr val="3F8E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7FCE1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Graphic</a:t>
              </a:r>
              <a:endParaRPr/>
            </a:p>
          </p:txBody>
        </p:sp>
      </p:grpSp>
      <p:grpSp>
        <p:nvGrpSpPr>
          <p:cNvPr id="216" name="Google Shape;216;p17"/>
          <p:cNvGrpSpPr/>
          <p:nvPr/>
        </p:nvGrpSpPr>
        <p:grpSpPr>
          <a:xfrm>
            <a:off x="1583538" y="11891961"/>
            <a:ext cx="13358196" cy="1216522"/>
            <a:chOff x="1583538" y="11739078"/>
            <a:chExt cx="13358196" cy="1216522"/>
          </a:xfrm>
        </p:grpSpPr>
        <p:sp>
          <p:nvSpPr>
            <p:cNvPr id="217" name="Google Shape;217;p17"/>
            <p:cNvSpPr txBox="1"/>
            <p:nvPr/>
          </p:nvSpPr>
          <p:spPr>
            <a:xfrm>
              <a:off x="4339264" y="11739078"/>
              <a:ext cx="63210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 b="1">
                  <a:solidFill>
                    <a:srgbClr val="3F8E93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CIVILITY</a:t>
              </a:r>
              <a:endParaRPr sz="45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18" name="Google Shape;218;p17"/>
            <p:cNvSpPr txBox="1"/>
            <p:nvPr/>
          </p:nvSpPr>
          <p:spPr>
            <a:xfrm>
              <a:off x="4337633" y="12482923"/>
              <a:ext cx="10604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rgbClr val="000000"/>
                  </a:solidFill>
                  <a:latin typeface="IBM Plex Sans Medium"/>
                  <a:ea typeface="IBM Plex Sans Medium"/>
                  <a:cs typeface="IBM Plex Sans Medium"/>
                  <a:sym typeface="IBM Plex Sans Medium"/>
                </a:rPr>
                <a:t>Engaging with the public constructively</a:t>
              </a:r>
              <a:endParaRPr sz="3000">
                <a:latin typeface="IBM Plex Sans Medium"/>
                <a:ea typeface="IBM Plex Sans Medium"/>
                <a:cs typeface="IBM Plex Sans Medium"/>
                <a:sym typeface="IBM Plex Sans Medium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1583538" y="11750200"/>
              <a:ext cx="2129400" cy="1205400"/>
            </a:xfrm>
            <a:prstGeom prst="rect">
              <a:avLst/>
            </a:prstGeom>
            <a:solidFill>
              <a:srgbClr val="DA9840"/>
            </a:solidFill>
            <a:ln w="38100" cap="flat" cmpd="sng">
              <a:solidFill>
                <a:srgbClr val="3F8E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7FCE1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Graphic</a:t>
              </a:r>
              <a:endParaRPr/>
            </a:p>
          </p:txBody>
        </p:sp>
      </p:grpSp>
      <p:grpSp>
        <p:nvGrpSpPr>
          <p:cNvPr id="220" name="Google Shape;220;p17"/>
          <p:cNvGrpSpPr/>
          <p:nvPr/>
        </p:nvGrpSpPr>
        <p:grpSpPr>
          <a:xfrm>
            <a:off x="1583538" y="14079166"/>
            <a:ext cx="13361856" cy="1221488"/>
            <a:chOff x="1583538" y="14124000"/>
            <a:chExt cx="13361856" cy="1221488"/>
          </a:xfrm>
        </p:grpSpPr>
        <p:sp>
          <p:nvSpPr>
            <p:cNvPr id="221" name="Google Shape;221;p17"/>
            <p:cNvSpPr txBox="1"/>
            <p:nvPr/>
          </p:nvSpPr>
          <p:spPr>
            <a:xfrm>
              <a:off x="4344564" y="14139941"/>
              <a:ext cx="63210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 b="1">
                  <a:solidFill>
                    <a:srgbClr val="3F8E93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HONESTY</a:t>
              </a:r>
              <a:endParaRPr sz="45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22" name="Google Shape;222;p17"/>
            <p:cNvSpPr txBox="1"/>
            <p:nvPr/>
          </p:nvSpPr>
          <p:spPr>
            <a:xfrm>
              <a:off x="4341293" y="14883788"/>
              <a:ext cx="10604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latin typeface="IBM Plex Sans Medium"/>
                  <a:ea typeface="IBM Plex Sans Medium"/>
                  <a:cs typeface="IBM Plex Sans Medium"/>
                  <a:sym typeface="IBM Plex Sans Medium"/>
                </a:rPr>
                <a:t>Championing the election process, not an outcome</a:t>
              </a:r>
              <a:endParaRPr sz="3000">
                <a:latin typeface="IBM Plex Sans Medium"/>
                <a:ea typeface="IBM Plex Sans Medium"/>
                <a:cs typeface="IBM Plex Sans Medium"/>
                <a:sym typeface="IBM Plex Sans Medium"/>
              </a:endParaRPr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1583538" y="14124000"/>
              <a:ext cx="2129400" cy="1205400"/>
            </a:xfrm>
            <a:prstGeom prst="rect">
              <a:avLst/>
            </a:prstGeom>
            <a:solidFill>
              <a:srgbClr val="DA9840"/>
            </a:solidFill>
            <a:ln w="38100" cap="flat" cmpd="sng">
              <a:solidFill>
                <a:srgbClr val="3F8E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7FCE1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Graphic</a:t>
              </a:r>
              <a:endParaRPr/>
            </a:p>
          </p:txBody>
        </p:sp>
      </p:grpSp>
      <p:grpSp>
        <p:nvGrpSpPr>
          <p:cNvPr id="224" name="Google Shape;224;p17"/>
          <p:cNvGrpSpPr/>
          <p:nvPr/>
        </p:nvGrpSpPr>
        <p:grpSpPr>
          <a:xfrm>
            <a:off x="1583538" y="16271337"/>
            <a:ext cx="13361856" cy="1248568"/>
            <a:chOff x="1583538" y="16497788"/>
            <a:chExt cx="13361856" cy="1248568"/>
          </a:xfrm>
        </p:grpSpPr>
        <p:sp>
          <p:nvSpPr>
            <p:cNvPr id="225" name="Google Shape;225;p17"/>
            <p:cNvSpPr txBox="1"/>
            <p:nvPr/>
          </p:nvSpPr>
          <p:spPr>
            <a:xfrm>
              <a:off x="4344564" y="16540805"/>
              <a:ext cx="63210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 b="1">
                  <a:solidFill>
                    <a:srgbClr val="3F8E93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TEAMWORK</a:t>
              </a:r>
              <a:endParaRPr sz="45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26" name="Google Shape;226;p17"/>
            <p:cNvSpPr txBox="1"/>
            <p:nvPr/>
          </p:nvSpPr>
          <p:spPr>
            <a:xfrm>
              <a:off x="4341293" y="17284655"/>
              <a:ext cx="10604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latin typeface="IBM Plex Sans Medium"/>
                  <a:ea typeface="IBM Plex Sans Medium"/>
                  <a:cs typeface="IBM Plex Sans Medium"/>
                  <a:sym typeface="IBM Plex Sans Medium"/>
                </a:rPr>
                <a:t>Providing feedback to help improve future elections </a:t>
              </a:r>
              <a:endParaRPr sz="3000">
                <a:latin typeface="IBM Plex Sans Medium"/>
                <a:ea typeface="IBM Plex Sans Medium"/>
                <a:cs typeface="IBM Plex Sans Medium"/>
                <a:sym typeface="IBM Plex Sans Medium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1583538" y="16497788"/>
              <a:ext cx="2129400" cy="1205400"/>
            </a:xfrm>
            <a:prstGeom prst="rect">
              <a:avLst/>
            </a:prstGeom>
            <a:solidFill>
              <a:srgbClr val="DA9840"/>
            </a:solidFill>
            <a:ln w="38100" cap="flat" cmpd="sng">
              <a:solidFill>
                <a:srgbClr val="3F8E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7FCE1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Graphic</a:t>
              </a:r>
              <a:endParaRPr/>
            </a:p>
          </p:txBody>
        </p:sp>
      </p:grpSp>
      <p:grpSp>
        <p:nvGrpSpPr>
          <p:cNvPr id="228" name="Google Shape;228;p17"/>
          <p:cNvGrpSpPr/>
          <p:nvPr/>
        </p:nvGrpSpPr>
        <p:grpSpPr>
          <a:xfrm>
            <a:off x="1583538" y="18490588"/>
            <a:ext cx="13354536" cy="1275637"/>
            <a:chOff x="1583538" y="18490588"/>
            <a:chExt cx="13354536" cy="1275637"/>
          </a:xfrm>
        </p:grpSpPr>
        <p:sp>
          <p:nvSpPr>
            <p:cNvPr id="229" name="Google Shape;229;p17"/>
            <p:cNvSpPr txBox="1"/>
            <p:nvPr/>
          </p:nvSpPr>
          <p:spPr>
            <a:xfrm>
              <a:off x="4333964" y="18560673"/>
              <a:ext cx="63210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 b="1">
                  <a:solidFill>
                    <a:srgbClr val="3F8E93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TRUSTWORTHY</a:t>
              </a:r>
              <a:endParaRPr sz="45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30" name="Google Shape;230;p17"/>
            <p:cNvSpPr txBox="1"/>
            <p:nvPr/>
          </p:nvSpPr>
          <p:spPr>
            <a:xfrm>
              <a:off x="4333974" y="19304525"/>
              <a:ext cx="10604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latin typeface="IBM Plex Sans Medium"/>
                  <a:ea typeface="IBM Plex Sans Medium"/>
                  <a:cs typeface="IBM Plex Sans Medium"/>
                  <a:sym typeface="IBM Plex Sans Medium"/>
                </a:rPr>
                <a:t>Helping to stop the spread of misinformation</a:t>
              </a:r>
              <a:endParaRPr sz="3000">
                <a:latin typeface="IBM Plex Sans Medium"/>
                <a:ea typeface="IBM Plex Sans Medium"/>
                <a:cs typeface="IBM Plex Sans Medium"/>
                <a:sym typeface="IBM Plex Sans Medium"/>
              </a:endParaRPr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1583538" y="18490588"/>
              <a:ext cx="2129400" cy="1205400"/>
            </a:xfrm>
            <a:prstGeom prst="rect">
              <a:avLst/>
            </a:prstGeom>
            <a:solidFill>
              <a:srgbClr val="DA9840"/>
            </a:solidFill>
            <a:ln w="38100" cap="flat" cmpd="sng">
              <a:solidFill>
                <a:srgbClr val="3F8E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7FCE1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Graphic</a:t>
              </a:r>
              <a:endParaRPr/>
            </a:p>
          </p:txBody>
        </p:sp>
      </p:grpSp>
      <p:sp>
        <p:nvSpPr>
          <p:cNvPr id="232" name="Google Shape;232;p17"/>
          <p:cNvSpPr/>
          <p:nvPr/>
        </p:nvSpPr>
        <p:spPr>
          <a:xfrm>
            <a:off x="0" y="6675"/>
            <a:ext cx="16459200" cy="796200"/>
          </a:xfrm>
          <a:prstGeom prst="rect">
            <a:avLst/>
          </a:prstGeom>
          <a:solidFill>
            <a:srgbClr val="DA9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7"/>
          <p:cNvSpPr/>
          <p:nvPr/>
        </p:nvSpPr>
        <p:spPr>
          <a:xfrm>
            <a:off x="1244563" y="4115950"/>
            <a:ext cx="14032500" cy="2717700"/>
          </a:xfrm>
          <a:prstGeom prst="roundRect">
            <a:avLst>
              <a:gd name="adj" fmla="val 5212"/>
            </a:avLst>
          </a:prstGeom>
          <a:solidFill>
            <a:srgbClr val="3F8E93"/>
          </a:solidFill>
          <a:ln w="762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E4A1"/>
              </a:solidFill>
            </a:endParaRPr>
          </a:p>
        </p:txBody>
      </p:sp>
      <p:sp>
        <p:nvSpPr>
          <p:cNvPr id="234" name="Google Shape;234;p17"/>
          <p:cNvSpPr txBox="1"/>
          <p:nvPr/>
        </p:nvSpPr>
        <p:spPr>
          <a:xfrm>
            <a:off x="1831963" y="4561375"/>
            <a:ext cx="128577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At the Your County Board of Elections, our team of dedicated election employees is committed to following our office’s standards of conduct.</a:t>
            </a:r>
            <a:endParaRPr sz="40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235" name="Google Shape;235;p17"/>
          <p:cNvSpPr/>
          <p:nvPr/>
        </p:nvSpPr>
        <p:spPr>
          <a:xfrm>
            <a:off x="12444702" y="1415746"/>
            <a:ext cx="3474300" cy="1938000"/>
          </a:xfrm>
          <a:prstGeom prst="roundRect">
            <a:avLst>
              <a:gd name="adj" fmla="val 16667"/>
            </a:avLst>
          </a:prstGeom>
          <a:solidFill>
            <a:srgbClr val="F7FCE1"/>
          </a:solidFill>
          <a:ln w="38100" cap="flat" cmpd="sng">
            <a:solidFill>
              <a:srgbClr val="3F8E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"/>
          <p:cNvSpPr txBox="1"/>
          <p:nvPr/>
        </p:nvSpPr>
        <p:spPr>
          <a:xfrm>
            <a:off x="12716059" y="2107709"/>
            <a:ext cx="293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Logo</a:t>
            </a:r>
            <a:endParaRPr sz="40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713800" y="20598925"/>
            <a:ext cx="805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IBM Plex Sans"/>
                <a:ea typeface="IBM Plex Sans"/>
                <a:cs typeface="IBM Plex Sans"/>
                <a:sym typeface="IBM Plex Sans"/>
              </a:rPr>
              <a:t>YOUR COUNTY  •  </a:t>
            </a:r>
            <a:r>
              <a:rPr lang="en" sz="3000">
                <a:latin typeface="IBM Plex Sans"/>
                <a:ea typeface="IBM Plex Sans"/>
                <a:cs typeface="IBM Plex Sans"/>
                <a:sym typeface="IBM Plex Sans"/>
              </a:rPr>
              <a:t>BOARD OF ELECTIONS</a:t>
            </a:r>
            <a:endParaRPr sz="3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9828624" y="20598950"/>
            <a:ext cx="592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latin typeface="IBM Plex Sans"/>
                <a:ea typeface="IBM Plex Sans"/>
                <a:cs typeface="IBM Plex Sans"/>
                <a:sym typeface="IBM Plex Sans"/>
              </a:rPr>
              <a:t>YOURCOUNTY.GOV</a:t>
            </a:r>
            <a:endParaRPr sz="3000" i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-10640225" y="654175"/>
            <a:ext cx="7325100" cy="4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This subheader is meant to be changed as needed for different audiences. </a:t>
            </a:r>
            <a:br>
              <a:rPr lang="en" sz="3000">
                <a:latin typeface="IBM Plex Sans SemiBold"/>
                <a:ea typeface="IBM Plex Sans SemiBold"/>
                <a:cs typeface="IBM Plex Sans SemiBold"/>
                <a:sym typeface="IBM Plex Sans SemiBold"/>
              </a:rPr>
            </a:br>
            <a:r>
              <a:rPr lang="en" sz="3000"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You may have a poster for Poll Workers, one for Election Observers and another for internal staff.   </a:t>
            </a:r>
            <a:endParaRPr sz="3000"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cxnSp>
        <p:nvCxnSpPr>
          <p:cNvPr id="240" name="Google Shape;240;p17"/>
          <p:cNvCxnSpPr/>
          <p:nvPr/>
        </p:nvCxnSpPr>
        <p:spPr>
          <a:xfrm rot="10800000">
            <a:off x="-2894350" y="3028825"/>
            <a:ext cx="2623800" cy="0"/>
          </a:xfrm>
          <a:prstGeom prst="straightConnector1">
            <a:avLst/>
          </a:prstGeom>
          <a:noFill/>
          <a:ln w="11430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/>
          <p:nvPr/>
        </p:nvSpPr>
        <p:spPr>
          <a:xfrm>
            <a:off x="0" y="0"/>
            <a:ext cx="16459200" cy="21945600"/>
          </a:xfrm>
          <a:prstGeom prst="rect">
            <a:avLst/>
          </a:prstGeom>
          <a:solidFill>
            <a:srgbClr val="3F8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"/>
          <p:cNvSpPr txBox="1"/>
          <p:nvPr/>
        </p:nvSpPr>
        <p:spPr>
          <a:xfrm>
            <a:off x="561400" y="1415750"/>
            <a:ext cx="112122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>
                <a:solidFill>
                  <a:srgbClr val="F7FCE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STANDARDS OF CONDUCT</a:t>
            </a:r>
            <a:endParaRPr sz="7000" b="1">
              <a:solidFill>
                <a:srgbClr val="F7FCE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47" name="Google Shape;247;p18"/>
          <p:cNvSpPr txBox="1"/>
          <p:nvPr/>
        </p:nvSpPr>
        <p:spPr>
          <a:xfrm>
            <a:off x="561400" y="2492450"/>
            <a:ext cx="112122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F7FCE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For Election Employees</a:t>
            </a:r>
            <a:endParaRPr sz="5500">
              <a:solidFill>
                <a:srgbClr val="F7FCE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48" name="Google Shape;248;p18"/>
          <p:cNvSpPr txBox="1"/>
          <p:nvPr/>
        </p:nvSpPr>
        <p:spPr>
          <a:xfrm>
            <a:off x="4345064" y="7438510"/>
            <a:ext cx="632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FFE4A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PROFESSIONALISM</a:t>
            </a:r>
            <a:endParaRPr sz="4500" b="1">
              <a:solidFill>
                <a:srgbClr val="FFE4A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49" name="Google Shape;249;p18"/>
          <p:cNvSpPr txBox="1"/>
          <p:nvPr/>
        </p:nvSpPr>
        <p:spPr>
          <a:xfrm>
            <a:off x="4345073" y="8138400"/>
            <a:ext cx="1072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7FCE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Attending all trainings to understand the election process</a:t>
            </a:r>
            <a:endParaRPr sz="3000">
              <a:solidFill>
                <a:srgbClr val="F7FCE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50" name="Google Shape;250;p18"/>
          <p:cNvSpPr/>
          <p:nvPr/>
        </p:nvSpPr>
        <p:spPr>
          <a:xfrm>
            <a:off x="1583538" y="7459800"/>
            <a:ext cx="2129400" cy="1205400"/>
          </a:xfrm>
          <a:prstGeom prst="rect">
            <a:avLst/>
          </a:prstGeom>
          <a:solidFill>
            <a:srgbClr val="F7FCE1"/>
          </a:solidFill>
          <a:ln w="381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F8E93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Graphic</a:t>
            </a:r>
            <a:endParaRPr sz="2500">
              <a:solidFill>
                <a:srgbClr val="3F8E93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251" name="Google Shape;251;p18"/>
          <p:cNvSpPr txBox="1"/>
          <p:nvPr/>
        </p:nvSpPr>
        <p:spPr>
          <a:xfrm>
            <a:off x="4349864" y="9644248"/>
            <a:ext cx="632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FFE4A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INTEGRITY</a:t>
            </a:r>
            <a:endParaRPr sz="4500" b="1">
              <a:solidFill>
                <a:srgbClr val="FFE4A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52" name="Google Shape;252;p18"/>
          <p:cNvSpPr txBox="1"/>
          <p:nvPr/>
        </p:nvSpPr>
        <p:spPr>
          <a:xfrm>
            <a:off x="4345975" y="10388080"/>
            <a:ext cx="1073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7FCE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Abiding by all rules and not interfering in election processes</a:t>
            </a:r>
            <a:endParaRPr sz="3000">
              <a:solidFill>
                <a:srgbClr val="F7FCE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1583538" y="9682418"/>
            <a:ext cx="2129400" cy="1205400"/>
          </a:xfrm>
          <a:prstGeom prst="rect">
            <a:avLst/>
          </a:prstGeom>
          <a:solidFill>
            <a:srgbClr val="F7FCE1"/>
          </a:solidFill>
          <a:ln w="381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F8E93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Graphic</a:t>
            </a:r>
            <a:endParaRPr/>
          </a:p>
        </p:txBody>
      </p:sp>
      <p:sp>
        <p:nvSpPr>
          <p:cNvPr id="254" name="Google Shape;254;p18"/>
          <p:cNvSpPr txBox="1"/>
          <p:nvPr/>
        </p:nvSpPr>
        <p:spPr>
          <a:xfrm>
            <a:off x="4339264" y="11866866"/>
            <a:ext cx="632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FFE4A1"/>
                </a:solidFill>
                <a:latin typeface="IBM Plex Sans"/>
                <a:ea typeface="IBM Plex Sans"/>
                <a:cs typeface="IBM Plex Sans"/>
                <a:sym typeface="IBM Plex Sans"/>
              </a:rPr>
              <a:t>CIVILITY</a:t>
            </a:r>
            <a:endParaRPr sz="4500" b="1">
              <a:solidFill>
                <a:srgbClr val="FFE4A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55" name="Google Shape;255;p18"/>
          <p:cNvSpPr txBox="1"/>
          <p:nvPr/>
        </p:nvSpPr>
        <p:spPr>
          <a:xfrm>
            <a:off x="4337674" y="12610711"/>
            <a:ext cx="1072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7FCE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Engaging with the public constructively</a:t>
            </a:r>
            <a:endParaRPr sz="3000">
              <a:solidFill>
                <a:srgbClr val="F7FCE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56" name="Google Shape;256;p18"/>
          <p:cNvSpPr/>
          <p:nvPr/>
        </p:nvSpPr>
        <p:spPr>
          <a:xfrm>
            <a:off x="1583538" y="11877988"/>
            <a:ext cx="2129400" cy="1205400"/>
          </a:xfrm>
          <a:prstGeom prst="rect">
            <a:avLst/>
          </a:prstGeom>
          <a:solidFill>
            <a:srgbClr val="F7FCE1"/>
          </a:solidFill>
          <a:ln w="381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F8E93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Graphic</a:t>
            </a:r>
            <a:endParaRPr/>
          </a:p>
        </p:txBody>
      </p:sp>
      <p:sp>
        <p:nvSpPr>
          <p:cNvPr id="257" name="Google Shape;257;p18"/>
          <p:cNvSpPr txBox="1"/>
          <p:nvPr/>
        </p:nvSpPr>
        <p:spPr>
          <a:xfrm>
            <a:off x="4344564" y="14078376"/>
            <a:ext cx="632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FFE4A1"/>
                </a:solidFill>
                <a:latin typeface="IBM Plex Sans"/>
                <a:ea typeface="IBM Plex Sans"/>
                <a:cs typeface="IBM Plex Sans"/>
                <a:sym typeface="IBM Plex Sans"/>
              </a:rPr>
              <a:t>HONESTY</a:t>
            </a:r>
            <a:endParaRPr sz="4500" b="1">
              <a:solidFill>
                <a:srgbClr val="FFE4A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58" name="Google Shape;258;p18"/>
          <p:cNvSpPr txBox="1"/>
          <p:nvPr/>
        </p:nvSpPr>
        <p:spPr>
          <a:xfrm>
            <a:off x="4341373" y="14822224"/>
            <a:ext cx="1072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7FCE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Championing the election process, not an outcome</a:t>
            </a:r>
            <a:endParaRPr sz="3000">
              <a:solidFill>
                <a:srgbClr val="F7FCE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59" name="Google Shape;259;p18"/>
          <p:cNvSpPr/>
          <p:nvPr/>
        </p:nvSpPr>
        <p:spPr>
          <a:xfrm>
            <a:off x="1583538" y="14062436"/>
            <a:ext cx="2129400" cy="1205400"/>
          </a:xfrm>
          <a:prstGeom prst="rect">
            <a:avLst/>
          </a:prstGeom>
          <a:solidFill>
            <a:srgbClr val="F7FCE1"/>
          </a:solidFill>
          <a:ln w="381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F8E93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Graphic</a:t>
            </a:r>
            <a:endParaRPr/>
          </a:p>
        </p:txBody>
      </p:sp>
      <p:sp>
        <p:nvSpPr>
          <p:cNvPr id="260" name="Google Shape;260;p18"/>
          <p:cNvSpPr txBox="1"/>
          <p:nvPr/>
        </p:nvSpPr>
        <p:spPr>
          <a:xfrm>
            <a:off x="4344564" y="16305990"/>
            <a:ext cx="632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FFE4A1"/>
                </a:solidFill>
                <a:latin typeface="IBM Plex Sans"/>
                <a:ea typeface="IBM Plex Sans"/>
                <a:cs typeface="IBM Plex Sans"/>
                <a:sym typeface="IBM Plex Sans"/>
              </a:rPr>
              <a:t>TEAMWORK</a:t>
            </a:r>
            <a:endParaRPr sz="4500" b="1">
              <a:solidFill>
                <a:srgbClr val="FFE4A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61" name="Google Shape;261;p18"/>
          <p:cNvSpPr txBox="1"/>
          <p:nvPr/>
        </p:nvSpPr>
        <p:spPr>
          <a:xfrm>
            <a:off x="4341373" y="17049839"/>
            <a:ext cx="1072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7FCE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Providing feedback to help improve future elections </a:t>
            </a:r>
            <a:endParaRPr sz="3000">
              <a:solidFill>
                <a:srgbClr val="F7FCE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1583538" y="16262972"/>
            <a:ext cx="2129400" cy="1205400"/>
          </a:xfrm>
          <a:prstGeom prst="rect">
            <a:avLst/>
          </a:prstGeom>
          <a:solidFill>
            <a:srgbClr val="F7FCE1"/>
          </a:solidFill>
          <a:ln w="381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F8E93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Graphic</a:t>
            </a:r>
            <a:endParaRPr/>
          </a:p>
        </p:txBody>
      </p:sp>
      <p:sp>
        <p:nvSpPr>
          <p:cNvPr id="263" name="Google Shape;263;p18"/>
          <p:cNvSpPr txBox="1"/>
          <p:nvPr/>
        </p:nvSpPr>
        <p:spPr>
          <a:xfrm>
            <a:off x="4333964" y="18560673"/>
            <a:ext cx="632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FFE4A1"/>
                </a:solidFill>
                <a:latin typeface="IBM Plex Sans"/>
                <a:ea typeface="IBM Plex Sans"/>
                <a:cs typeface="IBM Plex Sans"/>
                <a:sym typeface="IBM Plex Sans"/>
              </a:rPr>
              <a:t>TRUSTWORTHY</a:t>
            </a:r>
            <a:endParaRPr sz="4500" b="1">
              <a:solidFill>
                <a:srgbClr val="FFE4A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64" name="Google Shape;264;p18"/>
          <p:cNvSpPr txBox="1"/>
          <p:nvPr/>
        </p:nvSpPr>
        <p:spPr>
          <a:xfrm>
            <a:off x="4333974" y="19304525"/>
            <a:ext cx="1072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7FCE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Helping to stop the spread of misinformation</a:t>
            </a:r>
            <a:endParaRPr sz="3000">
              <a:solidFill>
                <a:srgbClr val="F7FCE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1583538" y="18490588"/>
            <a:ext cx="2129400" cy="1205400"/>
          </a:xfrm>
          <a:prstGeom prst="rect">
            <a:avLst/>
          </a:prstGeom>
          <a:solidFill>
            <a:srgbClr val="F7FCE1"/>
          </a:solidFill>
          <a:ln w="38100" cap="flat" cmpd="sng">
            <a:solidFill>
              <a:srgbClr val="DA9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F8E93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Graphic</a:t>
            </a:r>
            <a:endParaRPr/>
          </a:p>
        </p:txBody>
      </p:sp>
      <p:sp>
        <p:nvSpPr>
          <p:cNvPr id="266" name="Google Shape;266;p18"/>
          <p:cNvSpPr txBox="1"/>
          <p:nvPr/>
        </p:nvSpPr>
        <p:spPr>
          <a:xfrm>
            <a:off x="713800" y="20598925"/>
            <a:ext cx="805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7FCE1"/>
                </a:solidFill>
                <a:latin typeface="IBM Plex Sans"/>
                <a:ea typeface="IBM Plex Sans"/>
                <a:cs typeface="IBM Plex Sans"/>
                <a:sym typeface="IBM Plex Sans"/>
              </a:rPr>
              <a:t>YOUR COUNTY  •  </a:t>
            </a:r>
            <a:r>
              <a:rPr lang="en" sz="3000">
                <a:solidFill>
                  <a:srgbClr val="F7FCE1"/>
                </a:solidFill>
                <a:latin typeface="IBM Plex Sans"/>
                <a:ea typeface="IBM Plex Sans"/>
                <a:cs typeface="IBM Plex Sans"/>
                <a:sym typeface="IBM Plex Sans"/>
              </a:rPr>
              <a:t>BOARD OF ELECTIONS</a:t>
            </a:r>
            <a:endParaRPr sz="3000">
              <a:solidFill>
                <a:srgbClr val="F7FCE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9828624" y="20598950"/>
            <a:ext cx="592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rgbClr val="F7FCE1"/>
                </a:solidFill>
                <a:latin typeface="IBM Plex Sans"/>
                <a:ea typeface="IBM Plex Sans"/>
                <a:cs typeface="IBM Plex Sans"/>
                <a:sym typeface="IBM Plex Sans"/>
              </a:rPr>
              <a:t>YOURCOUNTY.GOV</a:t>
            </a:r>
            <a:endParaRPr sz="3000" i="1">
              <a:solidFill>
                <a:srgbClr val="F7FCE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68" name="Google Shape;268;p18"/>
          <p:cNvSpPr/>
          <p:nvPr/>
        </p:nvSpPr>
        <p:spPr>
          <a:xfrm>
            <a:off x="0" y="6675"/>
            <a:ext cx="16459200" cy="796200"/>
          </a:xfrm>
          <a:prstGeom prst="rect">
            <a:avLst/>
          </a:prstGeom>
          <a:solidFill>
            <a:srgbClr val="DA9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8"/>
          <p:cNvSpPr/>
          <p:nvPr/>
        </p:nvSpPr>
        <p:spPr>
          <a:xfrm>
            <a:off x="1213350" y="4119025"/>
            <a:ext cx="14032500" cy="2717700"/>
          </a:xfrm>
          <a:prstGeom prst="roundRect">
            <a:avLst>
              <a:gd name="adj" fmla="val 5212"/>
            </a:avLst>
          </a:prstGeom>
          <a:solidFill>
            <a:srgbClr val="DA9840"/>
          </a:solidFill>
          <a:ln w="76200" cap="flat" cmpd="sng">
            <a:solidFill>
              <a:srgbClr val="FFE4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E4A1"/>
              </a:solidFill>
            </a:endParaRPr>
          </a:p>
        </p:txBody>
      </p:sp>
      <p:sp>
        <p:nvSpPr>
          <p:cNvPr id="270" name="Google Shape;270;p18"/>
          <p:cNvSpPr txBox="1"/>
          <p:nvPr/>
        </p:nvSpPr>
        <p:spPr>
          <a:xfrm>
            <a:off x="1800750" y="4564450"/>
            <a:ext cx="128577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F7FCE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At the Your County Board of Elections, our team of dedicated election employees is committed to following our office’s standards of conduct.</a:t>
            </a:r>
            <a:endParaRPr sz="4000">
              <a:solidFill>
                <a:srgbClr val="F7FCE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271" name="Google Shape;271;p18"/>
          <p:cNvSpPr/>
          <p:nvPr/>
        </p:nvSpPr>
        <p:spPr>
          <a:xfrm>
            <a:off x="12444702" y="1415746"/>
            <a:ext cx="3474300" cy="1938000"/>
          </a:xfrm>
          <a:prstGeom prst="roundRect">
            <a:avLst>
              <a:gd name="adj" fmla="val 16667"/>
            </a:avLst>
          </a:prstGeom>
          <a:solidFill>
            <a:srgbClr val="F7FCE1"/>
          </a:solidFill>
          <a:ln w="38100" cap="flat" cmpd="sng">
            <a:solidFill>
              <a:srgbClr val="3F8E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"/>
          <p:cNvSpPr txBox="1"/>
          <p:nvPr/>
        </p:nvSpPr>
        <p:spPr>
          <a:xfrm>
            <a:off x="12716059" y="2107709"/>
            <a:ext cx="293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3F8E93"/>
                </a:solidFill>
                <a:latin typeface="IBM Plex Sans"/>
                <a:ea typeface="IBM Plex Sans"/>
                <a:cs typeface="IBM Plex Sans"/>
                <a:sym typeface="IBM Plex Sans"/>
              </a:rPr>
              <a:t>Logo</a:t>
            </a:r>
            <a:endParaRPr sz="4000" b="1">
              <a:solidFill>
                <a:srgbClr val="3F8E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73" name="Google Shape;273;p18"/>
          <p:cNvSpPr txBox="1"/>
          <p:nvPr/>
        </p:nvSpPr>
        <p:spPr>
          <a:xfrm>
            <a:off x="-10640225" y="654175"/>
            <a:ext cx="7325100" cy="4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This subheader is meant to be changed as needed for different audiences. </a:t>
            </a:r>
            <a:br>
              <a:rPr lang="en" sz="3000">
                <a:latin typeface="IBM Plex Sans SemiBold"/>
                <a:ea typeface="IBM Plex Sans SemiBold"/>
                <a:cs typeface="IBM Plex Sans SemiBold"/>
                <a:sym typeface="IBM Plex Sans SemiBold"/>
              </a:rPr>
            </a:br>
            <a:r>
              <a:rPr lang="en" sz="3000"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You may have a poster for Poll Workers, one for Election Observers and another for internal staff.   </a:t>
            </a:r>
            <a:endParaRPr sz="3000"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cxnSp>
        <p:nvCxnSpPr>
          <p:cNvPr id="274" name="Google Shape;274;p18"/>
          <p:cNvCxnSpPr/>
          <p:nvPr/>
        </p:nvCxnSpPr>
        <p:spPr>
          <a:xfrm rot="10800000">
            <a:off x="-2894350" y="3028825"/>
            <a:ext cx="2623800" cy="0"/>
          </a:xfrm>
          <a:prstGeom prst="straightConnector1">
            <a:avLst/>
          </a:prstGeom>
          <a:noFill/>
          <a:ln w="11430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Macintosh PowerPoint</Application>
  <PresentationFormat>Custom</PresentationFormat>
  <Paragraphs>126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IBM Plex Sans</vt:lpstr>
      <vt:lpstr>Arial</vt:lpstr>
      <vt:lpstr>IBM Plex Sans Light</vt:lpstr>
      <vt:lpstr>IBM Plex Sans SemiBold</vt:lpstr>
      <vt:lpstr>IBM Plex Sans Medium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Haun</cp:lastModifiedBy>
  <cp:revision>1</cp:revision>
  <dcterms:modified xsi:type="dcterms:W3CDTF">2024-04-09T23:22:41Z</dcterms:modified>
</cp:coreProperties>
</file>