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Roboto Black"/>
      <p:bold r:id="rId8"/>
      <p:boldItalic r:id="rId9"/>
    </p:embeddedFont>
    <p:embeddedFont>
      <p:font typeface="Roboto"/>
      <p:regular r:id="rId10"/>
      <p:bold r:id="rId11"/>
      <p:italic r:id="rId12"/>
      <p:boldItalic r:id="rId13"/>
    </p:embeddedFont>
    <p:embeddedFont>
      <p:font typeface="Roboto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Black-boldItalic.fntdata"/><Relationship Id="rId15" Type="http://schemas.openxmlformats.org/officeDocument/2006/relationships/font" Target="fonts/RobotoMedium-bold.fntdata"/><Relationship Id="rId14" Type="http://schemas.openxmlformats.org/officeDocument/2006/relationships/font" Target="fonts/RobotoMedium-regular.fntdata"/><Relationship Id="rId17" Type="http://schemas.openxmlformats.org/officeDocument/2006/relationships/font" Target="fonts/RobotoMedium-boldItalic.fntdata"/><Relationship Id="rId16" Type="http://schemas.openxmlformats.org/officeDocument/2006/relationships/font" Target="fonts/Robot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8e2e4beec_0_5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8e2e4bee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33200" y="3064575"/>
            <a:ext cx="8038800" cy="5259300"/>
          </a:xfrm>
          <a:prstGeom prst="rect">
            <a:avLst/>
          </a:prstGeom>
          <a:solidFill>
            <a:srgbClr val="F7FC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 flipH="1">
            <a:off x="3795175" y="4017275"/>
            <a:ext cx="908100" cy="15348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 flipH="1">
            <a:off x="2852600" y="5517600"/>
            <a:ext cx="987000" cy="16383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 flipH="1">
            <a:off x="2048050" y="5502775"/>
            <a:ext cx="1781700" cy="2469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3834675" y="5522525"/>
            <a:ext cx="957300" cy="16137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3819875" y="5542275"/>
            <a:ext cx="1840800" cy="591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/>
          <p:nvPr/>
        </p:nvSpPr>
        <p:spPr>
          <a:xfrm rot="-5400000">
            <a:off x="1610525" y="4969450"/>
            <a:ext cx="847800" cy="363000"/>
          </a:xfrm>
          <a:prstGeom prst="rightArrow">
            <a:avLst>
              <a:gd fmla="val 21543" name="adj1"/>
              <a:gd fmla="val 69669" name="adj2"/>
            </a:avLst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280675" y="226125"/>
            <a:ext cx="43431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HOW DO I KNOW</a:t>
            </a:r>
            <a:b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MY VOTE WAS</a:t>
            </a:r>
            <a:b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COUNTED?</a:t>
            </a:r>
            <a:endParaRPr sz="4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868300" y="288500"/>
            <a:ext cx="2658900" cy="1863600"/>
          </a:xfrm>
          <a:prstGeom prst="roundRect">
            <a:avLst>
              <a:gd fmla="val 12134" name="adj"/>
            </a:avLst>
          </a:prstGeom>
          <a:solidFill>
            <a:srgbClr val="D2E45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028200" y="867275"/>
            <a:ext cx="23391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399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by mail,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399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using a drop box, or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399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in person at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3990" lvl="1" marL="5486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 vote center,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3990" lvl="1" marL="5486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 polling place, or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3990" lvl="1" marL="5486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b="1" lang="en" sz="13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the elections office.</a:t>
            </a:r>
            <a:endParaRPr b="1" sz="13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028200" y="407250"/>
            <a:ext cx="23391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Registered voters can return their voted ballots:</a:t>
            </a:r>
            <a:endParaRPr b="1" sz="15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-133200" y="2236000"/>
            <a:ext cx="8038800" cy="8226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03300" y="2413300"/>
            <a:ext cx="71658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Vote-by-mail return envelopes have a </a:t>
            </a:r>
            <a:r>
              <a:rPr b="1" lang="en" sz="17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unique</a:t>
            </a:r>
            <a:r>
              <a:rPr b="1" lang="en" sz="17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 ID or barcode to help with signature verification and ensure voters only vote once.</a:t>
            </a:r>
            <a:endParaRPr b="1" sz="1700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034325" y="3797200"/>
            <a:ext cx="3610200" cy="3610200"/>
          </a:xfrm>
          <a:prstGeom prst="arc">
            <a:avLst>
              <a:gd fmla="val 16200000" name="adj1"/>
              <a:gd fmla="val 10941020" name="adj2"/>
            </a:avLst>
          </a:prstGeom>
          <a:noFill/>
          <a:ln cap="flat" cmpd="sng" w="76200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184650" y="3505200"/>
            <a:ext cx="1035000" cy="1035000"/>
          </a:xfrm>
          <a:prstGeom prst="ellipse">
            <a:avLst/>
          </a:prstGeom>
          <a:solidFill>
            <a:srgbClr val="25613B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5111750" y="5084800"/>
            <a:ext cx="1035000" cy="1035000"/>
          </a:xfrm>
          <a:prstGeom prst="ellipse">
            <a:avLst/>
          </a:prstGeom>
          <a:solidFill>
            <a:srgbClr val="25613B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4273550" y="6608800"/>
            <a:ext cx="1035000" cy="1035000"/>
          </a:xfrm>
          <a:prstGeom prst="ellipse">
            <a:avLst/>
          </a:prstGeom>
          <a:solidFill>
            <a:srgbClr val="25613B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343150" y="6608800"/>
            <a:ext cx="1035000" cy="1035000"/>
          </a:xfrm>
          <a:prstGeom prst="ellipse">
            <a:avLst/>
          </a:prstGeom>
          <a:solidFill>
            <a:srgbClr val="25613B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516925" y="5218150"/>
            <a:ext cx="1035000" cy="1035000"/>
          </a:xfrm>
          <a:prstGeom prst="ellipse">
            <a:avLst/>
          </a:prstGeom>
          <a:solidFill>
            <a:srgbClr val="25613B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007950" y="4722025"/>
            <a:ext cx="1620000" cy="1620000"/>
          </a:xfrm>
          <a:prstGeom prst="ellipse">
            <a:avLst/>
          </a:prstGeom>
          <a:solidFill>
            <a:srgbClr val="D2E45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1338725" y="3245875"/>
            <a:ext cx="1391400" cy="1391400"/>
          </a:xfrm>
          <a:prstGeom prst="ellipse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624500" y="3599000"/>
            <a:ext cx="390000" cy="390000"/>
          </a:xfrm>
          <a:prstGeom prst="ellipse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308550" y="3768700"/>
            <a:ext cx="19107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Voters return their vote-by-mail ballot.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040925" y="4946800"/>
            <a:ext cx="1391400" cy="130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All received vote-by-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mail ballots are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sorted to ensure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that they are for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the current election.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176250" y="6718275"/>
            <a:ext cx="20430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All vote-by-mail ballots go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 through signature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verification. Voters are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notified by mail if their signature cannot be verified.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926200" y="7643800"/>
            <a:ext cx="2043000" cy="5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Any challenged vote-by-mail ballots are sorted out for further review.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82000" y="5577725"/>
            <a:ext cx="19107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Accepted vote-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by-mail ballots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are sent to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processing, where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they are prepared for counting.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218100" y="3229650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1.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084000" y="4810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2</a:t>
            </a: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90100" y="6523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3</a:t>
            </a: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456150" y="6281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4</a:t>
            </a: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402000" y="5001850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5</a:t>
            </a: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2000" y="8492450"/>
            <a:ext cx="27192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25613B"/>
                </a:solidFill>
                <a:latin typeface="Roboto"/>
                <a:ea typeface="Roboto"/>
                <a:cs typeface="Roboto"/>
                <a:sym typeface="Roboto"/>
              </a:rPr>
              <a:t>Did you know?</a:t>
            </a:r>
            <a:endParaRPr b="1" sz="2500">
              <a:solidFill>
                <a:srgbClr val="25613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82000" y="8831050"/>
            <a:ext cx="29961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Voters can track their vote-by-mail ballot through the entire process with &lt;service&gt;?</a:t>
            </a:r>
            <a:endParaRPr b="1" sz="12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To learn more, scan this QR code or visit &lt;website&gt;. </a:t>
            </a:r>
            <a:endParaRPr b="1" sz="12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498850" y="8851900"/>
            <a:ext cx="933600" cy="9336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QR CODE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5486400" y="8492450"/>
            <a:ext cx="1910700" cy="12930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LOGO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1134" y="4845200"/>
            <a:ext cx="1373662" cy="1373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6750" y="6702398"/>
            <a:ext cx="847800" cy="8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2050" y="5373275"/>
            <a:ext cx="724751" cy="724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9776" y="3829009"/>
            <a:ext cx="724750" cy="34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51188" y="6790413"/>
            <a:ext cx="671775" cy="6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29175" y="5248700"/>
            <a:ext cx="656599" cy="6565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1399325" y="3343525"/>
            <a:ext cx="1270200" cy="11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“I VOTED” </a:t>
            </a:r>
            <a:b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sticker or </a:t>
            </a:r>
            <a:b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tracking system graphic </a:t>
            </a:r>
            <a:b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lets you know </a:t>
            </a:r>
            <a:r>
              <a:rPr b="1" lang="en" sz="12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your vote was counted. </a:t>
            </a:r>
            <a:endParaRPr b="1" sz="1200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-126250" y="3058600"/>
            <a:ext cx="8038800" cy="7140900"/>
          </a:xfrm>
          <a:prstGeom prst="rect">
            <a:avLst/>
          </a:prstGeom>
          <a:solidFill>
            <a:srgbClr val="F7FC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125" y="3340837"/>
            <a:ext cx="7165798" cy="610213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/>
        </p:nvSpPr>
        <p:spPr>
          <a:xfrm>
            <a:off x="224525" y="169400"/>
            <a:ext cx="5048400" cy="1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WHY DOES IT </a:t>
            </a:r>
            <a:b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TAKE SO LONG TO COUNT THE VOTES?</a:t>
            </a:r>
            <a:endParaRPr sz="4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-133200" y="1987300"/>
            <a:ext cx="8038800" cy="10713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03300" y="2156550"/>
            <a:ext cx="7165800" cy="7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Counting votes involves more than just scanning ballots and tallying results. The roadmap below shows what happens from the time polls close until the election is certified in &lt;Jurisdiction&gt;.</a:t>
            </a:r>
            <a:endParaRPr b="1" sz="1700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452225" y="4312300"/>
            <a:ext cx="15144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Semi-official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results contain: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-16764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In-person ballots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-16764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VBM Ballots prior to election night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5579875" y="254050"/>
            <a:ext cx="1910700" cy="15348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LOGO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1162050" y="3256500"/>
            <a:ext cx="1939200" cy="5391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Election Day</a:t>
            </a:r>
            <a:endParaRPr sz="2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452225" y="3839475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25613B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1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0" name="Google Shape;110;p14"/>
          <p:cNvCxnSpPr/>
          <p:nvPr/>
        </p:nvCxnSpPr>
        <p:spPr>
          <a:xfrm>
            <a:off x="763475" y="4227875"/>
            <a:ext cx="1203000" cy="0"/>
          </a:xfrm>
          <a:prstGeom prst="straightConnector1">
            <a:avLst/>
          </a:prstGeom>
          <a:noFill/>
          <a:ln cap="flat" cmpd="sng" w="28575">
            <a:solidFill>
              <a:srgbClr val="2561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4"/>
          <p:cNvSpPr/>
          <p:nvPr/>
        </p:nvSpPr>
        <p:spPr>
          <a:xfrm>
            <a:off x="2918200" y="4008200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2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2" name="Google Shape;112;p14"/>
          <p:cNvCxnSpPr/>
          <p:nvPr/>
        </p:nvCxnSpPr>
        <p:spPr>
          <a:xfrm>
            <a:off x="3383200" y="4302543"/>
            <a:ext cx="0" cy="6669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4"/>
          <p:cNvSpPr/>
          <p:nvPr/>
        </p:nvSpPr>
        <p:spPr>
          <a:xfrm>
            <a:off x="5839875" y="3610638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25613B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3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4" name="Google Shape;114;p14"/>
          <p:cNvCxnSpPr/>
          <p:nvPr/>
        </p:nvCxnSpPr>
        <p:spPr>
          <a:xfrm>
            <a:off x="6304875" y="3875226"/>
            <a:ext cx="0" cy="1086000"/>
          </a:xfrm>
          <a:prstGeom prst="straightConnector1">
            <a:avLst/>
          </a:prstGeom>
          <a:noFill/>
          <a:ln cap="flat" cmpd="sng" w="28575">
            <a:solidFill>
              <a:srgbClr val="2561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14"/>
          <p:cNvSpPr/>
          <p:nvPr/>
        </p:nvSpPr>
        <p:spPr>
          <a:xfrm>
            <a:off x="4833325" y="5572050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4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6" name="Google Shape;116;p14"/>
          <p:cNvCxnSpPr/>
          <p:nvPr/>
        </p:nvCxnSpPr>
        <p:spPr>
          <a:xfrm>
            <a:off x="5298325" y="5836625"/>
            <a:ext cx="0" cy="8739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Google Shape;117;p14"/>
          <p:cNvSpPr/>
          <p:nvPr/>
        </p:nvSpPr>
        <p:spPr>
          <a:xfrm>
            <a:off x="2485850" y="5740925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25613B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5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8" name="Google Shape;118;p14"/>
          <p:cNvCxnSpPr/>
          <p:nvPr/>
        </p:nvCxnSpPr>
        <p:spPr>
          <a:xfrm>
            <a:off x="2950850" y="6005500"/>
            <a:ext cx="0" cy="684300"/>
          </a:xfrm>
          <a:prstGeom prst="straightConnector1">
            <a:avLst/>
          </a:prstGeom>
          <a:noFill/>
          <a:ln cap="flat" cmpd="sng" w="28575">
            <a:solidFill>
              <a:srgbClr val="2561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Google Shape;119;p14"/>
          <p:cNvSpPr/>
          <p:nvPr/>
        </p:nvSpPr>
        <p:spPr>
          <a:xfrm>
            <a:off x="469038" y="6079263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6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0" name="Google Shape;120;p14"/>
          <p:cNvCxnSpPr/>
          <p:nvPr/>
        </p:nvCxnSpPr>
        <p:spPr>
          <a:xfrm>
            <a:off x="934038" y="6343838"/>
            <a:ext cx="0" cy="5166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4"/>
          <p:cNvSpPr/>
          <p:nvPr/>
        </p:nvSpPr>
        <p:spPr>
          <a:xfrm>
            <a:off x="837275" y="7523525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25613B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7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2" name="Google Shape;122;p14"/>
          <p:cNvCxnSpPr/>
          <p:nvPr/>
        </p:nvCxnSpPr>
        <p:spPr>
          <a:xfrm>
            <a:off x="1302275" y="7788100"/>
            <a:ext cx="0" cy="649200"/>
          </a:xfrm>
          <a:prstGeom prst="straightConnector1">
            <a:avLst/>
          </a:prstGeom>
          <a:noFill/>
          <a:ln cap="flat" cmpd="sng" w="28575">
            <a:solidFill>
              <a:srgbClr val="2561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3" name="Google Shape;123;p14"/>
          <p:cNvSpPr/>
          <p:nvPr/>
        </p:nvSpPr>
        <p:spPr>
          <a:xfrm>
            <a:off x="2718350" y="7712675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D2E4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8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4" name="Google Shape;124;p14"/>
          <p:cNvCxnSpPr/>
          <p:nvPr/>
        </p:nvCxnSpPr>
        <p:spPr>
          <a:xfrm>
            <a:off x="3183350" y="7977250"/>
            <a:ext cx="0" cy="473400"/>
          </a:xfrm>
          <a:prstGeom prst="straightConnector1">
            <a:avLst/>
          </a:prstGeom>
          <a:noFill/>
          <a:ln cap="flat" cmpd="sng" w="28575">
            <a:solidFill>
              <a:srgbClr val="D2E45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14"/>
          <p:cNvSpPr/>
          <p:nvPr/>
        </p:nvSpPr>
        <p:spPr>
          <a:xfrm>
            <a:off x="4701050" y="7847775"/>
            <a:ext cx="465000" cy="390000"/>
          </a:xfrm>
          <a:prstGeom prst="roundRect">
            <a:avLst>
              <a:gd fmla="val 16667" name="adj"/>
            </a:avLst>
          </a:prstGeom>
          <a:solidFill>
            <a:srgbClr val="25613B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9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6" name="Google Shape;126;p14"/>
          <p:cNvCxnSpPr/>
          <p:nvPr/>
        </p:nvCxnSpPr>
        <p:spPr>
          <a:xfrm>
            <a:off x="5166050" y="8112350"/>
            <a:ext cx="0" cy="348600"/>
          </a:xfrm>
          <a:prstGeom prst="straightConnector1">
            <a:avLst/>
          </a:prstGeom>
          <a:noFill/>
          <a:ln cap="flat" cmpd="sng" w="28575">
            <a:solidFill>
              <a:srgbClr val="25613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14"/>
          <p:cNvSpPr txBox="1"/>
          <p:nvPr/>
        </p:nvSpPr>
        <p:spPr>
          <a:xfrm>
            <a:off x="3462350" y="4062775"/>
            <a:ext cx="22236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Canvass begins to ensure every valid vote is counted. In &lt;Jurisdiction&gt; we have &lt;##&gt; days to complete the canvass and </a:t>
            </a: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certify the election.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6367225" y="3610650"/>
            <a:ext cx="1282800" cy="1275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Vote-by-mail ballots properly postmarked by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&lt;time&gt; on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Election Day, accepted for &lt;##&gt; calendar days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5370025" y="5854650"/>
            <a:ext cx="15936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Ballot processing</a:t>
            </a: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-167640" lvl="0" marL="228600" rtl="0" algn="l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Signature checks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-167640" lvl="0" marL="228600" rtl="0" algn="l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Duplication of damaged ballots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-167640" lvl="0" marL="228600" rtl="0" algn="l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Scanner preparation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3012797" y="5878175"/>
            <a:ext cx="17607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Cure letters: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For signature challenges received until &lt;##&gt; days prior to election certification.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1005550" y="6122350"/>
            <a:ext cx="1321800" cy="53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Provisional ballots and same-day registration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1388125" y="7563402"/>
            <a:ext cx="12444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Receive ballots from other counties up to &lt;##&gt; days after Election Day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3248900" y="7738150"/>
            <a:ext cx="12444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Roster reconciliation: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Ensures voters only voted once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5335275" y="9085200"/>
            <a:ext cx="1939200" cy="749100"/>
          </a:xfrm>
          <a:prstGeom prst="roundRect">
            <a:avLst>
              <a:gd fmla="val 16667" name="adj"/>
            </a:avLst>
          </a:prstGeom>
          <a:solidFill>
            <a:srgbClr val="D2E45F"/>
          </a:solidFill>
          <a:ln cap="flat" cmpd="sng" w="28575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Certification of election</a:t>
            </a:r>
            <a:endParaRPr sz="2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5223850" y="7529625"/>
            <a:ext cx="17055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1% manual tally and verification that the ballot count is accurate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-587375" y="8899700"/>
            <a:ext cx="5238600" cy="1505400"/>
          </a:xfrm>
          <a:prstGeom prst="roundRect">
            <a:avLst>
              <a:gd fmla="val 12134" name="adj"/>
            </a:avLst>
          </a:prstGeom>
          <a:solidFill>
            <a:srgbClr val="FFFFFF"/>
          </a:solidFill>
          <a:ln cap="flat" cmpd="sng" w="38100">
            <a:solidFill>
              <a:srgbClr val="25613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458200" y="9517450"/>
            <a:ext cx="1910700" cy="34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All processes are open to the public for observation.</a:t>
            </a:r>
            <a:endParaRPr b="1" sz="1200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14"/>
          <p:cNvSpPr/>
          <p:nvPr/>
        </p:nvSpPr>
        <p:spPr>
          <a:xfrm>
            <a:off x="3101199" y="9120750"/>
            <a:ext cx="785100" cy="7851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QR CODE</a:t>
            </a:r>
            <a:endParaRPr sz="15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458200" y="9120175"/>
            <a:ext cx="2339100" cy="29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25613B"/>
                </a:solidFill>
                <a:latin typeface="Roboto"/>
                <a:ea typeface="Roboto"/>
                <a:cs typeface="Roboto"/>
                <a:sym typeface="Roboto"/>
              </a:rPr>
              <a:t>Did you know?</a:t>
            </a:r>
            <a:endParaRPr b="1" sz="2500">
              <a:solidFill>
                <a:srgbClr val="25613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