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embeddedFontLst>
    <p:embeddedFont>
      <p:font typeface="IBM Plex Sans"/>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
      <p:font typeface="League Gothic"/>
      <p:regular r:id="rId20"/>
    </p:embeddedFont>
    <p:embeddedFont>
      <p:font typeface="Montserrat ExtraBold"/>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4896">
          <p15:clr>
            <a:srgbClr val="747775"/>
          </p15:clr>
        </p15:guide>
        <p15:guide id="3" pos="1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4896"/>
        <p:guide pos="1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agueGothic-regular.fntdata"/><Relationship Id="rId11" Type="http://schemas.openxmlformats.org/officeDocument/2006/relationships/font" Target="fonts/IBMPlexSans-boldItalic.fntdata"/><Relationship Id="rId22" Type="http://schemas.openxmlformats.org/officeDocument/2006/relationships/font" Target="fonts/MontserratExtraBold-boldItalic.fntdata"/><Relationship Id="rId10" Type="http://schemas.openxmlformats.org/officeDocument/2006/relationships/font" Target="fonts/IBMPlexSans-italic.fntdata"/><Relationship Id="rId21" Type="http://schemas.openxmlformats.org/officeDocument/2006/relationships/font" Target="fonts/MontserratExtraBold-bold.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IBMPlexSans-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notesMaster" Target="notesMasters/notesMaster1.xml"/><Relationship Id="rId19" Type="http://schemas.openxmlformats.org/officeDocument/2006/relationships/font" Target="fonts/MontserratMedium-boldItalic.fntdata"/><Relationship Id="rId6" Type="http://schemas.openxmlformats.org/officeDocument/2006/relationships/slide" Target="slides/slide1.xml"/><Relationship Id="rId18"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font" Target="fonts/IBMPlex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87084" y="324256"/>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sz="3200">
                <a:latin typeface="IBM Plex Sans"/>
                <a:ea typeface="IBM Plex Sans"/>
                <a:cs typeface="IBM Plex Sans"/>
                <a:sym typeface="IBM Plex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64945" y="4206107"/>
            <a:ext cx="72426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25675" y="2411542"/>
            <a:ext cx="3438300" cy="2898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A person holding a phone to another person&#10;&#10;Description automatically generated" id="54" name="Google Shape;54;p13"/>
          <p:cNvPicPr preferRelativeResize="0"/>
          <p:nvPr/>
        </p:nvPicPr>
        <p:blipFill rotWithShape="1">
          <a:blip r:embed="rId3">
            <a:alphaModFix/>
          </a:blip>
          <a:srcRect b="0" l="0" r="20630" t="0"/>
          <a:stretch/>
        </p:blipFill>
        <p:spPr>
          <a:xfrm>
            <a:off x="5375809" y="4674340"/>
            <a:ext cx="2392519" cy="3017520"/>
          </a:xfrm>
          <a:prstGeom prst="rect">
            <a:avLst/>
          </a:prstGeom>
          <a:noFill/>
          <a:ln>
            <a:noFill/>
          </a:ln>
        </p:spPr>
      </p:pic>
      <p:sp>
        <p:nvSpPr>
          <p:cNvPr id="55" name="Google Shape;55;p13"/>
          <p:cNvSpPr/>
          <p:nvPr/>
        </p:nvSpPr>
        <p:spPr>
          <a:xfrm>
            <a:off x="-22725" y="-79550"/>
            <a:ext cx="7795200" cy="375000"/>
          </a:xfrm>
          <a:prstGeom prst="rect">
            <a:avLst/>
          </a:prstGeom>
          <a:solidFill>
            <a:srgbClr val="E6942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nvSpPr>
        <p:spPr>
          <a:xfrm>
            <a:off x="110400" y="476050"/>
            <a:ext cx="5626800" cy="4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E69424"/>
                </a:solidFill>
                <a:latin typeface="Montserrat ExtraBold"/>
                <a:ea typeface="Montserrat ExtraBold"/>
                <a:cs typeface="Montserrat ExtraBold"/>
                <a:sym typeface="Montserrat ExtraBold"/>
              </a:rPr>
              <a:t>KEYS TO MEANINGFUL OBSERVATION</a:t>
            </a:r>
            <a:endParaRPr b="0" i="0" sz="1900" u="none" cap="none" strike="noStrike">
              <a:solidFill>
                <a:srgbClr val="E69424"/>
              </a:solidFill>
              <a:latin typeface="Montserrat"/>
              <a:ea typeface="Montserrat"/>
              <a:cs typeface="Montserrat"/>
              <a:sym typeface="Montserrat"/>
            </a:endParaRPr>
          </a:p>
        </p:txBody>
      </p:sp>
      <p:sp>
        <p:nvSpPr>
          <p:cNvPr id="57" name="Google Shape;57;p13"/>
          <p:cNvSpPr/>
          <p:nvPr/>
        </p:nvSpPr>
        <p:spPr>
          <a:xfrm>
            <a:off x="6148700" y="441950"/>
            <a:ext cx="1261500" cy="852300"/>
          </a:xfrm>
          <a:prstGeom prst="roundRect">
            <a:avLst>
              <a:gd fmla="val 16667" name="adj"/>
            </a:avLst>
          </a:prstGeom>
          <a:solidFill>
            <a:schemeClr val="lt1"/>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dk1"/>
                </a:solidFill>
                <a:latin typeface="Arial"/>
                <a:ea typeface="Arial"/>
                <a:cs typeface="Arial"/>
                <a:sym typeface="Arial"/>
              </a:rPr>
              <a:t>YOUR COUNTY </a:t>
            </a:r>
            <a:r>
              <a:rPr b="0" i="0" lang="en-US" sz="1000" u="none" cap="none" strike="noStrike">
                <a:solidFill>
                  <a:schemeClr val="dk1"/>
                </a:solidFill>
                <a:latin typeface="Arial"/>
                <a:ea typeface="Arial"/>
                <a:cs typeface="Arial"/>
                <a:sym typeface="Arial"/>
              </a:rPr>
              <a:t>LOGO</a:t>
            </a:r>
            <a:endParaRPr b="0" i="0" sz="1000" u="none" cap="none" strike="noStrike">
              <a:solidFill>
                <a:schemeClr val="dk1"/>
              </a:solidFill>
              <a:latin typeface="Arial"/>
              <a:ea typeface="Arial"/>
              <a:cs typeface="Arial"/>
              <a:sym typeface="Arial"/>
            </a:endParaRPr>
          </a:p>
        </p:txBody>
      </p:sp>
      <p:sp>
        <p:nvSpPr>
          <p:cNvPr id="58" name="Google Shape;58;p13"/>
          <p:cNvSpPr/>
          <p:nvPr/>
        </p:nvSpPr>
        <p:spPr>
          <a:xfrm>
            <a:off x="215174" y="1533050"/>
            <a:ext cx="135174" cy="753740"/>
          </a:xfrm>
          <a:prstGeom prst="rect">
            <a:avLst/>
          </a:prstGeom>
          <a:solidFill>
            <a:srgbClr val="03909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txBox="1"/>
          <p:nvPr/>
        </p:nvSpPr>
        <p:spPr>
          <a:xfrm>
            <a:off x="117474" y="870497"/>
            <a:ext cx="6031225" cy="3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900" u="none" cap="none" strike="noStrike">
                <a:solidFill>
                  <a:srgbClr val="E69424"/>
                </a:solidFill>
                <a:latin typeface="Montserrat"/>
                <a:ea typeface="Montserrat"/>
                <a:cs typeface="Montserrat"/>
                <a:sym typeface="Montserrat"/>
              </a:rPr>
              <a:t>UNDERSTANDING WHO CAN VOTE IN PERSON</a:t>
            </a:r>
            <a:endParaRPr b="0" i="0" sz="1900" u="none" cap="none" strike="noStrike">
              <a:solidFill>
                <a:srgbClr val="E6942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13"/>
          <p:cNvSpPr txBox="1"/>
          <p:nvPr/>
        </p:nvSpPr>
        <p:spPr>
          <a:xfrm>
            <a:off x="119942" y="9544656"/>
            <a:ext cx="7239000" cy="529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Montserrat ExtraBold"/>
                <a:ea typeface="Montserrat ExtraBold"/>
                <a:cs typeface="Montserrat ExtraBold"/>
                <a:sym typeface="Montserrat ExtraBold"/>
              </a:rPr>
              <a:t>YOUR COUNTY • </a:t>
            </a:r>
            <a:r>
              <a:rPr b="0" i="0" lang="en-US" sz="1100" u="none" cap="none" strike="noStrike">
                <a:solidFill>
                  <a:schemeClr val="dk1"/>
                </a:solidFill>
                <a:latin typeface="Montserrat Medium"/>
                <a:ea typeface="Montserrat Medium"/>
                <a:cs typeface="Montserrat Medium"/>
                <a:sym typeface="Montserrat Medium"/>
              </a:rPr>
              <a:t>BOARD OF ELECTIONS						    </a:t>
            </a:r>
            <a:r>
              <a:rPr b="0" i="1" lang="en-US" sz="1100" u="none" cap="none" strike="noStrike">
                <a:solidFill>
                  <a:schemeClr val="dk1"/>
                </a:solidFill>
                <a:latin typeface="Montserrat Medium"/>
                <a:ea typeface="Montserrat Medium"/>
                <a:cs typeface="Montserrat Medium"/>
                <a:sym typeface="Montserrat Medium"/>
              </a:rPr>
              <a:t>YOURCOUNTY.GOV</a:t>
            </a:r>
            <a:endParaRPr b="0" i="1" sz="1100" u="none" cap="none" strike="noStrike">
              <a:solidFill>
                <a:schemeClr val="dk1"/>
              </a:solidFill>
              <a:latin typeface="Montserrat Medium"/>
              <a:ea typeface="Montserrat Medium"/>
              <a:cs typeface="Montserrat Medium"/>
              <a:sym typeface="Montserrat Medium"/>
            </a:endParaRPr>
          </a:p>
        </p:txBody>
      </p:sp>
      <p:sp>
        <p:nvSpPr>
          <p:cNvPr id="61" name="Google Shape;61;p13"/>
          <p:cNvSpPr txBox="1"/>
          <p:nvPr/>
        </p:nvSpPr>
        <p:spPr>
          <a:xfrm>
            <a:off x="350348" y="1430071"/>
            <a:ext cx="6912000" cy="106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50"/>
              <a:buFont typeface="Arial"/>
              <a:buNone/>
            </a:pPr>
            <a:r>
              <a:rPr b="0" i="0" lang="en-US" sz="1250" u="none" cap="none" strike="noStrike">
                <a:solidFill>
                  <a:srgbClr val="00596E"/>
                </a:solidFill>
                <a:latin typeface="Montserrat ExtraBold"/>
                <a:ea typeface="Montserrat ExtraBold"/>
                <a:cs typeface="Montserrat ExtraBold"/>
                <a:sym typeface="Montserrat ExtraBold"/>
              </a:rPr>
              <a:t>Meaningful observation is essential for healthy elections.</a:t>
            </a:r>
            <a:r>
              <a:rPr b="0" i="0" lang="en-US" sz="1250" u="none" cap="none" strike="noStrike">
                <a:solidFill>
                  <a:srgbClr val="00596E"/>
                </a:solidFill>
                <a:latin typeface="Montserrat Medium"/>
                <a:ea typeface="Montserrat Medium"/>
                <a:cs typeface="Montserrat Medium"/>
                <a:sym typeface="Montserrat Medium"/>
              </a:rPr>
              <a:t> Many observers </a:t>
            </a:r>
            <a:endParaRPr/>
          </a:p>
          <a:p>
            <a:pPr indent="0" lvl="0" marL="0" marR="0" rtl="0" algn="l">
              <a:lnSpc>
                <a:spcPct val="100000"/>
              </a:lnSpc>
              <a:spcBef>
                <a:spcPts val="0"/>
              </a:spcBef>
              <a:spcAft>
                <a:spcPts val="0"/>
              </a:spcAft>
              <a:buClr>
                <a:srgbClr val="000000"/>
              </a:buClr>
              <a:buSzPts val="1250"/>
              <a:buFont typeface="Arial"/>
              <a:buNone/>
            </a:pPr>
            <a:r>
              <a:rPr b="0" i="0" lang="en-US" sz="1250" u="none" cap="none" strike="noStrike">
                <a:solidFill>
                  <a:srgbClr val="00596E"/>
                </a:solidFill>
                <a:latin typeface="Montserrat Medium"/>
                <a:ea typeface="Montserrat Medium"/>
                <a:cs typeface="Montserrat Medium"/>
                <a:sym typeface="Montserrat Medium"/>
              </a:rPr>
              <a:t>want to know more about how polling place workers make sure only eligible voters cast ballots. By watching the check-in process, observers can learn </a:t>
            </a:r>
            <a:endParaRPr/>
          </a:p>
          <a:p>
            <a:pPr indent="0" lvl="0" marL="0" marR="0" rtl="0" algn="l">
              <a:lnSpc>
                <a:spcPct val="100000"/>
              </a:lnSpc>
              <a:spcBef>
                <a:spcPts val="0"/>
              </a:spcBef>
              <a:spcAft>
                <a:spcPts val="0"/>
              </a:spcAft>
              <a:buClr>
                <a:srgbClr val="000000"/>
              </a:buClr>
              <a:buSzPts val="1250"/>
              <a:buFont typeface="Arial"/>
              <a:buNone/>
            </a:pPr>
            <a:r>
              <a:rPr b="0" i="0" lang="en-US" sz="1250" u="none" cap="none" strike="noStrike">
                <a:solidFill>
                  <a:srgbClr val="00596E"/>
                </a:solidFill>
                <a:latin typeface="Montserrat Medium"/>
                <a:ea typeface="Montserrat Medium"/>
                <a:cs typeface="Montserrat Medium"/>
                <a:sym typeface="Montserrat Medium"/>
              </a:rPr>
              <a:t>a lot about voter eligibility.</a:t>
            </a:r>
            <a:endParaRPr/>
          </a:p>
        </p:txBody>
      </p:sp>
      <p:sp>
        <p:nvSpPr>
          <p:cNvPr id="62" name="Google Shape;62;p13"/>
          <p:cNvSpPr txBox="1"/>
          <p:nvPr/>
        </p:nvSpPr>
        <p:spPr>
          <a:xfrm>
            <a:off x="117475" y="4182801"/>
            <a:ext cx="5240100" cy="243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How is voter eligibility determined at the polling place? </a:t>
            </a:r>
            <a:r>
              <a:rPr b="0" i="0" lang="en-US" sz="1150" u="none" cap="none" strike="noStrike">
                <a:solidFill>
                  <a:schemeClr val="dk1"/>
                </a:solidFill>
                <a:latin typeface="Montserrat"/>
                <a:ea typeface="Montserrat"/>
                <a:cs typeface="Montserrat"/>
                <a:sym typeface="Montserrat"/>
              </a:rPr>
              <a:t>Voter eligibility has already been determined through the registration process. While the process varies state to state, election officials validate each voter’s identity and eligibility when they first register. The local official may personally inspect identification or cross check identification against other state records.</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dk1"/>
                </a:solidFill>
                <a:latin typeface="Montserrat"/>
                <a:ea typeface="Montserrat"/>
                <a:cs typeface="Montserrat"/>
                <a:sym typeface="Montserrat"/>
              </a:rPr>
              <a:t>Every polling location has a paper or electronic poll book containing information about every registered voter. Anyone whose name appears in the poll book is eligible to vote in-person. When voters sign the poll book, they are attesting that the information listed is true and that they have not already voted in this election.</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13"/>
          <p:cNvSpPr txBox="1"/>
          <p:nvPr/>
        </p:nvSpPr>
        <p:spPr>
          <a:xfrm>
            <a:off x="117474" y="2459380"/>
            <a:ext cx="7274400" cy="18778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rgbClr val="039094"/>
                </a:solidFill>
                <a:latin typeface="IBM Plex Sans"/>
                <a:ea typeface="IBM Plex Sans"/>
                <a:cs typeface="IBM Plex Sans"/>
                <a:sym typeface="IBM Plex Sans"/>
              </a:rPr>
              <a:t>What can I observe? </a:t>
            </a:r>
            <a:r>
              <a:rPr b="0" i="0" lang="en-US" sz="1150" u="none" cap="none" strike="noStrike">
                <a:solidFill>
                  <a:schemeClr val="dk1"/>
                </a:solidFill>
                <a:latin typeface="Montserrat"/>
                <a:ea typeface="Montserrat"/>
                <a:cs typeface="Montserrat"/>
                <a:sym typeface="Montserrat"/>
              </a:rPr>
              <a:t>Typically, you will be able to observe the check-in process, though you will not be permitted to touch the poll book. Some states allow observers to view the poll book when it does not interfere with checking in voters, but others do not. </a:t>
            </a:r>
            <a:endParaRPr/>
          </a:p>
          <a:p>
            <a:pPr indent="0" lvl="0" marL="0" marR="0" rtl="0" algn="l">
              <a:lnSpc>
                <a:spcPct val="100000"/>
              </a:lnSpc>
              <a:spcBef>
                <a:spcPts val="0"/>
              </a:spcBef>
              <a:spcAft>
                <a:spcPts val="0"/>
              </a:spcAft>
              <a:buClr>
                <a:schemeClr val="dk1"/>
              </a:buClr>
              <a:buSzPts val="110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Who is eligible to vote in person? </a:t>
            </a:r>
            <a:r>
              <a:rPr b="0" i="0" lang="en-US" sz="1150" u="none" cap="none" strike="noStrike">
                <a:solidFill>
                  <a:srgbClr val="000000"/>
                </a:solidFill>
                <a:latin typeface="Montserrat"/>
                <a:ea typeface="Montserrat"/>
                <a:cs typeface="Montserrat"/>
                <a:sym typeface="Montserrat"/>
              </a:rPr>
              <a:t>Generally, any registered voter who has not already voted by mail is eligible to vote in person. Some states require voters to cast their Election Day ballots at a local precinct polling place based on their address. Other states permit vote centers, where any registered voter in a county may vote.</a:t>
            </a:r>
            <a:endParaRPr b="1" i="0" sz="1600" u="none" cap="none" strike="noStrike">
              <a:solidFill>
                <a:srgbClr val="039094"/>
              </a:solidFill>
              <a:latin typeface="IBM Plex Sans"/>
              <a:ea typeface="IBM Plex Sans"/>
              <a:cs typeface="IBM Plex Sans"/>
              <a:sym typeface="IBM Plex Sans"/>
            </a:endParaRPr>
          </a:p>
          <a:p>
            <a:pPr indent="0" lvl="0" marL="0" marR="0" rtl="0" algn="l">
              <a:lnSpc>
                <a:spcPct val="90625"/>
              </a:lnSpc>
              <a:spcBef>
                <a:spcPts val="0"/>
              </a:spcBef>
              <a:spcAft>
                <a:spcPts val="0"/>
              </a:spcAft>
              <a:buNone/>
            </a:pPr>
            <a:r>
              <a:t/>
            </a:r>
            <a:endParaRPr b="1" i="0" sz="1600" u="none" cap="none" strike="noStrike">
              <a:solidFill>
                <a:srgbClr val="039094"/>
              </a:solidFill>
              <a:latin typeface="IBM Plex Sans"/>
              <a:ea typeface="IBM Plex Sans"/>
              <a:cs typeface="IBM Plex Sans"/>
              <a:sym typeface="IBM Plex Sans"/>
            </a:endParaRPr>
          </a:p>
        </p:txBody>
      </p:sp>
      <p:sp>
        <p:nvSpPr>
          <p:cNvPr id="64" name="Google Shape;64;p13"/>
          <p:cNvSpPr txBox="1"/>
          <p:nvPr/>
        </p:nvSpPr>
        <p:spPr>
          <a:xfrm>
            <a:off x="117474" y="8264559"/>
            <a:ext cx="7274400" cy="111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rgbClr val="039094"/>
                </a:solidFill>
                <a:latin typeface="IBM Plex Sans"/>
                <a:ea typeface="IBM Plex Sans"/>
                <a:cs typeface="IBM Plex Sans"/>
                <a:sym typeface="IBM Plex Sans"/>
              </a:rPr>
              <a:t>What about Election Day and “same day” registration? </a:t>
            </a:r>
            <a:r>
              <a:rPr b="0" i="0" lang="en-US" sz="1150" u="none" cap="none" strike="noStrike">
                <a:solidFill>
                  <a:schemeClr val="dk1"/>
                </a:solidFill>
                <a:latin typeface="Montserrat"/>
                <a:ea typeface="Montserrat"/>
                <a:cs typeface="Montserrat"/>
                <a:sym typeface="Montserrat"/>
              </a:rPr>
              <a:t>Twenty states permit voters to register and vote on Election Day. Typically, those voters must meet additional identification requirements and in some states are only permitted to vote a provisional ballot.  If you have a question about the eligibility of someone registering at the voting location, bring it up to the election worker in charge. </a:t>
            </a:r>
            <a:endParaRPr/>
          </a:p>
        </p:txBody>
      </p:sp>
      <p:sp>
        <p:nvSpPr>
          <p:cNvPr id="65" name="Google Shape;65;p13"/>
          <p:cNvSpPr txBox="1"/>
          <p:nvPr/>
        </p:nvSpPr>
        <p:spPr>
          <a:xfrm>
            <a:off x="110400" y="6633125"/>
            <a:ext cx="5265300" cy="157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600" u="none" cap="none" strike="noStrike">
                <a:solidFill>
                  <a:srgbClr val="039094"/>
                </a:solidFill>
                <a:latin typeface="IBM Plex Sans"/>
                <a:ea typeface="IBM Plex Sans"/>
                <a:cs typeface="IBM Plex Sans"/>
                <a:sym typeface="IBM Plex Sans"/>
              </a:rPr>
              <a:t>Do voters have to show ID? </a:t>
            </a:r>
            <a:r>
              <a:rPr b="0" i="0" lang="en-US" sz="1150" u="none" cap="none" strike="noStrike">
                <a:solidFill>
                  <a:srgbClr val="000000"/>
                </a:solidFill>
                <a:latin typeface="Montserrat"/>
                <a:ea typeface="Montserrat"/>
                <a:cs typeface="Montserrat"/>
                <a:sym typeface="Montserrat"/>
              </a:rPr>
              <a:t>In states with ID laws, voters need to prove their identity before receiving their ballot. In addition to giving their name and address to poll workers, the voter must also show an ID or document proving they are who they say they are. Thirty-six states have voter ID laws, but their strictness can vary greatly. Some states accept a limited number of unexpired government-issued photo IDs while others accept a wider range of documents.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128475" y="236450"/>
            <a:ext cx="7274400" cy="71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Are there exceptions to who is eligible for in-person voting? </a:t>
            </a:r>
            <a:r>
              <a:rPr b="0" i="0" lang="en-US" sz="1150" u="none" cap="none" strike="noStrike">
                <a:solidFill>
                  <a:schemeClr val="dk1"/>
                </a:solidFill>
                <a:latin typeface="Montserrat"/>
                <a:ea typeface="Montserrat"/>
                <a:cs typeface="Montserrat"/>
                <a:sym typeface="Montserrat"/>
              </a:rPr>
              <a:t>There may be a variety of flags on the voter’s poll book record indicating additional information poll workers may need before someone can vote. These may include:</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171450" lvl="0" marL="171450" marR="0" rtl="0" algn="l">
              <a:lnSpc>
                <a:spcPct val="100000"/>
              </a:lnSpc>
              <a:spcBef>
                <a:spcPts val="0"/>
              </a:spcBef>
              <a:spcAft>
                <a:spcPts val="0"/>
              </a:spcAft>
              <a:buClr>
                <a:srgbClr val="000000"/>
              </a:buClr>
              <a:buSzPts val="1150"/>
              <a:buFont typeface="Arial"/>
              <a:buChar char="•"/>
            </a:pPr>
            <a:r>
              <a:rPr b="0" i="0" lang="en-US" sz="1150" u="none" cap="none" strike="noStrike">
                <a:solidFill>
                  <a:schemeClr val="dk1"/>
                </a:solidFill>
                <a:latin typeface="Montserrat"/>
                <a:ea typeface="Montserrat"/>
                <a:cs typeface="Montserrat"/>
                <a:sym typeface="Montserrat"/>
              </a:rPr>
              <a:t>First time voters who registered by mail may be required to show identification.</a:t>
            </a:r>
            <a:endParaRPr/>
          </a:p>
          <a:p>
            <a:pPr indent="-171450" lvl="0" marL="171450" marR="0" rtl="0" algn="l">
              <a:lnSpc>
                <a:spcPct val="100000"/>
              </a:lnSpc>
              <a:spcBef>
                <a:spcPts val="0"/>
              </a:spcBef>
              <a:spcAft>
                <a:spcPts val="0"/>
              </a:spcAft>
              <a:buClr>
                <a:srgbClr val="000000"/>
              </a:buClr>
              <a:buSzPts val="1150"/>
              <a:buFont typeface="Arial"/>
              <a:buChar char="•"/>
            </a:pPr>
            <a:r>
              <a:rPr b="0" i="0" lang="en-US" sz="1150" u="none" cap="none" strike="noStrike">
                <a:solidFill>
                  <a:schemeClr val="dk1"/>
                </a:solidFill>
                <a:latin typeface="Montserrat"/>
                <a:ea typeface="Montserrat"/>
                <a:cs typeface="Montserrat"/>
                <a:sym typeface="Montserrat"/>
              </a:rPr>
              <a:t>The voter was already issued a mail ballot. In some states, these voters can surrender their mail ballot and vote in person or may vote a provisional ballot.</a:t>
            </a:r>
            <a:endParaRPr/>
          </a:p>
          <a:p>
            <a:pPr indent="-171450" lvl="0" marL="171450" marR="0" rtl="0" algn="l">
              <a:lnSpc>
                <a:spcPct val="100000"/>
              </a:lnSpc>
              <a:spcBef>
                <a:spcPts val="0"/>
              </a:spcBef>
              <a:spcAft>
                <a:spcPts val="0"/>
              </a:spcAft>
              <a:buClr>
                <a:srgbClr val="000000"/>
              </a:buClr>
              <a:buSzPts val="1150"/>
              <a:buFont typeface="Arial"/>
              <a:buChar char="•"/>
            </a:pPr>
            <a:r>
              <a:rPr b="0" i="0" lang="en-US" sz="1150" u="none" cap="none" strike="noStrike">
                <a:solidFill>
                  <a:schemeClr val="dk1"/>
                </a:solidFill>
                <a:latin typeface="Montserrat"/>
                <a:ea typeface="Montserrat"/>
                <a:cs typeface="Montserrat"/>
                <a:sym typeface="Montserrat"/>
              </a:rPr>
              <a:t>States with early voting might show a voter already cast a ballot in the election. Because this may be an error, these voters may be offered a provisional ballot.</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dk1"/>
                </a:solidFill>
                <a:latin typeface="Montserrat"/>
                <a:ea typeface="Montserrat"/>
                <a:cs typeface="Montserrat"/>
                <a:sym typeface="Montserrat"/>
              </a:rPr>
              <a:t>Any voter whose eligibility cannot be confirmed always has a right to complete a provisional ballot. Their eligibility will be determined at a later date, typically by a bipartisan board.</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39094"/>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Can observers challenge a voter’s eligibility on Election Day? </a:t>
            </a:r>
            <a:r>
              <a:rPr b="0" i="0" lang="en-US" sz="1150" u="none" cap="none" strike="noStrike">
                <a:solidFill>
                  <a:schemeClr val="dk1"/>
                </a:solidFill>
                <a:latin typeface="Montserrat"/>
                <a:ea typeface="Montserrat"/>
                <a:cs typeface="Montserrat"/>
                <a:sym typeface="Montserrat"/>
              </a:rPr>
              <a:t>Some states permit challenges to voter eligibility before Election Day. Others give observers the right to challenge voter eligibility at a voting location on Election Day. However, you should not challenge a voter frivolously. When issuing a challenge:</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171450" lvl="0" marL="171450" marR="0" rtl="0" algn="l">
              <a:lnSpc>
                <a:spcPct val="100000"/>
              </a:lnSpc>
              <a:spcBef>
                <a:spcPts val="0"/>
              </a:spcBef>
              <a:spcAft>
                <a:spcPts val="0"/>
              </a:spcAft>
              <a:buClr>
                <a:srgbClr val="000000"/>
              </a:buClr>
              <a:buSzPts val="1150"/>
              <a:buFont typeface="Arial"/>
              <a:buChar char="•"/>
            </a:pPr>
            <a:r>
              <a:rPr b="0" i="0" lang="en-US" sz="1150" u="none" cap="none" strike="noStrike">
                <a:solidFill>
                  <a:schemeClr val="dk1"/>
                </a:solidFill>
                <a:latin typeface="Montserrat"/>
                <a:ea typeface="Montserrat"/>
                <a:cs typeface="Montserrat"/>
                <a:sym typeface="Montserrat"/>
              </a:rPr>
              <a:t>Cite specific evidence why you believe the voter is ineligible.</a:t>
            </a:r>
            <a:endParaRPr/>
          </a:p>
          <a:p>
            <a:pPr indent="-171450" lvl="0" marL="171450" marR="0" rtl="0" algn="l">
              <a:lnSpc>
                <a:spcPct val="100000"/>
              </a:lnSpc>
              <a:spcBef>
                <a:spcPts val="0"/>
              </a:spcBef>
              <a:spcAft>
                <a:spcPts val="0"/>
              </a:spcAft>
              <a:buClr>
                <a:srgbClr val="000000"/>
              </a:buClr>
              <a:buSzPts val="1150"/>
              <a:buFont typeface="Arial"/>
              <a:buChar char="•"/>
            </a:pPr>
            <a:r>
              <a:rPr b="0" i="0" lang="en-US" sz="1150" u="none" cap="none" strike="noStrike">
                <a:solidFill>
                  <a:schemeClr val="dk1"/>
                </a:solidFill>
                <a:latin typeface="Montserrat"/>
                <a:ea typeface="Montserrat"/>
                <a:cs typeface="Montserrat"/>
                <a:sym typeface="Montserrat"/>
              </a:rPr>
              <a:t>Do not confront the voter. Instead, raise the challenge to an election worker.</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dk1"/>
                </a:solidFill>
                <a:latin typeface="Montserrat"/>
                <a:ea typeface="Montserrat"/>
                <a:cs typeface="Montserrat"/>
                <a:sym typeface="Montserrat"/>
              </a:rPr>
              <a:t>The reasons observers may challenge vary from state to state and may include general eligibility issues such as alleging a voter moved. They may also include allegedly fraudulent behavior such as a voter not being who they say they are, or already voted elsewhere.</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dk1"/>
                </a:solidFill>
                <a:latin typeface="Montserrat"/>
                <a:ea typeface="Montserrat"/>
                <a:cs typeface="Montserrat"/>
                <a:sym typeface="Montserrat"/>
              </a:rPr>
              <a:t>In general, the observer challenging a voter must have specific, personal knowledge that the voter is ineligible, not just a suspicion. Some states permit poll workers to eject observers who make repeated frivolous challenges.</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39094"/>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How is a challenge decided? </a:t>
            </a:r>
            <a:r>
              <a:rPr b="0" i="0" lang="en-US" sz="1150" u="none" cap="none" strike="noStrike">
                <a:solidFill>
                  <a:schemeClr val="dk1"/>
                </a:solidFill>
                <a:latin typeface="Montserrat"/>
                <a:ea typeface="Montserrat"/>
                <a:cs typeface="Montserrat"/>
                <a:sym typeface="Montserrat"/>
              </a:rPr>
              <a:t>Each state has its own rules for deciding challenges. In many states, the voter simply signs an attestation that they are eligible. In other states, the election worker in charge holds a brief, informal hearing. Sometimes the challenger and voter must fill out forms. Based on the outcome, the challenged voter may be eligible to vote a regular ballot or may be offered a provisional ballot. </a:t>
            </a:r>
            <a:endParaRPr b="1" i="0" sz="1600" u="none" cap="none" strike="noStrike">
              <a:solidFill>
                <a:srgbClr val="039094"/>
              </a:solidFill>
              <a:latin typeface="IBM Plex Sans"/>
              <a:ea typeface="IBM Plex Sans"/>
              <a:cs typeface="IBM Plex Sans"/>
              <a:sym typeface="IBM Plex Sans"/>
            </a:endParaRPr>
          </a:p>
        </p:txBody>
      </p:sp>
      <p:sp>
        <p:nvSpPr>
          <p:cNvPr id="71" name="Google Shape;71;p14"/>
          <p:cNvSpPr/>
          <p:nvPr/>
        </p:nvSpPr>
        <p:spPr>
          <a:xfrm>
            <a:off x="235400" y="7703875"/>
            <a:ext cx="6858000" cy="1828800"/>
          </a:xfrm>
          <a:prstGeom prst="rect">
            <a:avLst/>
          </a:prstGeom>
          <a:noFill/>
          <a:ln cap="flat" cmpd="sng" w="28575">
            <a:solidFill>
              <a:srgbClr val="E694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4"/>
          <p:cNvSpPr txBox="1"/>
          <p:nvPr/>
        </p:nvSpPr>
        <p:spPr>
          <a:xfrm>
            <a:off x="1289445" y="7380725"/>
            <a:ext cx="4669710" cy="738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E69424"/>
                </a:solidFill>
                <a:latin typeface="League Gothic"/>
                <a:ea typeface="League Gothic"/>
                <a:cs typeface="League Gothic"/>
                <a:sym typeface="League Gothic"/>
              </a:rPr>
              <a:t>IF YOU SEE SOMETHING, SAY SOMETHING</a:t>
            </a:r>
            <a:endParaRPr b="0" i="0" sz="3200" u="none" cap="none" strike="noStrike">
              <a:solidFill>
                <a:srgbClr val="E69424"/>
              </a:solidFill>
              <a:latin typeface="League Gothic"/>
              <a:ea typeface="League Gothic"/>
              <a:cs typeface="League Gothic"/>
              <a:sym typeface="League Gothic"/>
            </a:endParaRPr>
          </a:p>
        </p:txBody>
      </p:sp>
      <p:sp>
        <p:nvSpPr>
          <p:cNvPr id="73" name="Google Shape;73;p14"/>
          <p:cNvSpPr txBox="1"/>
          <p:nvPr/>
        </p:nvSpPr>
        <p:spPr>
          <a:xfrm>
            <a:off x="389100" y="8001025"/>
            <a:ext cx="6470400" cy="1369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Montserrat"/>
                <a:ea typeface="Montserrat"/>
                <a:cs typeface="Montserrat"/>
                <a:sym typeface="Montserrat"/>
              </a:rPr>
              <a:t>If you see something that concerns you at the</a:t>
            </a:r>
            <a:r>
              <a:rPr lang="en-US" sz="1100">
                <a:solidFill>
                  <a:schemeClr val="dk1"/>
                </a:solidFill>
                <a:latin typeface="Montserrat"/>
                <a:ea typeface="Montserrat"/>
                <a:cs typeface="Montserrat"/>
                <a:sym typeface="Montserrat"/>
              </a:rPr>
              <a:t> voting location</a:t>
            </a:r>
            <a:r>
              <a:rPr b="0" i="0" lang="en-US" sz="1100" u="none" cap="none" strike="noStrike">
                <a:solidFill>
                  <a:schemeClr val="dk1"/>
                </a:solidFill>
                <a:latin typeface="Montserrat"/>
                <a:ea typeface="Montserrat"/>
                <a:cs typeface="Montserrat"/>
                <a:sym typeface="Montserrat"/>
              </a:rPr>
              <a:t>, tell the proper authority. You should direct inquiries to the official in charge of the location. In some counties, there may be a formal complaint process to follow. </a:t>
            </a:r>
            <a:endParaRPr b="0" i="0" sz="11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Montserrat"/>
                <a:ea typeface="Montserrat"/>
                <a:cs typeface="Montserrat"/>
                <a:sym typeface="Montserrat"/>
              </a:rPr>
              <a:t>Always be respectful and realize that front line election workers may not be able to address all of your concerns – and they may need to defer questions to the elections office. If that occurs, document your observations and inform your local election official.</a:t>
            </a:r>
            <a:endParaRPr b="0" i="0" sz="1100" u="none" cap="none" strike="noStrike">
              <a:solidFill>
                <a:schemeClr val="dk1"/>
              </a:solidFill>
              <a:latin typeface="Montserrat"/>
              <a:ea typeface="Montserrat"/>
              <a:cs typeface="Montserrat"/>
              <a:sym typeface="Montserrat"/>
            </a:endParaRPr>
          </a:p>
        </p:txBody>
      </p:sp>
      <p:sp>
        <p:nvSpPr>
          <p:cNvPr id="74" name="Google Shape;74;p14"/>
          <p:cNvSpPr txBox="1"/>
          <p:nvPr/>
        </p:nvSpPr>
        <p:spPr>
          <a:xfrm>
            <a:off x="119942" y="9572350"/>
            <a:ext cx="7239000" cy="529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Montserrat ExtraBold"/>
                <a:ea typeface="Montserrat ExtraBold"/>
                <a:cs typeface="Montserrat ExtraBold"/>
                <a:sym typeface="Montserrat ExtraBold"/>
              </a:rPr>
              <a:t>YOUR COUNTY • </a:t>
            </a:r>
            <a:r>
              <a:rPr b="0" i="0" lang="en-US" sz="1100" u="none" cap="none" strike="noStrike">
                <a:solidFill>
                  <a:schemeClr val="dk1"/>
                </a:solidFill>
                <a:latin typeface="Montserrat Medium"/>
                <a:ea typeface="Montserrat Medium"/>
                <a:cs typeface="Montserrat Medium"/>
                <a:sym typeface="Montserrat Medium"/>
              </a:rPr>
              <a:t>BOARD OF ELECTIONS						    </a:t>
            </a:r>
            <a:r>
              <a:rPr b="0" i="1" lang="en-US" sz="1100" u="none" cap="none" strike="noStrike">
                <a:solidFill>
                  <a:schemeClr val="dk1"/>
                </a:solidFill>
                <a:latin typeface="Montserrat Medium"/>
                <a:ea typeface="Montserrat Medium"/>
                <a:cs typeface="Montserrat Medium"/>
                <a:sym typeface="Montserrat Medium"/>
              </a:rPr>
              <a:t>YOURCOUNTY.GOV</a:t>
            </a:r>
            <a:endParaRPr b="0" i="1" sz="11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ObserverResources">
      <a:dk1>
        <a:srgbClr val="000000"/>
      </a:dk1>
      <a:lt1>
        <a:srgbClr val="FFFFFF"/>
      </a:lt1>
      <a:dk2>
        <a:srgbClr val="039094"/>
      </a:dk2>
      <a:lt2>
        <a:srgbClr val="039094"/>
      </a:lt2>
      <a:accent1>
        <a:srgbClr val="E69424"/>
      </a:accent1>
      <a:accent2>
        <a:srgbClr val="212121"/>
      </a:accent2>
      <a:accent3>
        <a:srgbClr val="0097A7"/>
      </a:accent3>
      <a:accent4>
        <a:srgbClr val="039094"/>
      </a:accent4>
      <a:accent5>
        <a:srgbClr val="E69424"/>
      </a:accent5>
      <a:accent6>
        <a:srgbClr val="0097A7"/>
      </a:accent6>
      <a:hlink>
        <a:srgbClr val="0097A7"/>
      </a:hlink>
      <a:folHlink>
        <a:srgbClr val="E694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