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IBM Plex Sans"/>
      <p:regular r:id="rId8"/>
      <p:bold r:id="rId9"/>
      <p:italic r:id="rId10"/>
      <p:boldItalic r:id="rId11"/>
    </p:embeddedFont>
    <p:embeddedFont>
      <p:font typeface="Montserrat"/>
      <p:regular r:id="rId12"/>
      <p:bold r:id="rId13"/>
      <p:italic r:id="rId14"/>
      <p:boldItalic r:id="rId15"/>
    </p:embeddedFont>
    <p:embeddedFont>
      <p:font typeface="Montserrat Medium"/>
      <p:regular r:id="rId16"/>
      <p:bold r:id="rId17"/>
      <p:italic r:id="rId18"/>
      <p:boldItalic r:id="rId19"/>
    </p:embeddedFont>
    <p:embeddedFont>
      <p:font typeface="League Gothic"/>
      <p:regular r:id="rId20"/>
    </p:embeddedFont>
    <p:embeddedFont>
      <p:font typeface="Montserrat ExtraBold"/>
      <p:bold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4896">
          <p15:clr>
            <a:srgbClr val="747775"/>
          </p15:clr>
        </p15:guide>
        <p15:guide id="3" pos="136">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4896"/>
        <p:guide pos="136"/>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eagueGothic-regular.fntdata"/><Relationship Id="rId11" Type="http://schemas.openxmlformats.org/officeDocument/2006/relationships/font" Target="fonts/IBMPlexSans-boldItalic.fntdata"/><Relationship Id="rId22" Type="http://schemas.openxmlformats.org/officeDocument/2006/relationships/font" Target="fonts/MontserratExtraBold-boldItalic.fntdata"/><Relationship Id="rId10" Type="http://schemas.openxmlformats.org/officeDocument/2006/relationships/font" Target="fonts/IBMPlexSans-italic.fntdata"/><Relationship Id="rId21" Type="http://schemas.openxmlformats.org/officeDocument/2006/relationships/font" Target="fonts/MontserratExtraBold-bold.fntdata"/><Relationship Id="rId13" Type="http://schemas.openxmlformats.org/officeDocument/2006/relationships/font" Target="fonts/Montserrat-bold.fntdata"/><Relationship Id="rId12" Type="http://schemas.openxmlformats.org/officeDocument/2006/relationships/font" Target="fonts/Montserrat-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IBMPlexSans-bold.fntdata"/><Relationship Id="rId15" Type="http://schemas.openxmlformats.org/officeDocument/2006/relationships/font" Target="fonts/Montserrat-boldItalic.fntdata"/><Relationship Id="rId14" Type="http://schemas.openxmlformats.org/officeDocument/2006/relationships/font" Target="fonts/Montserrat-italic.fntdata"/><Relationship Id="rId17" Type="http://schemas.openxmlformats.org/officeDocument/2006/relationships/font" Target="fonts/MontserratMedium-bold.fntdata"/><Relationship Id="rId16" Type="http://schemas.openxmlformats.org/officeDocument/2006/relationships/font" Target="fonts/MontserratMedium-regular.fntdata"/><Relationship Id="rId5" Type="http://schemas.openxmlformats.org/officeDocument/2006/relationships/notesMaster" Target="notesMasters/notesMaster1.xml"/><Relationship Id="rId19" Type="http://schemas.openxmlformats.org/officeDocument/2006/relationships/font" Target="fonts/MontserratMedium-boldItalic.fntdata"/><Relationship Id="rId6" Type="http://schemas.openxmlformats.org/officeDocument/2006/relationships/slide" Target="slides/slide1.xml"/><Relationship Id="rId18" Type="http://schemas.openxmlformats.org/officeDocument/2006/relationships/font" Target="fonts/MontserratMedium-italic.fntdata"/><Relationship Id="rId7" Type="http://schemas.openxmlformats.org/officeDocument/2006/relationships/slide" Target="slides/slide2.xml"/><Relationship Id="rId8" Type="http://schemas.openxmlformats.org/officeDocument/2006/relationships/font" Target="fonts/IBMPlexSan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2: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 name="Google Shape;6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87084" y="324256"/>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b="1" sz="3200">
                <a:latin typeface="IBM Plex Sans"/>
                <a:ea typeface="IBM Plex Sans"/>
                <a:cs typeface="IBM Plex Sans"/>
                <a:sym typeface="IBM Plex Sans"/>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3"/>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3"/>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4"/>
          <p:cNvSpPr txBox="1"/>
          <p:nvPr>
            <p:ph type="title"/>
          </p:nvPr>
        </p:nvSpPr>
        <p:spPr>
          <a:xfrm>
            <a:off x="264945" y="4206107"/>
            <a:ext cx="7242600" cy="16461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4"/>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25675" y="2411542"/>
            <a:ext cx="3438300" cy="2898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descr="A row of shelves with several boxes&#10;&#10;Description automatically generated with medium confidence" id="54" name="Google Shape;54;p13"/>
          <p:cNvPicPr preferRelativeResize="0"/>
          <p:nvPr/>
        </p:nvPicPr>
        <p:blipFill rotWithShape="1">
          <a:blip r:embed="rId3">
            <a:alphaModFix/>
          </a:blip>
          <a:srcRect b="0" l="0" r="16136" t="0"/>
          <a:stretch/>
        </p:blipFill>
        <p:spPr>
          <a:xfrm>
            <a:off x="5313362" y="4597576"/>
            <a:ext cx="2459038" cy="2935224"/>
          </a:xfrm>
          <a:prstGeom prst="rect">
            <a:avLst/>
          </a:prstGeom>
          <a:noFill/>
          <a:ln>
            <a:noFill/>
          </a:ln>
        </p:spPr>
      </p:pic>
      <p:sp>
        <p:nvSpPr>
          <p:cNvPr id="55" name="Google Shape;55;p13"/>
          <p:cNvSpPr/>
          <p:nvPr/>
        </p:nvSpPr>
        <p:spPr>
          <a:xfrm>
            <a:off x="-22725" y="-79550"/>
            <a:ext cx="7795200" cy="375000"/>
          </a:xfrm>
          <a:prstGeom prst="rect">
            <a:avLst/>
          </a:prstGeom>
          <a:solidFill>
            <a:srgbClr val="E6942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13"/>
          <p:cNvSpPr txBox="1"/>
          <p:nvPr/>
        </p:nvSpPr>
        <p:spPr>
          <a:xfrm>
            <a:off x="110400" y="476050"/>
            <a:ext cx="5626800" cy="473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0" i="0" lang="en" sz="2000" u="none" cap="none" strike="noStrike">
                <a:solidFill>
                  <a:srgbClr val="E69424"/>
                </a:solidFill>
                <a:latin typeface="Montserrat ExtraBold"/>
                <a:ea typeface="Montserrat ExtraBold"/>
                <a:cs typeface="Montserrat ExtraBold"/>
                <a:sym typeface="Montserrat ExtraBold"/>
              </a:rPr>
              <a:t>KEYS TO MEANINGFUL OBSERVATION</a:t>
            </a:r>
            <a:endParaRPr b="0" i="0" sz="1900" u="none" cap="none" strike="noStrike">
              <a:solidFill>
                <a:srgbClr val="E69424"/>
              </a:solidFill>
              <a:latin typeface="Montserrat"/>
              <a:ea typeface="Montserrat"/>
              <a:cs typeface="Montserrat"/>
              <a:sym typeface="Montserrat"/>
            </a:endParaRPr>
          </a:p>
        </p:txBody>
      </p:sp>
      <p:sp>
        <p:nvSpPr>
          <p:cNvPr id="57" name="Google Shape;57;p13"/>
          <p:cNvSpPr/>
          <p:nvPr/>
        </p:nvSpPr>
        <p:spPr>
          <a:xfrm>
            <a:off x="6377300" y="441950"/>
            <a:ext cx="1261500" cy="852300"/>
          </a:xfrm>
          <a:prstGeom prst="roundRect">
            <a:avLst>
              <a:gd fmla="val 16667" name="adj"/>
            </a:avLst>
          </a:prstGeom>
          <a:solidFill>
            <a:schemeClr val="lt1"/>
          </a:solidFill>
          <a:ln cap="flat" cmpd="sng" w="9525">
            <a:solidFill>
              <a:schemeClr val="dk2"/>
            </a:solidFill>
            <a:prstDash val="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 sz="1000" u="none" cap="none" strike="noStrike">
                <a:solidFill>
                  <a:schemeClr val="dk1"/>
                </a:solidFill>
                <a:latin typeface="Arial"/>
                <a:ea typeface="Arial"/>
                <a:cs typeface="Arial"/>
                <a:sym typeface="Arial"/>
              </a:rPr>
              <a:t>YOUR COUNTY </a:t>
            </a:r>
            <a:r>
              <a:rPr b="0" i="0" lang="en" sz="1000" u="none" cap="none" strike="noStrike">
                <a:solidFill>
                  <a:schemeClr val="dk1"/>
                </a:solidFill>
                <a:latin typeface="Arial"/>
                <a:ea typeface="Arial"/>
                <a:cs typeface="Arial"/>
                <a:sym typeface="Arial"/>
              </a:rPr>
              <a:t>LOGO</a:t>
            </a:r>
            <a:endParaRPr b="0" i="0" sz="1000" u="none" cap="none" strike="noStrike">
              <a:solidFill>
                <a:schemeClr val="dk1"/>
              </a:solidFill>
              <a:latin typeface="Arial"/>
              <a:ea typeface="Arial"/>
              <a:cs typeface="Arial"/>
              <a:sym typeface="Arial"/>
            </a:endParaRPr>
          </a:p>
        </p:txBody>
      </p:sp>
      <p:sp>
        <p:nvSpPr>
          <p:cNvPr id="58" name="Google Shape;58;p13"/>
          <p:cNvSpPr/>
          <p:nvPr/>
        </p:nvSpPr>
        <p:spPr>
          <a:xfrm>
            <a:off x="215174" y="1533050"/>
            <a:ext cx="135174" cy="1097280"/>
          </a:xfrm>
          <a:prstGeom prst="rect">
            <a:avLst/>
          </a:prstGeom>
          <a:solidFill>
            <a:srgbClr val="03909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p13"/>
          <p:cNvSpPr txBox="1"/>
          <p:nvPr/>
        </p:nvSpPr>
        <p:spPr>
          <a:xfrm>
            <a:off x="117474" y="870497"/>
            <a:ext cx="6369051" cy="37130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0" lang="en" sz="1900" u="none" cap="none" strike="noStrike">
                <a:solidFill>
                  <a:srgbClr val="E69424"/>
                </a:solidFill>
                <a:latin typeface="Montserrat"/>
                <a:ea typeface="Montserrat"/>
                <a:cs typeface="Montserrat"/>
                <a:sym typeface="Montserrat"/>
              </a:rPr>
              <a:t>SECURITY AND STORAGE OF VOTING EQUIPMENT</a:t>
            </a:r>
            <a:endParaRPr b="0" i="0" sz="1900" u="none" cap="none" strike="noStrike">
              <a:solidFill>
                <a:srgbClr val="E69424"/>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60" name="Google Shape;60;p13"/>
          <p:cNvSpPr txBox="1"/>
          <p:nvPr/>
        </p:nvSpPr>
        <p:spPr>
          <a:xfrm>
            <a:off x="119942" y="9544656"/>
            <a:ext cx="7239000" cy="529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100"/>
              <a:buFont typeface="Arial"/>
              <a:buNone/>
            </a:pPr>
            <a:r>
              <a:rPr b="0" i="0" lang="en" sz="1100" u="none" cap="none" strike="noStrike">
                <a:solidFill>
                  <a:schemeClr val="dk1"/>
                </a:solidFill>
                <a:latin typeface="Montserrat ExtraBold"/>
                <a:ea typeface="Montserrat ExtraBold"/>
                <a:cs typeface="Montserrat ExtraBold"/>
                <a:sym typeface="Montserrat ExtraBold"/>
              </a:rPr>
              <a:t>YOUR COUNTY • </a:t>
            </a:r>
            <a:r>
              <a:rPr b="0" i="0" lang="en" sz="1100" u="none" cap="none" strike="noStrike">
                <a:solidFill>
                  <a:schemeClr val="dk1"/>
                </a:solidFill>
                <a:latin typeface="Montserrat Medium"/>
                <a:ea typeface="Montserrat Medium"/>
                <a:cs typeface="Montserrat Medium"/>
                <a:sym typeface="Montserrat Medium"/>
              </a:rPr>
              <a:t>BOARD OF ELECTIONS			 			   </a:t>
            </a:r>
            <a:r>
              <a:rPr b="0" i="1" lang="en" sz="1100" u="none" cap="none" strike="noStrike">
                <a:solidFill>
                  <a:schemeClr val="dk1"/>
                </a:solidFill>
                <a:latin typeface="Montserrat Medium"/>
                <a:ea typeface="Montserrat Medium"/>
                <a:cs typeface="Montserrat Medium"/>
                <a:sym typeface="Montserrat Medium"/>
              </a:rPr>
              <a:t>YOURCOUNTY.GOV</a:t>
            </a:r>
            <a:endParaRPr b="0" i="1" sz="1100" u="none" cap="none" strike="noStrike">
              <a:solidFill>
                <a:schemeClr val="dk1"/>
              </a:solidFill>
              <a:latin typeface="Montserrat Medium"/>
              <a:ea typeface="Montserrat Medium"/>
              <a:cs typeface="Montserrat Medium"/>
              <a:sym typeface="Montserrat Medium"/>
            </a:endParaRPr>
          </a:p>
        </p:txBody>
      </p:sp>
      <p:sp>
        <p:nvSpPr>
          <p:cNvPr id="61" name="Google Shape;61;p13"/>
          <p:cNvSpPr txBox="1"/>
          <p:nvPr/>
        </p:nvSpPr>
        <p:spPr>
          <a:xfrm>
            <a:off x="359873" y="1430071"/>
            <a:ext cx="6912000" cy="1277578"/>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50"/>
              <a:buFont typeface="Arial"/>
              <a:buNone/>
            </a:pPr>
            <a:r>
              <a:rPr b="0" i="0" lang="en" sz="1250" u="none" cap="none" strike="noStrike">
                <a:solidFill>
                  <a:srgbClr val="00596E"/>
                </a:solidFill>
                <a:latin typeface="Montserrat ExtraBold"/>
                <a:ea typeface="Montserrat ExtraBold"/>
                <a:cs typeface="Montserrat ExtraBold"/>
                <a:sym typeface="Montserrat ExtraBold"/>
              </a:rPr>
              <a:t>Meaningful observation is essential for healthy elections.</a:t>
            </a:r>
            <a:r>
              <a:rPr b="0" i="0" lang="en" sz="1250" u="none" cap="none" strike="noStrike">
                <a:solidFill>
                  <a:srgbClr val="00596E"/>
                </a:solidFill>
                <a:latin typeface="Montserrat Medium"/>
                <a:ea typeface="Montserrat Medium"/>
                <a:cs typeface="Montserrat Medium"/>
                <a:sym typeface="Montserrat Medium"/>
              </a:rPr>
              <a:t> Many observers want to know more about how voting equipment is securely stored. While observers should not touch voting equipment for security reasons, they can learn  by watching pre-election testing of the equipment or visiting the storage facility. Observers can also learn by watching election workers receive, setup, break down and stage voting equipment during early voting or on Election Day</a:t>
            </a:r>
            <a:endParaRPr/>
          </a:p>
        </p:txBody>
      </p:sp>
      <p:sp>
        <p:nvSpPr>
          <p:cNvPr id="62" name="Google Shape;62;p13"/>
          <p:cNvSpPr txBox="1"/>
          <p:nvPr/>
        </p:nvSpPr>
        <p:spPr>
          <a:xfrm>
            <a:off x="110399" y="3800843"/>
            <a:ext cx="7161473" cy="796734"/>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600"/>
              <a:buFont typeface="Arial"/>
              <a:buNone/>
            </a:pPr>
            <a:r>
              <a:rPr b="1" i="0" lang="en" sz="1600" u="none" cap="none" strike="noStrike">
                <a:solidFill>
                  <a:srgbClr val="039094"/>
                </a:solidFill>
                <a:latin typeface="IBM Plex Sans"/>
                <a:ea typeface="IBM Plex Sans"/>
                <a:cs typeface="IBM Plex Sans"/>
                <a:sym typeface="IBM Plex Sans"/>
              </a:rPr>
              <a:t>What is my role at the storage facility? </a:t>
            </a:r>
            <a:r>
              <a:rPr b="0" i="0" lang="en" sz="1150" u="none" cap="none" strike="noStrike">
                <a:solidFill>
                  <a:srgbClr val="000000"/>
                </a:solidFill>
                <a:latin typeface="Montserrat"/>
                <a:ea typeface="Montserrat"/>
                <a:cs typeface="Montserrat"/>
                <a:sym typeface="Montserrat"/>
              </a:rPr>
              <a:t>In most cases, there is no formal role for observers at a voting equipment storage facility. However, if you attend a public event there or take a tour and have concerns, raise them with local or state election officials</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63" name="Google Shape;63;p13"/>
          <p:cNvSpPr txBox="1"/>
          <p:nvPr/>
        </p:nvSpPr>
        <p:spPr>
          <a:xfrm>
            <a:off x="110398" y="8149337"/>
            <a:ext cx="7161600" cy="1046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1" i="0" lang="en" sz="1600" u="none" cap="none" strike="noStrike">
                <a:solidFill>
                  <a:srgbClr val="039094"/>
                </a:solidFill>
                <a:latin typeface="IBM Plex Sans"/>
                <a:ea typeface="IBM Plex Sans"/>
                <a:cs typeface="IBM Plex Sans"/>
                <a:sym typeface="IBM Plex Sans"/>
              </a:rPr>
              <a:t>What should I look for to verify that equipment is stored securely? </a:t>
            </a:r>
            <a:r>
              <a:rPr b="0" i="0" lang="en" sz="1150" u="none" cap="none" strike="noStrike">
                <a:solidFill>
                  <a:srgbClr val="000000"/>
                </a:solidFill>
                <a:latin typeface="Montserrat"/>
                <a:ea typeface="Montserrat"/>
                <a:cs typeface="Montserrat"/>
                <a:sym typeface="Montserrat"/>
              </a:rPr>
              <a:t>You can take note of facility security measures. All staff should have official county-issued identification. There should be security cameras throughout the building. There will likely be physical barriers and additional keyed access points between the building entrance and the equipment. Adequate signage should be posted throughout designating secure areas.</a:t>
            </a:r>
            <a:endParaRPr/>
          </a:p>
        </p:txBody>
      </p:sp>
      <p:sp>
        <p:nvSpPr>
          <p:cNvPr id="64" name="Google Shape;64;p13"/>
          <p:cNvSpPr txBox="1"/>
          <p:nvPr/>
        </p:nvSpPr>
        <p:spPr>
          <a:xfrm>
            <a:off x="117474" y="2864527"/>
            <a:ext cx="7274400" cy="94585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1600" u="none" cap="none" strike="noStrike">
                <a:solidFill>
                  <a:srgbClr val="039094"/>
                </a:solidFill>
                <a:latin typeface="IBM Plex Sans"/>
                <a:ea typeface="IBM Plex Sans"/>
                <a:cs typeface="IBM Plex Sans"/>
                <a:sym typeface="IBM Plex Sans"/>
              </a:rPr>
              <a:t>When can I observe? </a:t>
            </a:r>
            <a:r>
              <a:rPr b="0" i="0" lang="en" sz="1150" u="none" cap="none" strike="noStrike">
                <a:solidFill>
                  <a:schemeClr val="dk1"/>
                </a:solidFill>
                <a:latin typeface="Montserrat"/>
                <a:ea typeface="Montserrat"/>
                <a:cs typeface="Montserrat"/>
                <a:sym typeface="Montserrat"/>
              </a:rPr>
              <a:t>The voting equipment warehouse is under tight security protocols., but there are publicly scheduled events such as pre-election testing. At all other times, access is limited to authorized staff who have passed background checks. Contact our office to find out about public events or to see if tours of the storage facility are available.</a:t>
            </a:r>
            <a:endParaRPr/>
          </a:p>
        </p:txBody>
      </p:sp>
      <p:sp>
        <p:nvSpPr>
          <p:cNvPr id="65" name="Google Shape;65;p13"/>
          <p:cNvSpPr txBox="1"/>
          <p:nvPr/>
        </p:nvSpPr>
        <p:spPr>
          <a:xfrm>
            <a:off x="110398" y="4678788"/>
            <a:ext cx="5366400" cy="334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 sz="1600" u="none" cap="none" strike="noStrike">
                <a:solidFill>
                  <a:srgbClr val="039094"/>
                </a:solidFill>
                <a:latin typeface="IBM Plex Sans"/>
                <a:ea typeface="IBM Plex Sans"/>
                <a:cs typeface="IBM Plex Sans"/>
                <a:sym typeface="IBM Plex Sans"/>
              </a:rPr>
              <a:t>What should I expect when visiting a storage facility? </a:t>
            </a:r>
            <a:r>
              <a:rPr b="0" i="0" lang="en" sz="1150" u="none" cap="none" strike="noStrike">
                <a:solidFill>
                  <a:srgbClr val="000000"/>
                </a:solidFill>
                <a:latin typeface="Montserrat"/>
                <a:ea typeface="Montserrat"/>
                <a:cs typeface="Montserrat"/>
                <a:sym typeface="Montserrat"/>
              </a:rPr>
              <a:t>When you arrive at the facility, expect to be greeted by authorized staff or even an officer of the law. You will likely be asked to sign in and may have to show identification and wear a visitor’s badge.</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 sz="1150" u="none" cap="none" strike="noStrike">
                <a:solidFill>
                  <a:srgbClr val="000000"/>
                </a:solidFill>
                <a:latin typeface="Montserrat"/>
                <a:ea typeface="Montserrat"/>
                <a:cs typeface="Montserrat"/>
                <a:sym typeface="Montserrat"/>
              </a:rPr>
              <a:t>Outside of a guided tour, you should expect to have limited access throughout the facility. There might be viewing areas designed to allow observation and also keep the equipment secure and staff safe. States and counties may have policies restricting the use of smartphones, photography and recording devices.</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 sz="1150" u="none" cap="none" strike="noStrike">
                <a:solidFill>
                  <a:srgbClr val="000000"/>
                </a:solidFill>
                <a:latin typeface="Montserrat"/>
                <a:ea typeface="Montserrat"/>
                <a:cs typeface="Montserrat"/>
                <a:sym typeface="Montserrat"/>
              </a:rPr>
              <a:t>Stored equipment may be collapsed or packed in travel cases, so it may look different from what you see Election Day.</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 sz="1150" u="none" cap="none" strike="noStrike">
                <a:solidFill>
                  <a:srgbClr val="000000"/>
                </a:solidFill>
                <a:latin typeface="Montserrat"/>
                <a:ea typeface="Montserrat"/>
                <a:cs typeface="Montserrat"/>
                <a:sym typeface="Montserrat"/>
              </a:rPr>
              <a:t>Know that the facility is likely under video surveillance and that your likeliness on video might be preserved for an extended period of time or even be made public. Some jurisdictions might be able to display surveillance footage on monitors in the observer area.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4"/>
          <p:cNvSpPr txBox="1"/>
          <p:nvPr/>
        </p:nvSpPr>
        <p:spPr>
          <a:xfrm>
            <a:off x="128475" y="236450"/>
            <a:ext cx="7274400" cy="7432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600"/>
              <a:buFont typeface="Arial"/>
              <a:buNone/>
            </a:pPr>
            <a:r>
              <a:rPr b="1" i="0" lang="en" sz="1600" u="none" cap="none" strike="noStrike">
                <a:solidFill>
                  <a:srgbClr val="039094"/>
                </a:solidFill>
                <a:latin typeface="IBM Plex Sans"/>
                <a:ea typeface="IBM Plex Sans"/>
                <a:cs typeface="IBM Plex Sans"/>
                <a:sym typeface="IBM Plex Sans"/>
              </a:rPr>
              <a:t>How is voting equipment stored between elections? </a:t>
            </a:r>
            <a:r>
              <a:rPr b="0" i="0" lang="en" sz="1150" u="none" cap="none" strike="noStrike">
                <a:solidFill>
                  <a:schemeClr val="dk1"/>
                </a:solidFill>
                <a:latin typeface="Montserrat"/>
                <a:ea typeface="Montserrat"/>
                <a:cs typeface="Montserrat"/>
                <a:sym typeface="Montserrat"/>
              </a:rPr>
              <a:t>Depending on the size of a jurisdiction, election officials may have hundreds or thousands of pieces of voting equipment that need to be stored securely between elections. Equipment may be stored in the election office or in a standalone facility. Security requirements differ by state, and local jurisdictions will use different technologies to secure their facilities. Physical security is critical, so counties invest considerable resources in protecting their equipment.</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 sz="1150" u="none" cap="none" strike="noStrike">
                <a:solidFill>
                  <a:schemeClr val="dk1"/>
                </a:solidFill>
                <a:latin typeface="Montserrat"/>
                <a:ea typeface="Montserrat"/>
                <a:cs typeface="Montserrat"/>
                <a:sym typeface="Montserrat"/>
              </a:rPr>
              <a:t>Generally, the storage location is locked, and only authorized staff have keys. The list of authorized staff may be limited to those whose main job it is to manage the equipment. Other elections staff, custodial crews, IT staff, and even law enforcement and emergency services do not have keys.</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 sz="1150" u="none" cap="none" strike="noStrike">
                <a:solidFill>
                  <a:schemeClr val="dk1"/>
                </a:solidFill>
                <a:latin typeface="Montserrat"/>
                <a:ea typeface="Montserrat"/>
                <a:cs typeface="Montserrat"/>
                <a:sym typeface="Montserrat"/>
              </a:rPr>
              <a:t>Locations will either have a sign-in sheet for authorized staff or an electronic key card system capable of producing access reports. Buildings typically have modern alarm systems as well as video surveillance systems. In some states, the retention period for video surveillance records may extend months or years beyond Election Day.</a:t>
            </a:r>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39094"/>
              </a:solidFill>
              <a:latin typeface="IBM Plex Sans"/>
              <a:ea typeface="IBM Plex Sans"/>
              <a:cs typeface="IBM Plex Sans"/>
              <a:sym typeface="IBM Plex Sans"/>
            </a:endParaRPr>
          </a:p>
          <a:p>
            <a:pPr indent="0" lvl="0" marL="0" marR="0" rtl="0" algn="l">
              <a:lnSpc>
                <a:spcPct val="100000"/>
              </a:lnSpc>
              <a:spcBef>
                <a:spcPts val="0"/>
              </a:spcBef>
              <a:spcAft>
                <a:spcPts val="0"/>
              </a:spcAft>
              <a:buClr>
                <a:srgbClr val="000000"/>
              </a:buClr>
              <a:buSzPts val="1600"/>
              <a:buFont typeface="Arial"/>
              <a:buNone/>
            </a:pPr>
            <a:r>
              <a:rPr b="1" i="0" lang="en" sz="1600" u="none" cap="none" strike="noStrike">
                <a:solidFill>
                  <a:srgbClr val="039094"/>
                </a:solidFill>
                <a:latin typeface="IBM Plex Sans"/>
                <a:ea typeface="IBM Plex Sans"/>
                <a:cs typeface="IBM Plex Sans"/>
                <a:sym typeface="IBM Plex Sans"/>
              </a:rPr>
              <a:t>Why is staff accessing equipment outside of election season? </a:t>
            </a:r>
            <a:r>
              <a:rPr b="0" i="0" lang="en" sz="1150" u="none" cap="none" strike="noStrike">
                <a:solidFill>
                  <a:schemeClr val="dk1"/>
                </a:solidFill>
                <a:latin typeface="Montserrat"/>
                <a:ea typeface="Montserrat"/>
                <a:cs typeface="Montserrat"/>
                <a:sym typeface="Montserrat"/>
              </a:rPr>
              <a:t>Staff perform routine maintenance on equipment throughout the year. Voting machines have internal batteries that must be charged in cycles to preserve their life. Ballot scanners need to be cleaned. Machines might undergo routine maintenance for their mechanical parts, such as door hinges and printer housings. Machines or their housing can get damaged during transit to and from the polling place, and simple repairs can be made by staff or an authorized vendor.</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 sz="1150" u="none" cap="none" strike="noStrike">
                <a:solidFill>
                  <a:schemeClr val="dk1"/>
                </a:solidFill>
                <a:latin typeface="Montserrat"/>
                <a:ea typeface="Montserrat"/>
                <a:cs typeface="Montserrat"/>
                <a:sym typeface="Montserrat"/>
              </a:rPr>
              <a:t>Some machines may be accessed for software updates or to verify that no unauthorized changes have been made to the equipment’s software. </a:t>
            </a:r>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39094"/>
              </a:solidFill>
              <a:latin typeface="IBM Plex Sans"/>
              <a:ea typeface="IBM Plex Sans"/>
              <a:cs typeface="IBM Plex Sans"/>
              <a:sym typeface="IBM Plex Sans"/>
            </a:endParaRPr>
          </a:p>
          <a:p>
            <a:pPr indent="0" lvl="0" marL="0" marR="0" rtl="0" algn="l">
              <a:lnSpc>
                <a:spcPct val="100000"/>
              </a:lnSpc>
              <a:spcBef>
                <a:spcPts val="0"/>
              </a:spcBef>
              <a:spcAft>
                <a:spcPts val="0"/>
              </a:spcAft>
              <a:buClr>
                <a:srgbClr val="000000"/>
              </a:buClr>
              <a:buSzPts val="1600"/>
              <a:buFont typeface="Arial"/>
              <a:buNone/>
            </a:pPr>
            <a:r>
              <a:rPr b="1" i="0" lang="en" sz="1600" u="none" cap="none" strike="noStrike">
                <a:solidFill>
                  <a:srgbClr val="039094"/>
                </a:solidFill>
                <a:latin typeface="IBM Plex Sans"/>
                <a:ea typeface="IBM Plex Sans"/>
                <a:cs typeface="IBM Plex Sans"/>
                <a:sym typeface="IBM Plex Sans"/>
              </a:rPr>
              <a:t>What reports are available to me? </a:t>
            </a:r>
            <a:r>
              <a:rPr b="0" i="0" lang="en" sz="1150" u="none" cap="none" strike="noStrike">
                <a:solidFill>
                  <a:schemeClr val="dk1"/>
                </a:solidFill>
                <a:latin typeface="Montserrat"/>
                <a:ea typeface="Montserrat"/>
                <a:cs typeface="Montserrat"/>
                <a:sym typeface="Montserrat"/>
              </a:rPr>
              <a:t>Election officials maintain access logs or sign-in sheets for storage facilities that include the name, date and time of access. Electronic key card systems generally produce printable logs showing the date and time that each employee used their key card to scan an access point. </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 sz="1150" u="none" cap="none" strike="noStrike">
                <a:solidFill>
                  <a:schemeClr val="dk1"/>
                </a:solidFill>
                <a:latin typeface="Montserrat"/>
                <a:ea typeface="Montserrat"/>
                <a:cs typeface="Montserrat"/>
                <a:sym typeface="Montserrat"/>
              </a:rPr>
              <a:t>Jurisdictions also maintain logs that detail the movement of equipment offsite, whether it is to a polling location or to a vendor for servicing. Chain of custody logs and trusted build documentation should be available for each unit. Please note that not all reports are immediately available. Contact your election office to see if reports can be accessed on site or if an open records request must be filed.</a:t>
            </a:r>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39094"/>
              </a:solidFill>
              <a:latin typeface="IBM Plex Sans"/>
              <a:ea typeface="IBM Plex Sans"/>
              <a:cs typeface="IBM Plex Sans"/>
              <a:sym typeface="IBM Plex Sans"/>
            </a:endParaRPr>
          </a:p>
        </p:txBody>
      </p:sp>
      <p:sp>
        <p:nvSpPr>
          <p:cNvPr id="71" name="Google Shape;71;p14"/>
          <p:cNvSpPr/>
          <p:nvPr/>
        </p:nvSpPr>
        <p:spPr>
          <a:xfrm>
            <a:off x="235400" y="7703875"/>
            <a:ext cx="6858000" cy="1828800"/>
          </a:xfrm>
          <a:prstGeom prst="rect">
            <a:avLst/>
          </a:prstGeom>
          <a:noFill/>
          <a:ln cap="flat" cmpd="sng" w="28575">
            <a:solidFill>
              <a:srgbClr val="E6942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 name="Google Shape;72;p14"/>
          <p:cNvSpPr txBox="1"/>
          <p:nvPr/>
        </p:nvSpPr>
        <p:spPr>
          <a:xfrm>
            <a:off x="1289445" y="7380725"/>
            <a:ext cx="4669710" cy="738900"/>
          </a:xfrm>
          <a:prstGeom prst="rect">
            <a:avLst/>
          </a:prstGeom>
          <a:solidFill>
            <a:schemeClr val="lt1"/>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200"/>
              <a:buFont typeface="Arial"/>
              <a:buNone/>
            </a:pPr>
            <a:r>
              <a:rPr b="0" i="0" lang="en" sz="3200" u="none" cap="none" strike="noStrike">
                <a:solidFill>
                  <a:srgbClr val="E69424"/>
                </a:solidFill>
                <a:latin typeface="League Gothic"/>
                <a:ea typeface="League Gothic"/>
                <a:cs typeface="League Gothic"/>
                <a:sym typeface="League Gothic"/>
              </a:rPr>
              <a:t>IF YOU SEE SOMETHING, SAY SOMETHING</a:t>
            </a:r>
            <a:endParaRPr b="0" i="0" sz="3200" u="none" cap="none" strike="noStrike">
              <a:solidFill>
                <a:srgbClr val="E69424"/>
              </a:solidFill>
              <a:latin typeface="League Gothic"/>
              <a:ea typeface="League Gothic"/>
              <a:cs typeface="League Gothic"/>
              <a:sym typeface="League Gothic"/>
            </a:endParaRPr>
          </a:p>
        </p:txBody>
      </p:sp>
      <p:sp>
        <p:nvSpPr>
          <p:cNvPr id="73" name="Google Shape;73;p14"/>
          <p:cNvSpPr txBox="1"/>
          <p:nvPr/>
        </p:nvSpPr>
        <p:spPr>
          <a:xfrm>
            <a:off x="389100" y="8001025"/>
            <a:ext cx="6470400" cy="13698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chemeClr val="dk1"/>
              </a:buClr>
              <a:buSzPts val="1100"/>
              <a:buFont typeface="Arial"/>
              <a:buNone/>
            </a:pPr>
            <a:r>
              <a:rPr b="0" i="0" lang="en" sz="1100" u="none" cap="none" strike="noStrike">
                <a:solidFill>
                  <a:schemeClr val="dk1"/>
                </a:solidFill>
                <a:latin typeface="Montserrat"/>
                <a:ea typeface="Montserrat"/>
                <a:cs typeface="Montserrat"/>
                <a:sym typeface="Montserrat"/>
              </a:rPr>
              <a:t>If you see something that concerns you at the </a:t>
            </a:r>
            <a:r>
              <a:rPr lang="en" sz="1100">
                <a:solidFill>
                  <a:schemeClr val="dk1"/>
                </a:solidFill>
                <a:latin typeface="Montserrat"/>
                <a:ea typeface="Montserrat"/>
                <a:cs typeface="Montserrat"/>
                <a:sym typeface="Montserrat"/>
              </a:rPr>
              <a:t>voting </a:t>
            </a:r>
            <a:r>
              <a:rPr b="0" i="0" lang="en" sz="1100" u="none" cap="none" strike="noStrike">
                <a:solidFill>
                  <a:schemeClr val="dk1"/>
                </a:solidFill>
                <a:latin typeface="Montserrat"/>
                <a:ea typeface="Montserrat"/>
                <a:cs typeface="Montserrat"/>
                <a:sym typeface="Montserrat"/>
              </a:rPr>
              <a:t>equipment </a:t>
            </a:r>
            <a:r>
              <a:rPr lang="en" sz="1100">
                <a:solidFill>
                  <a:schemeClr val="dk1"/>
                </a:solidFill>
                <a:latin typeface="Montserrat"/>
                <a:ea typeface="Montserrat"/>
                <a:cs typeface="Montserrat"/>
                <a:sym typeface="Montserrat"/>
              </a:rPr>
              <a:t>storage facility</a:t>
            </a:r>
            <a:r>
              <a:rPr b="0" i="0" lang="en" sz="1100" u="none" cap="none" strike="noStrike">
                <a:solidFill>
                  <a:schemeClr val="dk1"/>
                </a:solidFill>
                <a:latin typeface="Montserrat"/>
                <a:ea typeface="Montserrat"/>
                <a:cs typeface="Montserrat"/>
                <a:sym typeface="Montserrat"/>
              </a:rPr>
              <a:t>, tell the proper authority. You should direct inquiries to the official in charge of the location. In some counties, there may be a formal complaint process to follow. </a:t>
            </a:r>
            <a:endParaRPr b="0" i="0" sz="1100" u="none" cap="none" strike="noStrike">
              <a:solidFill>
                <a:schemeClr val="dk1"/>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1100"/>
              <a:buFont typeface="Arial"/>
              <a:buNone/>
            </a:pPr>
            <a:r>
              <a:rPr b="0" i="0" lang="en" sz="1100" u="none" cap="none" strike="noStrike">
                <a:solidFill>
                  <a:schemeClr val="dk1"/>
                </a:solidFill>
                <a:latin typeface="Montserrat"/>
                <a:ea typeface="Montserrat"/>
                <a:cs typeface="Montserrat"/>
                <a:sym typeface="Montserrat"/>
              </a:rPr>
              <a:t>Always be respectful and realize that front line election workers may not be able to address all of your concerns – and they may need to defer questions to the elections office. If that occurs, document your observations and inform your local election official.</a:t>
            </a:r>
            <a:endParaRPr b="0" i="0" sz="1100" u="none" cap="none" strike="noStrike">
              <a:solidFill>
                <a:schemeClr val="dk1"/>
              </a:solidFill>
              <a:latin typeface="Montserrat"/>
              <a:ea typeface="Montserrat"/>
              <a:cs typeface="Montserrat"/>
              <a:sym typeface="Montserrat"/>
            </a:endParaRPr>
          </a:p>
        </p:txBody>
      </p:sp>
      <p:sp>
        <p:nvSpPr>
          <p:cNvPr id="74" name="Google Shape;74;p14"/>
          <p:cNvSpPr txBox="1"/>
          <p:nvPr/>
        </p:nvSpPr>
        <p:spPr>
          <a:xfrm>
            <a:off x="119942" y="9572350"/>
            <a:ext cx="7239000" cy="529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100"/>
              <a:buFont typeface="Arial"/>
              <a:buNone/>
            </a:pPr>
            <a:r>
              <a:rPr b="0" i="0" lang="en" sz="1100" u="none" cap="none" strike="noStrike">
                <a:solidFill>
                  <a:schemeClr val="dk1"/>
                </a:solidFill>
                <a:latin typeface="Montserrat ExtraBold"/>
                <a:ea typeface="Montserrat ExtraBold"/>
                <a:cs typeface="Montserrat ExtraBold"/>
                <a:sym typeface="Montserrat ExtraBold"/>
              </a:rPr>
              <a:t>YOUR COUNTY • </a:t>
            </a:r>
            <a:r>
              <a:rPr b="0" i="0" lang="en" sz="1100" u="none" cap="none" strike="noStrike">
                <a:solidFill>
                  <a:schemeClr val="dk1"/>
                </a:solidFill>
                <a:latin typeface="Montserrat Medium"/>
                <a:ea typeface="Montserrat Medium"/>
                <a:cs typeface="Montserrat Medium"/>
                <a:sym typeface="Montserrat Medium"/>
              </a:rPr>
              <a:t>BOARD OF ELECTIONS			    </a:t>
            </a:r>
            <a:r>
              <a:rPr b="0" i="1" lang="en" sz="1100" u="none" cap="none" strike="noStrike">
                <a:solidFill>
                  <a:schemeClr val="dk1"/>
                </a:solidFill>
                <a:latin typeface="Montserrat Medium"/>
                <a:ea typeface="Montserrat Medium"/>
                <a:cs typeface="Montserrat Medium"/>
                <a:sym typeface="Montserrat Medium"/>
              </a:rPr>
              <a:t>Y			OURCOUNTY.GOV</a:t>
            </a:r>
            <a:endParaRPr b="0" i="1" sz="1100" u="none" cap="none" strike="noStrike">
              <a:solidFill>
                <a:schemeClr val="dk1"/>
              </a:solidFill>
              <a:latin typeface="Montserrat Medium"/>
              <a:ea typeface="Montserrat Medium"/>
              <a:cs typeface="Montserrat Medium"/>
              <a:sym typeface="Montserrat Medium"/>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ObserverResources">
      <a:dk1>
        <a:srgbClr val="000000"/>
      </a:dk1>
      <a:lt1>
        <a:srgbClr val="FFFFFF"/>
      </a:lt1>
      <a:dk2>
        <a:srgbClr val="039094"/>
      </a:dk2>
      <a:lt2>
        <a:srgbClr val="039094"/>
      </a:lt2>
      <a:accent1>
        <a:srgbClr val="E69424"/>
      </a:accent1>
      <a:accent2>
        <a:srgbClr val="212121"/>
      </a:accent2>
      <a:accent3>
        <a:srgbClr val="0097A7"/>
      </a:accent3>
      <a:accent4>
        <a:srgbClr val="039094"/>
      </a:accent4>
      <a:accent5>
        <a:srgbClr val="E69424"/>
      </a:accent5>
      <a:accent6>
        <a:srgbClr val="0097A7"/>
      </a:accent6>
      <a:hlink>
        <a:srgbClr val="0097A7"/>
      </a:hlink>
      <a:folHlink>
        <a:srgbClr val="E6942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