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35775" y="2597300"/>
            <a:ext cx="7274400" cy="1773287"/>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is an election audit? </a:t>
            </a:r>
            <a:r>
              <a:rPr b="0" i="0" lang="en-US" sz="1150" u="none" cap="none" strike="noStrike">
                <a:solidFill>
                  <a:schemeClr val="dk1"/>
                </a:solidFill>
                <a:latin typeface="Montserrat"/>
                <a:ea typeface="Montserrat"/>
                <a:cs typeface="Montserrat"/>
                <a:sym typeface="Montserrat"/>
              </a:rPr>
              <a:t>Election audits are designed to ensure ballots were counted correctly. But instead of recounting every ballot, which would be costly and time consuming, an audit examines a randomly-selected sample of ballots or precincts. </a:t>
            </a:r>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chemeClr val="dk2"/>
                </a:solidFill>
                <a:latin typeface="IBM Plex Sans"/>
                <a:ea typeface="IBM Plex Sans"/>
                <a:cs typeface="IBM Plex Sans"/>
                <a:sym typeface="IBM Plex Sans"/>
              </a:rPr>
              <a:t>What is a post-election tabulation audit? </a:t>
            </a:r>
            <a:r>
              <a:rPr b="0" i="0" lang="en-US" sz="1150" u="none" cap="none" strike="noStrike">
                <a:solidFill>
                  <a:schemeClr val="dk1"/>
                </a:solidFill>
                <a:latin typeface="Montserrat"/>
                <a:ea typeface="Montserrat"/>
                <a:cs typeface="Montserrat"/>
                <a:sym typeface="Montserrat"/>
              </a:rPr>
              <a:t>It’s the most common kind of election audit. This audit ensures that the voting equipment used in the election interpreted and tallied ballots correctly. The majority of  states perform post-election tabulation audits. Most states allow observers to be present during some or all post-election audit processes.</a:t>
            </a:r>
            <a:endParaRPr/>
          </a:p>
        </p:txBody>
      </p:sp>
      <p:sp>
        <p:nvSpPr>
          <p:cNvPr id="55" name="Google Shape;55;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7" name="Google Shape;57;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8" name="Google Shape;58;p13"/>
          <p:cNvSpPr/>
          <p:nvPr/>
        </p:nvSpPr>
        <p:spPr>
          <a:xfrm>
            <a:off x="215175" y="1533050"/>
            <a:ext cx="128100" cy="82296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3"/>
          <p:cNvSpPr txBox="1"/>
          <p:nvPr/>
        </p:nvSpPr>
        <p:spPr>
          <a:xfrm>
            <a:off x="88599" y="870496"/>
            <a:ext cx="5336841" cy="42375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POST-ELECTION TABULATION AUDITS</a:t>
            </a:r>
            <a:endParaRPr b="0" i="0" sz="1900" u="none" cap="none" strike="noStrike">
              <a:solidFill>
                <a:srgbClr val="E69424"/>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60" name="Google Shape;60;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1" name="Google Shape;61;p13"/>
          <p:cNvSpPr txBox="1"/>
          <p:nvPr/>
        </p:nvSpPr>
        <p:spPr>
          <a:xfrm>
            <a:off x="119100" y="4322100"/>
            <a:ext cx="4884300" cy="4725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How do post-election audits work? </a:t>
            </a:r>
            <a:r>
              <a:rPr b="0" i="0" lang="en-US" sz="1150" u="none" cap="none" strike="noStrike">
                <a:solidFill>
                  <a:schemeClr val="dk1"/>
                </a:solidFill>
                <a:latin typeface="Montserrat"/>
                <a:ea typeface="Montserrat"/>
                <a:cs typeface="Montserrat"/>
                <a:sym typeface="Montserrat"/>
              </a:rPr>
              <a:t>Audit practices vary from jurisdiction to jurisdiction, and many audits are conducted through a series of public meetings held after the election. </a:t>
            </a:r>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US" sz="1150" u="none" cap="none" strike="noStrike">
                <a:solidFill>
                  <a:schemeClr val="dk1"/>
                </a:solidFill>
                <a:latin typeface="Montserrat"/>
                <a:ea typeface="Montserrat"/>
                <a:cs typeface="Montserrat"/>
                <a:sym typeface="Montserrat"/>
              </a:rPr>
              <a:t>Generally, the audit process starts with randomly choosing which ballots and races to audit, and this is usually done publicly. Some states draw ballots randomly from all ballots while others randomly select precincts from which all ballots are recounted. </a:t>
            </a:r>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US" sz="1150" u="none" cap="none" strike="noStrike">
                <a:solidFill>
                  <a:schemeClr val="dk1"/>
                </a:solidFill>
                <a:latin typeface="Montserrat"/>
                <a:ea typeface="Montserrat"/>
                <a:cs typeface="Montserrat"/>
                <a:sym typeface="Montserrat"/>
              </a:rPr>
              <a:t>Most states use one of three methods to sample and audit ballots:</a:t>
            </a:r>
            <a:endParaRPr/>
          </a:p>
          <a:p>
            <a:pPr indent="-171450" lvl="0" marL="171450" marR="0" rtl="0" algn="l">
              <a:lnSpc>
                <a:spcPct val="100000"/>
              </a:lnSpc>
              <a:spcBef>
                <a:spcPts val="0"/>
              </a:spcBef>
              <a:spcAft>
                <a:spcPts val="0"/>
              </a:spcAft>
              <a:buClr>
                <a:schemeClr val="dk1"/>
              </a:buClr>
              <a:buSzPts val="1100"/>
              <a:buFont typeface="Arial"/>
              <a:buChar char="•"/>
            </a:pPr>
            <a:r>
              <a:rPr b="0" i="0" lang="en-US" sz="1150" u="none" cap="none" strike="noStrike">
                <a:solidFill>
                  <a:schemeClr val="dk1"/>
                </a:solidFill>
                <a:latin typeface="Montserrat Medium"/>
                <a:ea typeface="Montserrat Medium"/>
                <a:cs typeface="Montserrat Medium"/>
                <a:sym typeface="Montserrat Medium"/>
              </a:rPr>
              <a:t>Fixed percentage hand count audit</a:t>
            </a:r>
            <a:r>
              <a:rPr b="0" i="0" lang="en-US" sz="1150" u="none" cap="none" strike="noStrike">
                <a:solidFill>
                  <a:schemeClr val="dk1"/>
                </a:solidFill>
                <a:latin typeface="Montserrat"/>
                <a:ea typeface="Montserrat"/>
                <a:cs typeface="Montserrat"/>
                <a:sym typeface="Montserrat"/>
              </a:rPr>
              <a:t>. A fixed percentage (usually 1-5%) of the ballots cast are randomly selected and bipartisan teams review the paper ballots manually and tally the votes for selected contests. The auditing team’s tally is then compared to the machine count.</a:t>
            </a:r>
            <a:endParaRPr/>
          </a:p>
          <a:p>
            <a:pPr indent="-171450" lvl="0" marL="171450" marR="0" rtl="0" algn="l">
              <a:lnSpc>
                <a:spcPct val="100000"/>
              </a:lnSpc>
              <a:spcBef>
                <a:spcPts val="0"/>
              </a:spcBef>
              <a:spcAft>
                <a:spcPts val="0"/>
              </a:spcAft>
              <a:buClr>
                <a:schemeClr val="dk1"/>
              </a:buClr>
              <a:buSzPts val="1100"/>
              <a:buFont typeface="Arial"/>
              <a:buChar char="•"/>
            </a:pPr>
            <a:r>
              <a:rPr b="0" i="0" lang="en-US" sz="1150" u="none" cap="none" strike="noStrike">
                <a:solidFill>
                  <a:schemeClr val="dk1"/>
                </a:solidFill>
                <a:latin typeface="Montserrat Medium"/>
                <a:ea typeface="Montserrat Medium"/>
                <a:cs typeface="Montserrat Medium"/>
                <a:sym typeface="Montserrat Medium"/>
              </a:rPr>
              <a:t>Risk-limiting audit</a:t>
            </a:r>
            <a:r>
              <a:rPr b="0" i="0" lang="en-US" sz="1150" u="none" cap="none" strike="noStrike">
                <a:solidFill>
                  <a:schemeClr val="dk1"/>
                </a:solidFill>
                <a:latin typeface="Montserrat"/>
                <a:ea typeface="Montserrat"/>
                <a:cs typeface="Montserrat"/>
                <a:sym typeface="Montserrat"/>
              </a:rPr>
              <a:t>. Like the fixed percentage audit, except that the sample size varies based on the margin of victory for the selected contest.</a:t>
            </a:r>
            <a:endParaRPr/>
          </a:p>
          <a:p>
            <a:pPr indent="-171450" lvl="0" marL="171450" marR="0" rtl="0" algn="l">
              <a:lnSpc>
                <a:spcPct val="100000"/>
              </a:lnSpc>
              <a:spcBef>
                <a:spcPts val="0"/>
              </a:spcBef>
              <a:spcAft>
                <a:spcPts val="0"/>
              </a:spcAft>
              <a:buClr>
                <a:schemeClr val="dk1"/>
              </a:buClr>
              <a:buSzPts val="1100"/>
              <a:buFont typeface="Arial"/>
              <a:buChar char="•"/>
            </a:pPr>
            <a:r>
              <a:rPr b="0" i="0" lang="en-US" sz="1150" u="none" cap="none" strike="noStrike">
                <a:solidFill>
                  <a:schemeClr val="dk1"/>
                </a:solidFill>
                <a:latin typeface="Montserrat Medium"/>
                <a:ea typeface="Montserrat Medium"/>
                <a:cs typeface="Montserrat Medium"/>
                <a:sym typeface="Montserrat Medium"/>
              </a:rPr>
              <a:t>Transitive audit</a:t>
            </a:r>
            <a:r>
              <a:rPr b="0" i="0" lang="en-US" sz="1150" u="none" cap="none" strike="noStrike">
                <a:solidFill>
                  <a:schemeClr val="dk1"/>
                </a:solidFill>
                <a:latin typeface="Montserrat"/>
                <a:ea typeface="Montserrat"/>
                <a:cs typeface="Montserrat"/>
                <a:sym typeface="Montserrat"/>
              </a:rPr>
              <a:t>. All ballots are scanned using a separate, certified voting system, and the results produced are compared to the original results.</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62" name="Google Shape;62;p13"/>
          <p:cNvSpPr txBox="1"/>
          <p:nvPr/>
        </p:nvSpPr>
        <p:spPr>
          <a:xfrm>
            <a:off x="350348" y="1430071"/>
            <a:ext cx="6912000" cy="106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ExtraBold"/>
                <a:ea typeface="Montserrat ExtraBold"/>
                <a:cs typeface="Montserrat ExtraBold"/>
                <a:sym typeface="Montserrat ExtraBold"/>
              </a:rPr>
              <a:t>Meaningful observation is essential for healthy elections. </a:t>
            </a:r>
            <a:r>
              <a:rPr b="0" i="0" lang="en-US" sz="1250" u="none" cap="none" strike="noStrike">
                <a:solidFill>
                  <a:srgbClr val="00596E"/>
                </a:solidFill>
                <a:latin typeface="Montserrat Medium"/>
                <a:ea typeface="Montserrat Medium"/>
                <a:cs typeface="Montserrat Medium"/>
                <a:sym typeface="Montserrat Medium"/>
              </a:rPr>
              <a:t>Election audits have become a popular topic among candidates, government officials and voters. Many wish to better understand what an election audit really is and is not. Observers can learn more about election audits and possibly witness an election audit firsthand.</a:t>
            </a:r>
            <a:endParaRPr b="0" i="0" sz="1250" u="none" cap="none" strike="noStrike">
              <a:solidFill>
                <a:srgbClr val="00596E"/>
              </a:solidFill>
              <a:latin typeface="Montserrat Medium"/>
              <a:ea typeface="Montserrat Medium"/>
              <a:cs typeface="Montserrat Medium"/>
              <a:sym typeface="Montserrat Medium"/>
            </a:endParaRPr>
          </a:p>
        </p:txBody>
      </p:sp>
      <p:pic>
        <p:nvPicPr>
          <p:cNvPr descr="Several people sitting at a table with papers&#10;&#10;Description automatically generated" id="63" name="Google Shape;63;p13"/>
          <p:cNvPicPr preferRelativeResize="0"/>
          <p:nvPr/>
        </p:nvPicPr>
        <p:blipFill rotWithShape="1">
          <a:blip r:embed="rId3">
            <a:alphaModFix/>
          </a:blip>
          <a:srcRect b="0" l="0" r="10482" t="0"/>
          <a:stretch/>
        </p:blipFill>
        <p:spPr>
          <a:xfrm>
            <a:off x="5147571" y="4317069"/>
            <a:ext cx="2624829" cy="290474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0" name="Google Shape;70;p14"/>
          <p:cNvSpPr txBox="1"/>
          <p:nvPr/>
        </p:nvSpPr>
        <p:spPr>
          <a:xfrm>
            <a:off x="389100" y="8001025"/>
            <a:ext cx="6470400" cy="1369575"/>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you see something that concerns you during a post-election audit, ask someone. </a:t>
            </a:r>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There may be a simple  explanation. </a:t>
            </a:r>
            <a:endParaRPr/>
          </a:p>
          <a:p>
            <a:pPr indent="0" lvl="0" marL="0" marR="0" rtl="0" algn="ctr">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Always be respectful and realize that front line election audit workers may not be able to address all your concerns – and they may need to defer questions to the election official in charge. If there is still a problem, there may be a formal complaint process to follow. </a:t>
            </a:r>
            <a:br>
              <a:rPr b="0" i="0" lang="en-US" sz="1100" u="none" cap="none" strike="noStrike">
                <a:solidFill>
                  <a:schemeClr val="dk1"/>
                </a:solidFill>
                <a:latin typeface="Montserrat"/>
                <a:ea typeface="Montserrat"/>
                <a:cs typeface="Montserrat"/>
                <a:sym typeface="Montserrat"/>
              </a:rPr>
            </a:br>
            <a:r>
              <a:rPr b="0" i="0" lang="en-US" sz="1100" u="none" cap="none" strike="noStrike">
                <a:solidFill>
                  <a:schemeClr val="dk1"/>
                </a:solidFill>
                <a:latin typeface="Montserrat"/>
                <a:ea typeface="Montserrat"/>
                <a:cs typeface="Montserrat"/>
                <a:sym typeface="Montserrat"/>
              </a:rPr>
              <a:t>If that occurs, document your observations and inform the election official.</a:t>
            </a:r>
            <a:endParaRPr/>
          </a:p>
        </p:txBody>
      </p:sp>
      <p:sp>
        <p:nvSpPr>
          <p:cNvPr id="71" name="Google Shape;71;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72" name="Google Shape;72;p14"/>
          <p:cNvSpPr txBox="1"/>
          <p:nvPr/>
        </p:nvSpPr>
        <p:spPr>
          <a:xfrm>
            <a:off x="128475" y="236450"/>
            <a:ext cx="7274400" cy="746742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audit activities can I see? </a:t>
            </a:r>
            <a:r>
              <a:rPr b="0" i="0" lang="en-US" sz="1150" u="none" cap="none" strike="noStrike">
                <a:solidFill>
                  <a:srgbClr val="000000"/>
                </a:solidFill>
                <a:latin typeface="Montserrat"/>
                <a:ea typeface="Montserrat"/>
                <a:cs typeface="Montserrat"/>
                <a:sym typeface="Montserrat"/>
              </a:rPr>
              <a:t>Many jurisdictions allow members of the public to watch a random draw to determine which ballots are subject to audit. Additionally, many jurisdictions allow for observation of the ballot review process.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If you are interested in observing all or part of the audit process, check your election office’s website for the dates and times of public meetings. If you are unable to find that information online, contact your local election office and request a schedule of the public audit activities.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Are all ballots included in post-election tabulation audits? </a:t>
            </a:r>
            <a:r>
              <a:rPr b="0" i="0" lang="en-US" sz="1150" u="none" cap="none" strike="noStrike">
                <a:solidFill>
                  <a:srgbClr val="000000"/>
                </a:solidFill>
                <a:latin typeface="Montserrat"/>
                <a:ea typeface="Montserrat"/>
                <a:cs typeface="Montserrat"/>
                <a:sym typeface="Montserrat"/>
              </a:rPr>
              <a:t>All ballot types that are cast in an election should be included in a post-election tabulation audit. This means that the audited ballots should be selected from the mail ballots, the in-person ballots, the military and overseas ballots (UOCAVA), and the provisional ballots, if any, that were accepted. </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For risk-limiting audits, there will likely be a manifest that lists all the containers being used to store ballots and how many ballots are in each container. The total number of ballots on the manifest should equal the total number of ballots cast, as shown in the election results.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How do I know that the ballots have been secured and not tampered with before the audit? </a:t>
            </a:r>
            <a:r>
              <a:rPr b="0" i="0" lang="en-US" sz="1150" u="none" cap="none" strike="noStrike">
                <a:solidFill>
                  <a:srgbClr val="000000"/>
                </a:solidFill>
                <a:latin typeface="Montserrat"/>
                <a:ea typeface="Montserrat"/>
                <a:cs typeface="Montserrat"/>
                <a:sym typeface="Montserrat"/>
              </a:rPr>
              <a:t>There is often a delay between Election Day, results reporting and the start of an election audit. During this time, nearly all jurisdictions store ballots in locked, secured containers. Most jurisdictions label the containers with the type of ballot, batch identifying numbers and the total number of ballots in each batch or in the container. The containers are then sealed with a tamper-evident seal. </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When ballots are selected for the audit, workers cut the seal to locate and remove the ballot(s) or batch(es) to be audited. The workers may insert placeholders if the ballots will be returned to that container, apply a new seal and note the seal information. </a:t>
            </a:r>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happens if the audit shows a difference in counts?</a:t>
            </a:r>
            <a:r>
              <a:rPr b="0" i="0" lang="en-US" sz="1150" u="none" cap="none" strike="noStrike">
                <a:solidFill>
                  <a:srgbClr val="000000"/>
                </a:solidFill>
                <a:latin typeface="Montserrat"/>
                <a:ea typeface="Montserrat"/>
                <a:cs typeface="Montserrat"/>
                <a:sym typeface="Montserrat"/>
              </a:rPr>
              <a:t> Occasionally, there may be a difference between the audit team’s tally and the original result. This can happen if:</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The auditing team determines a voter’s intent differently than the machine did or differently from an adjudication board.</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The auditing team makes a mistake when doing data entry of their tally sheets.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The auditing team may not be able to locate a ballot designated in the audit.</a:t>
            </a:r>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When the discrepancies can be explained and do not affect the outcome of the contest, the audit may be completed. In some cases, the number of discrepancies may exceed the allowable limit, and the jurisdiction may need to complete another round of auditing.</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