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League Gothic"/>
      <p:regular r:id="rId20"/>
    </p:embeddedFont>
    <p:embeddedFont>
      <p:font typeface="Montserrat ExtraBold"/>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agueGothic-regular.fntdata"/><Relationship Id="rId11" Type="http://schemas.openxmlformats.org/officeDocument/2006/relationships/font" Target="fonts/IBMPlexSans-boldItalic.fntdata"/><Relationship Id="rId22" Type="http://schemas.openxmlformats.org/officeDocument/2006/relationships/font" Target="fonts/MontserratExtraBold-boldItalic.fntdata"/><Relationship Id="rId10" Type="http://schemas.openxmlformats.org/officeDocument/2006/relationships/font" Target="fonts/IBMPlexSans-italic.fntdata"/><Relationship Id="rId21" Type="http://schemas.openxmlformats.org/officeDocument/2006/relationships/font" Target="fonts/MontserratExtraBold-bold.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recordnations.com/articles/record-retention-guidelines-by-state/"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35775" y="2588476"/>
            <a:ext cx="7274400" cy="1405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election records must be retained? </a:t>
            </a:r>
            <a:r>
              <a:rPr b="0" i="0" lang="en-US" sz="1150" u="none" cap="none" strike="noStrike">
                <a:solidFill>
                  <a:schemeClr val="dk1"/>
                </a:solidFill>
                <a:latin typeface="Montserrat"/>
                <a:ea typeface="Montserrat"/>
                <a:cs typeface="Montserrat"/>
                <a:sym typeface="Montserrat"/>
              </a:rPr>
              <a:t>Federal law generally requires that all ballots, applications for absentee ballots, registration forms and other records or papers regarding voting in any federal election be retained. State laws may require retention of other election records such as blank ballots, copies of public notices, campaign finance records and canvass documents. Record retention guidelines for each state are available here: </a:t>
            </a:r>
            <a:r>
              <a:rPr b="0" i="0" lang="en-US" sz="1150" u="sng" cap="none" strike="noStrike">
                <a:solidFill>
                  <a:schemeClr val="dk1"/>
                </a:solidFill>
                <a:latin typeface="Montserrat"/>
                <a:ea typeface="Montserrat"/>
                <a:cs typeface="Montserrat"/>
                <a:sym typeface="Montserrat"/>
                <a:hlinkClick r:id="rId3">
                  <a:extLst>
                    <a:ext uri="{A12FA001-AC4F-418D-AE19-62706E023703}">
                      <ahyp:hlinkClr val="tx"/>
                    </a:ext>
                  </a:extLst>
                </a:hlinkClick>
              </a:rPr>
              <a:t>https://www.recordnations.com/articles/record-retention-guidelines-by-state/</a:t>
            </a:r>
            <a:r>
              <a:rPr b="0" i="0" lang="en-US" sz="1150" u="none" cap="none" strike="noStrike">
                <a:solidFill>
                  <a:schemeClr val="dk1"/>
                </a:solidFill>
                <a:latin typeface="Montserrat"/>
                <a:ea typeface="Montserrat"/>
                <a:cs typeface="Montserrat"/>
                <a:sym typeface="Montserrat"/>
              </a:rPr>
              <a:t>.</a:t>
            </a:r>
            <a:endParaRPr/>
          </a:p>
        </p:txBody>
      </p:sp>
      <p:sp>
        <p:nvSpPr>
          <p:cNvPr id="55" name="Google Shape;55;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KEYS TO MEANINGFUL OBSERVATION</a:t>
            </a:r>
            <a:endParaRPr b="0" i="0" sz="1900" u="none" cap="none" strike="noStrike">
              <a:solidFill>
                <a:srgbClr val="E69424"/>
              </a:solidFill>
              <a:latin typeface="Montserrat"/>
              <a:ea typeface="Montserrat"/>
              <a:cs typeface="Montserrat"/>
              <a:sym typeface="Montserrat"/>
            </a:endParaRPr>
          </a:p>
        </p:txBody>
      </p:sp>
      <p:sp>
        <p:nvSpPr>
          <p:cNvPr id="57" name="Google Shape;57;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8" name="Google Shape;58;p13"/>
          <p:cNvSpPr/>
          <p:nvPr/>
        </p:nvSpPr>
        <p:spPr>
          <a:xfrm>
            <a:off x="215175" y="1533050"/>
            <a:ext cx="128100" cy="96000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3"/>
          <p:cNvSpPr txBox="1"/>
          <p:nvPr/>
        </p:nvSpPr>
        <p:spPr>
          <a:xfrm>
            <a:off x="88599" y="870496"/>
            <a:ext cx="5336841" cy="42375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900" u="none" cap="none" strike="noStrike">
                <a:solidFill>
                  <a:srgbClr val="E69424"/>
                </a:solidFill>
                <a:latin typeface="Montserrat"/>
                <a:ea typeface="Montserrat"/>
                <a:cs typeface="Montserrat"/>
                <a:sym typeface="Montserrat"/>
              </a:rPr>
              <a:t>POST-ELECTION RECORD RETENTION</a:t>
            </a:r>
            <a:endParaRPr b="0" i="0" sz="1900" u="none" cap="none" strike="noStrike">
              <a:solidFill>
                <a:srgbClr val="E69424"/>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60" name="Google Shape;60;p13"/>
          <p:cNvSpPr txBox="1"/>
          <p:nvPr/>
        </p:nvSpPr>
        <p:spPr>
          <a:xfrm>
            <a:off x="119942" y="95446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1" name="Google Shape;61;p13"/>
          <p:cNvSpPr txBox="1"/>
          <p:nvPr/>
        </p:nvSpPr>
        <p:spPr>
          <a:xfrm>
            <a:off x="138771" y="3853612"/>
            <a:ext cx="5008800" cy="3366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How do I request access? </a:t>
            </a:r>
            <a:r>
              <a:rPr i="0" lang="en-US" sz="1150" u="none" cap="none" strike="noStrike">
                <a:solidFill>
                  <a:schemeClr val="dk1"/>
                </a:solidFill>
                <a:latin typeface="Montserrat"/>
                <a:ea typeface="Montserrat"/>
                <a:cs typeface="Montserrat"/>
                <a:sym typeface="Montserrat"/>
              </a:rPr>
              <a:t>Each state has its own public records law specifying which records are public and how the public can access them. Requesting documents generally involves taking the following steps:</a:t>
            </a:r>
            <a:br>
              <a:rPr i="0" lang="en-US" sz="1150" u="none" cap="none" strike="noStrike">
                <a:solidFill>
                  <a:schemeClr val="dk1"/>
                </a:solidFill>
                <a:latin typeface="Montserrat"/>
                <a:ea typeface="Montserrat"/>
                <a:cs typeface="Montserrat"/>
                <a:sym typeface="Montserrat"/>
              </a:rPr>
            </a:br>
            <a:endParaRPr sz="1150">
              <a:latin typeface="Montserrat"/>
              <a:ea typeface="Montserrat"/>
              <a:cs typeface="Montserrat"/>
              <a:sym typeface="Montserrat"/>
            </a:endParaRPr>
          </a:p>
          <a:p>
            <a:pPr indent="-228600" lvl="0" marL="228600" marR="0" rtl="0" algn="l">
              <a:lnSpc>
                <a:spcPct val="100000"/>
              </a:lnSpc>
              <a:spcBef>
                <a:spcPts val="0"/>
              </a:spcBef>
              <a:spcAft>
                <a:spcPts val="0"/>
              </a:spcAft>
              <a:buClr>
                <a:schemeClr val="dk1"/>
              </a:buClr>
              <a:buSzPts val="1100"/>
              <a:buFont typeface="Montserrat ExtraBold"/>
              <a:buAutoNum type="arabicPeriod"/>
            </a:pPr>
            <a:r>
              <a:rPr b="0" i="0" lang="en-US" sz="1150" u="none" cap="none" strike="noStrike">
                <a:solidFill>
                  <a:schemeClr val="dk1"/>
                </a:solidFill>
                <a:latin typeface="Montserrat"/>
                <a:ea typeface="Montserrat"/>
                <a:cs typeface="Montserrat"/>
                <a:sym typeface="Montserrat"/>
              </a:rPr>
              <a:t>Research state public records laws</a:t>
            </a:r>
            <a:r>
              <a:rPr lang="en-US" sz="1150">
                <a:solidFill>
                  <a:schemeClr val="dk1"/>
                </a:solidFill>
                <a:latin typeface="Montserrat"/>
                <a:ea typeface="Montserrat"/>
                <a:cs typeface="Montserrat"/>
                <a:sym typeface="Montserrat"/>
              </a:rPr>
              <a:t> and </a:t>
            </a:r>
            <a:r>
              <a:rPr b="0" i="0" lang="en-US" sz="1150" u="none" cap="none" strike="noStrike">
                <a:solidFill>
                  <a:schemeClr val="dk1"/>
                </a:solidFill>
                <a:latin typeface="Montserrat"/>
                <a:ea typeface="Montserrat"/>
                <a:cs typeface="Montserrat"/>
                <a:sym typeface="Montserrat"/>
              </a:rPr>
              <a:t>local regulations. </a:t>
            </a:r>
            <a:endParaRPr/>
          </a:p>
          <a:p>
            <a:pPr indent="-228600" lvl="0" marL="228600" marR="0" rtl="0" algn="l">
              <a:lnSpc>
                <a:spcPct val="100000"/>
              </a:lnSpc>
              <a:spcBef>
                <a:spcPts val="0"/>
              </a:spcBef>
              <a:spcAft>
                <a:spcPts val="0"/>
              </a:spcAft>
              <a:buClr>
                <a:schemeClr val="dk1"/>
              </a:buClr>
              <a:buSzPts val="1100"/>
              <a:buFont typeface="Montserrat ExtraBold"/>
              <a:buAutoNum type="arabicPeriod"/>
            </a:pPr>
            <a:r>
              <a:rPr b="0" i="0" lang="en-US" sz="1150" u="none" cap="none" strike="noStrike">
                <a:solidFill>
                  <a:schemeClr val="dk1"/>
                </a:solidFill>
                <a:latin typeface="Montserrat"/>
                <a:ea typeface="Montserrat"/>
                <a:cs typeface="Montserrat"/>
                <a:sym typeface="Montserrat"/>
              </a:rPr>
              <a:t>Review election office policies, which are often posted on the office’s website. Many offices have dedicated webpages outlining the process and requirements.</a:t>
            </a:r>
            <a:endParaRPr/>
          </a:p>
          <a:p>
            <a:pPr indent="-228600" lvl="0" marL="228600" marR="0" rtl="0" algn="l">
              <a:lnSpc>
                <a:spcPct val="100000"/>
              </a:lnSpc>
              <a:spcBef>
                <a:spcPts val="0"/>
              </a:spcBef>
              <a:spcAft>
                <a:spcPts val="0"/>
              </a:spcAft>
              <a:buClr>
                <a:schemeClr val="dk1"/>
              </a:buClr>
              <a:buSzPts val="1100"/>
              <a:buFont typeface="Montserrat ExtraBold"/>
              <a:buAutoNum type="arabicPeriod"/>
            </a:pPr>
            <a:r>
              <a:rPr b="0" i="0" lang="en-US" sz="1150" u="none" cap="none" strike="noStrike">
                <a:solidFill>
                  <a:schemeClr val="dk1"/>
                </a:solidFill>
                <a:latin typeface="Montserrat"/>
                <a:ea typeface="Montserrat"/>
                <a:cs typeface="Montserrat"/>
                <a:sym typeface="Montserrat"/>
              </a:rPr>
              <a:t>Zero in on specific records to request instead of making a sweeping request, which may be denied. </a:t>
            </a:r>
            <a:endParaRPr/>
          </a:p>
          <a:p>
            <a:pPr indent="-228600" lvl="0" marL="228600" marR="0" rtl="0" algn="l">
              <a:lnSpc>
                <a:spcPct val="100000"/>
              </a:lnSpc>
              <a:spcBef>
                <a:spcPts val="0"/>
              </a:spcBef>
              <a:spcAft>
                <a:spcPts val="0"/>
              </a:spcAft>
              <a:buClr>
                <a:schemeClr val="dk1"/>
              </a:buClr>
              <a:buSzPts val="1100"/>
              <a:buFont typeface="Montserrat ExtraBold"/>
              <a:buAutoNum type="arabicPeriod"/>
            </a:pPr>
            <a:r>
              <a:rPr b="0" i="0" lang="en-US" sz="1150" u="none" cap="none" strike="noStrike">
                <a:solidFill>
                  <a:schemeClr val="dk1"/>
                </a:solidFill>
                <a:latin typeface="Montserrat"/>
                <a:ea typeface="Montserrat"/>
                <a:cs typeface="Montserrat"/>
                <a:sym typeface="Montserrat"/>
              </a:rPr>
              <a:t>Prepare a written request, being specific and including details to help the agency locate the records, such as dates, names or any other relevant identifying information. The office may have a specific form or template to use.</a:t>
            </a:r>
            <a:endParaRPr/>
          </a:p>
          <a:p>
            <a:pPr indent="-228600" lvl="0" marL="228600" marR="0" rtl="0" algn="l">
              <a:lnSpc>
                <a:spcPct val="100000"/>
              </a:lnSpc>
              <a:spcBef>
                <a:spcPts val="0"/>
              </a:spcBef>
              <a:spcAft>
                <a:spcPts val="0"/>
              </a:spcAft>
              <a:buClr>
                <a:schemeClr val="dk1"/>
              </a:buClr>
              <a:buSzPts val="1100"/>
              <a:buFont typeface="Montserrat ExtraBold"/>
              <a:buAutoNum type="arabicPeriod"/>
            </a:pPr>
            <a:r>
              <a:rPr b="0" i="0" lang="en-US" sz="1150" u="none" cap="none" strike="noStrike">
                <a:solidFill>
                  <a:schemeClr val="dk1"/>
                </a:solidFill>
                <a:latin typeface="Montserrat"/>
                <a:ea typeface="Montserrat"/>
                <a:cs typeface="Montserrat"/>
                <a:sym typeface="Montserrat"/>
              </a:rPr>
              <a:t>Submit the request in writing to the election office or other office dedicated to handling public records requests. Include your contact information.</a:t>
            </a:r>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62" name="Google Shape;62;p13"/>
          <p:cNvSpPr txBox="1"/>
          <p:nvPr/>
        </p:nvSpPr>
        <p:spPr>
          <a:xfrm>
            <a:off x="119942" y="7125582"/>
            <a:ext cx="7290300" cy="1292100"/>
          </a:xfrm>
          <a:prstGeom prst="rect">
            <a:avLst/>
          </a:prstGeom>
          <a:noFill/>
          <a:ln>
            <a:noFill/>
          </a:ln>
        </p:spPr>
        <p:txBody>
          <a:bodyPr anchorCtr="0" anchor="t" bIns="91425" lIns="91425" spcFirstLastPara="1" rIns="91425" wrap="square" tIns="91425">
            <a:noAutofit/>
          </a:bodyPr>
          <a:lstStyle/>
          <a:p>
            <a:pPr indent="-228600" lvl="2" marL="228600" marR="0" rtl="0" algn="l">
              <a:lnSpc>
                <a:spcPct val="100000"/>
              </a:lnSpc>
              <a:spcBef>
                <a:spcPts val="0"/>
              </a:spcBef>
              <a:spcAft>
                <a:spcPts val="0"/>
              </a:spcAft>
              <a:buClr>
                <a:srgbClr val="000000"/>
              </a:buClr>
              <a:buSzPts val="1100"/>
              <a:buFont typeface="Montserrat ExtraBold"/>
              <a:buAutoNum type="arabicPeriod" startAt="6"/>
            </a:pPr>
            <a:r>
              <a:rPr b="0" i="0" lang="en-US" sz="1150" u="none" cap="none" strike="noStrike">
                <a:solidFill>
                  <a:srgbClr val="000000"/>
                </a:solidFill>
                <a:latin typeface="Montserrat"/>
                <a:ea typeface="Montserrat"/>
                <a:cs typeface="Montserrat"/>
                <a:sym typeface="Montserrat"/>
              </a:rPr>
              <a:t>Wait for the election office to respond</a:t>
            </a:r>
            <a:r>
              <a:rPr lang="en-US" sz="1150">
                <a:latin typeface="Montserrat"/>
                <a:ea typeface="Montserrat"/>
                <a:cs typeface="Montserrat"/>
                <a:sym typeface="Montserrat"/>
              </a:rPr>
              <a:t>; responses are </a:t>
            </a:r>
            <a:r>
              <a:rPr b="0" i="0" lang="en-US" sz="1150" u="none" cap="none" strike="noStrike">
                <a:solidFill>
                  <a:srgbClr val="000000"/>
                </a:solidFill>
                <a:latin typeface="Montserrat"/>
                <a:ea typeface="Montserrat"/>
                <a:cs typeface="Montserrat"/>
                <a:sym typeface="Montserrat"/>
              </a:rPr>
              <a:t>generally required within a specified time frame and</a:t>
            </a:r>
            <a:r>
              <a:rPr lang="en-US" sz="1150">
                <a:latin typeface="Montserrat"/>
                <a:ea typeface="Montserrat"/>
                <a:cs typeface="Montserrat"/>
                <a:sym typeface="Montserrat"/>
              </a:rPr>
              <a:t> vary</a:t>
            </a:r>
            <a:r>
              <a:rPr b="0" i="0" lang="en-US" sz="1150" u="none" cap="none" strike="noStrike">
                <a:solidFill>
                  <a:srgbClr val="000000"/>
                </a:solidFill>
                <a:latin typeface="Montserrat"/>
                <a:ea typeface="Montserrat"/>
                <a:cs typeface="Montserrat"/>
                <a:sym typeface="Montserrat"/>
              </a:rPr>
              <a:t> by state. The</a:t>
            </a:r>
            <a:r>
              <a:rPr lang="en-US" sz="1150">
                <a:latin typeface="Montserrat"/>
                <a:ea typeface="Montserrat"/>
                <a:cs typeface="Montserrat"/>
                <a:sym typeface="Montserrat"/>
              </a:rPr>
              <a:t> office </a:t>
            </a:r>
            <a:r>
              <a:rPr b="0" i="0" lang="en-US" sz="1150" u="none" cap="none" strike="noStrike">
                <a:solidFill>
                  <a:srgbClr val="000000"/>
                </a:solidFill>
                <a:latin typeface="Montserrat"/>
                <a:ea typeface="Montserrat"/>
                <a:cs typeface="Montserrat"/>
                <a:sym typeface="Montserrat"/>
              </a:rPr>
              <a:t>may grant access to the requested documents, deny access with reasons provided or ask for clarification if the request is not clear. In some cases, fees may be associated with the retrieval and copying of the documents.</a:t>
            </a:r>
            <a:endParaRPr/>
          </a:p>
          <a:p>
            <a:pPr indent="-228600" lvl="2" marL="228600" marR="0" rtl="0" algn="l">
              <a:lnSpc>
                <a:spcPct val="100000"/>
              </a:lnSpc>
              <a:spcBef>
                <a:spcPts val="0"/>
              </a:spcBef>
              <a:spcAft>
                <a:spcPts val="0"/>
              </a:spcAft>
              <a:buClr>
                <a:srgbClr val="000000"/>
              </a:buClr>
              <a:buSzPts val="1100"/>
              <a:buFont typeface="Montserrat ExtraBold"/>
              <a:buAutoNum type="arabicPeriod" startAt="6"/>
            </a:pPr>
            <a:r>
              <a:rPr b="0" i="0" lang="en-US" sz="1150" u="none" cap="none" strike="noStrike">
                <a:solidFill>
                  <a:srgbClr val="000000"/>
                </a:solidFill>
                <a:latin typeface="Montserrat"/>
                <a:ea typeface="Montserrat"/>
                <a:cs typeface="Montserrat"/>
                <a:sym typeface="Montserrat"/>
              </a:rPr>
              <a:t>Appeal if </a:t>
            </a:r>
            <a:r>
              <a:rPr lang="en-US" sz="1150">
                <a:solidFill>
                  <a:schemeClr val="dk1"/>
                </a:solidFill>
                <a:latin typeface="Montserrat"/>
                <a:ea typeface="Montserrat"/>
                <a:cs typeface="Montserrat"/>
                <a:sym typeface="Montserrat"/>
              </a:rPr>
              <a:t>in the event that all or part of a request is not fulfilled</a:t>
            </a:r>
            <a:r>
              <a:rPr b="0" i="0" lang="en-US" sz="1150" u="none" cap="none" strike="noStrike">
                <a:solidFill>
                  <a:srgbClr val="000000"/>
                </a:solidFill>
                <a:latin typeface="Montserrat"/>
                <a:ea typeface="Montserrat"/>
                <a:cs typeface="Montserrat"/>
                <a:sym typeface="Montserrat"/>
              </a:rPr>
              <a:t>. Consult the specific state laws to understand the appeals process and the timelines involved.</a:t>
            </a:r>
            <a:endParaRPr/>
          </a:p>
          <a:p>
            <a:pPr indent="-158750" lvl="0" marL="228600" marR="0" rtl="0" algn="l">
              <a:lnSpc>
                <a:spcPct val="100000"/>
              </a:lnSpc>
              <a:spcBef>
                <a:spcPts val="0"/>
              </a:spcBef>
              <a:spcAft>
                <a:spcPts val="0"/>
              </a:spcAft>
              <a:buClr>
                <a:schemeClr val="dk1"/>
              </a:buClr>
              <a:buSzPts val="1100"/>
              <a:buFont typeface="Montserrat ExtraBold"/>
              <a:buNone/>
            </a:pPr>
            <a:r>
              <a:t/>
            </a:r>
            <a:endParaRPr b="0" i="0" sz="1150" u="none" cap="none" strike="noStrike">
              <a:solidFill>
                <a:schemeClr val="dk1"/>
              </a:solidFill>
              <a:latin typeface="Montserrat"/>
              <a:ea typeface="Montserrat"/>
              <a:cs typeface="Montserrat"/>
              <a:sym typeface="Montserrat"/>
            </a:endParaRPr>
          </a:p>
          <a:p>
            <a:pPr indent="-228600" lvl="0" marL="342900" marR="0" rtl="0" algn="l">
              <a:lnSpc>
                <a:spcPct val="100000"/>
              </a:lnSpc>
              <a:spcBef>
                <a:spcPts val="0"/>
              </a:spcBef>
              <a:spcAft>
                <a:spcPts val="0"/>
              </a:spcAft>
              <a:buClr>
                <a:srgbClr val="000000"/>
              </a:buClr>
              <a:buSzPts val="1800"/>
              <a:buFont typeface="Montserrat ExtraBold"/>
              <a:buNone/>
            </a:pPr>
            <a:r>
              <a:t/>
            </a:r>
            <a:endParaRPr b="0" i="0" sz="1800" u="none" cap="none" strike="noStrike">
              <a:solidFill>
                <a:schemeClr val="dk2"/>
              </a:solidFill>
              <a:latin typeface="Arial"/>
              <a:ea typeface="Arial"/>
              <a:cs typeface="Arial"/>
              <a:sym typeface="Arial"/>
            </a:endParaRPr>
          </a:p>
        </p:txBody>
      </p:sp>
      <p:sp>
        <p:nvSpPr>
          <p:cNvPr id="63" name="Google Shape;63;p13"/>
          <p:cNvSpPr txBox="1"/>
          <p:nvPr/>
        </p:nvSpPr>
        <p:spPr>
          <a:xfrm>
            <a:off x="350348" y="1430071"/>
            <a:ext cx="6912000" cy="106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US" sz="1250" u="none" cap="none" strike="noStrike">
                <a:solidFill>
                  <a:srgbClr val="00596E"/>
                </a:solidFill>
                <a:latin typeface="Montserrat ExtraBold"/>
                <a:ea typeface="Montserrat ExtraBold"/>
                <a:cs typeface="Montserrat ExtraBold"/>
                <a:sym typeface="Montserrat ExtraBold"/>
              </a:rPr>
              <a:t>Meaningful public access to government records is essential for healthy elections.</a:t>
            </a:r>
            <a:r>
              <a:rPr b="0" i="0" lang="en-US" sz="1250" u="none" cap="none" strike="noStrike">
                <a:solidFill>
                  <a:srgbClr val="00596E"/>
                </a:solidFill>
                <a:latin typeface="Montserrat Medium"/>
                <a:ea typeface="Montserrat Medium"/>
                <a:cs typeface="Montserrat Medium"/>
                <a:sym typeface="Montserrat Medium"/>
              </a:rPr>
              <a:t> Many observers want to know how long officials are required to keep election records, including ballots, after an election and whether the public can access them. Federal and state rules govern election record retention, and there may be differences between states.</a:t>
            </a:r>
            <a:endParaRPr b="0" i="0" sz="1250" u="none" cap="none" strike="noStrike">
              <a:solidFill>
                <a:srgbClr val="00596E"/>
              </a:solidFill>
              <a:latin typeface="Montserrat Medium"/>
              <a:ea typeface="Montserrat Medium"/>
              <a:cs typeface="Montserrat Medium"/>
              <a:sym typeface="Montserrat Medium"/>
            </a:endParaRPr>
          </a:p>
        </p:txBody>
      </p:sp>
      <p:pic>
        <p:nvPicPr>
          <p:cNvPr descr="A shelf with boxes on it&#10;&#10;Description automatically generated" id="64" name="Google Shape;64;p13"/>
          <p:cNvPicPr preferRelativeResize="0"/>
          <p:nvPr/>
        </p:nvPicPr>
        <p:blipFill rotWithShape="1">
          <a:blip r:embed="rId4">
            <a:alphaModFix/>
          </a:blip>
          <a:srcRect b="0" l="0" r="9855" t="0"/>
          <a:stretch/>
        </p:blipFill>
        <p:spPr>
          <a:xfrm>
            <a:off x="5129230" y="4193389"/>
            <a:ext cx="2643170" cy="2904744"/>
          </a:xfrm>
          <a:prstGeom prst="rect">
            <a:avLst/>
          </a:prstGeom>
          <a:noFill/>
          <a:ln>
            <a:noFill/>
          </a:ln>
        </p:spPr>
      </p:pic>
      <p:sp>
        <p:nvSpPr>
          <p:cNvPr id="65" name="Google Shape;65;p13"/>
          <p:cNvSpPr txBox="1"/>
          <p:nvPr/>
        </p:nvSpPr>
        <p:spPr>
          <a:xfrm>
            <a:off x="110400" y="8445129"/>
            <a:ext cx="7143900" cy="869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600" u="none" cap="none" strike="noStrike">
                <a:solidFill>
                  <a:schemeClr val="dk2"/>
                </a:solidFill>
                <a:latin typeface="IBM Plex Sans"/>
                <a:ea typeface="IBM Plex Sans"/>
                <a:cs typeface="IBM Plex Sans"/>
                <a:sym typeface="IBM Plex Sans"/>
              </a:rPr>
              <a:t>Can I request ballots? </a:t>
            </a:r>
            <a:r>
              <a:rPr b="0" i="0" lang="en-US" sz="1150" u="none" cap="none" strike="noStrike">
                <a:solidFill>
                  <a:schemeClr val="dk1"/>
                </a:solidFill>
                <a:latin typeface="Montserrat"/>
                <a:ea typeface="Montserrat"/>
                <a:cs typeface="Montserrat"/>
                <a:sym typeface="Montserrat"/>
              </a:rPr>
              <a:t>In some states, ballots are considered public records and can be viewed under certain conditions during the retention period. In other states they are not accessible to the public. Some voting equipment creates digital images of each ballot scanned, and clerks can make those images available to the public.</a:t>
            </a:r>
            <a:endParaRPr b="0" i="0" sz="1150" u="none" cap="none" strike="noStrike">
              <a:solidFill>
                <a:schemeClr val="dk1"/>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4"/>
          <p:cNvSpPr/>
          <p:nvPr/>
        </p:nvSpPr>
        <p:spPr>
          <a:xfrm>
            <a:off x="235400" y="7703875"/>
            <a:ext cx="6858000" cy="18288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14"/>
          <p:cNvSpPr txBox="1"/>
          <p:nvPr/>
        </p:nvSpPr>
        <p:spPr>
          <a:xfrm>
            <a:off x="1289445" y="7380725"/>
            <a:ext cx="4669710" cy="7389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E69424"/>
                </a:solidFill>
                <a:latin typeface="League Gothic"/>
                <a:ea typeface="League Gothic"/>
                <a:cs typeface="League Gothic"/>
                <a:sym typeface="League Gothic"/>
              </a:rPr>
              <a:t>IF YOU SEE SOMETHING, SAY SOMETHING</a:t>
            </a:r>
            <a:endParaRPr b="0" i="0" sz="3200" u="none" cap="none" strike="noStrike">
              <a:solidFill>
                <a:srgbClr val="E69424"/>
              </a:solidFill>
              <a:latin typeface="League Gothic"/>
              <a:ea typeface="League Gothic"/>
              <a:cs typeface="League Gothic"/>
              <a:sym typeface="League Gothic"/>
            </a:endParaRPr>
          </a:p>
        </p:txBody>
      </p:sp>
      <p:sp>
        <p:nvSpPr>
          <p:cNvPr id="72" name="Google Shape;72;p14"/>
          <p:cNvSpPr txBox="1"/>
          <p:nvPr/>
        </p:nvSpPr>
        <p:spPr>
          <a:xfrm>
            <a:off x="389100" y="8001025"/>
            <a:ext cx="6470400" cy="1200298"/>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you are having difficulty getting access to election records, </a:t>
            </a:r>
            <a:br>
              <a:rPr b="0" i="0" lang="en-US" sz="1100" u="none" cap="none" strike="noStrike">
                <a:solidFill>
                  <a:schemeClr val="dk1"/>
                </a:solidFill>
                <a:latin typeface="Montserrat"/>
                <a:ea typeface="Montserrat"/>
                <a:cs typeface="Montserrat"/>
                <a:sym typeface="Montserrat"/>
              </a:rPr>
            </a:br>
            <a:r>
              <a:rPr b="0" i="0" lang="en-US" sz="1100" u="none" cap="none" strike="noStrike">
                <a:solidFill>
                  <a:schemeClr val="dk1"/>
                </a:solidFill>
                <a:latin typeface="Montserrat"/>
                <a:ea typeface="Montserrat"/>
                <a:cs typeface="Montserrat"/>
                <a:sym typeface="Montserrat"/>
              </a:rPr>
              <a:t>tell the proper authority. You should first direct inquiries to the official </a:t>
            </a:r>
            <a:br>
              <a:rPr b="0" i="0" lang="en-US" sz="1100" u="none" cap="none" strike="noStrike">
                <a:solidFill>
                  <a:schemeClr val="dk1"/>
                </a:solidFill>
                <a:latin typeface="Montserrat"/>
                <a:ea typeface="Montserrat"/>
                <a:cs typeface="Montserrat"/>
                <a:sym typeface="Montserrat"/>
              </a:rPr>
            </a:br>
            <a:r>
              <a:rPr b="0" i="0" lang="en-US" sz="1100" u="none" cap="none" strike="noStrike">
                <a:solidFill>
                  <a:schemeClr val="dk1"/>
                </a:solidFill>
                <a:latin typeface="Montserrat"/>
                <a:ea typeface="Montserrat"/>
                <a:cs typeface="Montserrat"/>
                <a:sym typeface="Montserrat"/>
              </a:rPr>
              <a:t>records custodian, usually the clerk.  </a:t>
            </a:r>
            <a:endParaRPr/>
          </a:p>
          <a:p>
            <a:pPr indent="0" lvl="0" marL="0" marR="0" rtl="0" algn="ctr">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In some counties, there may be a formal process to request records. </a:t>
            </a:r>
            <a:br>
              <a:rPr b="0" i="0" lang="en-US" sz="1100" u="none" cap="none" strike="noStrike">
                <a:solidFill>
                  <a:schemeClr val="dk1"/>
                </a:solidFill>
                <a:latin typeface="Montserrat"/>
                <a:ea typeface="Montserrat"/>
                <a:cs typeface="Montserrat"/>
                <a:sym typeface="Montserrat"/>
              </a:rPr>
            </a:br>
            <a:r>
              <a:rPr b="0" i="0" lang="en-US" sz="1100" u="none" cap="none" strike="noStrike">
                <a:solidFill>
                  <a:schemeClr val="dk1"/>
                </a:solidFill>
                <a:latin typeface="Montserrat"/>
                <a:ea typeface="Montserrat"/>
                <a:cs typeface="Montserrat"/>
                <a:sym typeface="Montserrat"/>
              </a:rPr>
              <a:t>You may wish to consult with the county’s legal counsel.</a:t>
            </a:r>
            <a:endParaRPr/>
          </a:p>
        </p:txBody>
      </p:sp>
      <p:sp>
        <p:nvSpPr>
          <p:cNvPr id="73" name="Google Shape;73;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74" name="Google Shape;74;p14"/>
          <p:cNvSpPr txBox="1"/>
          <p:nvPr/>
        </p:nvSpPr>
        <p:spPr>
          <a:xfrm>
            <a:off x="128475" y="236450"/>
            <a:ext cx="7274400" cy="7260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How are election records stored? </a:t>
            </a:r>
            <a:r>
              <a:rPr b="0" i="0" lang="en-US" sz="1150" u="none" cap="none" strike="noStrike">
                <a:solidFill>
                  <a:schemeClr val="dk1"/>
                </a:solidFill>
                <a:latin typeface="Montserrat"/>
                <a:ea typeface="Montserrat"/>
                <a:cs typeface="Montserrat"/>
                <a:sym typeface="Montserrat"/>
              </a:rPr>
              <a:t>Paper records are typically organized and stored in secure, climate-controlled facilities, such as archives or record centers. Paper documents may also be microfilmed or digitized for backup and easier accessibility.</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chemeClr val="dk1"/>
                </a:solidFill>
                <a:latin typeface="Montserrat"/>
                <a:ea typeface="Montserrat"/>
                <a:cs typeface="Montserrat"/>
                <a:sym typeface="Montserrat"/>
              </a:rPr>
              <a:t>Electronic records are stored in digital formats using a variety of storage systems, including servers, databases and cloud-based platforms. Election offices often have access to their jurisdiction’s information management systems or enterprise content management systems to organize and maintain records.</a:t>
            </a:r>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How long are they stored? </a:t>
            </a:r>
            <a:r>
              <a:rPr b="0" i="0" lang="en-US" sz="1150" u="none" cap="none" strike="noStrike">
                <a:solidFill>
                  <a:schemeClr val="dk1"/>
                </a:solidFill>
                <a:latin typeface="Montserrat"/>
                <a:ea typeface="Montserrat"/>
                <a:cs typeface="Montserrat"/>
                <a:sym typeface="Montserrat"/>
              </a:rPr>
              <a:t>Currently, federal election records must be retained for 22 months, from the date of any general, special or primary election for federal office. For election records not covered by federal law, the amount of time for retention will vary by record and by state. For example, canvass records showing who won or lost an election might be kept for many years. Memory devices used with voting equipment may be able to be erased after being copied for retention.</a:t>
            </a:r>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When and how are election records destroyed? </a:t>
            </a:r>
            <a:r>
              <a:rPr b="0" i="0" lang="en-US" sz="1150" u="none" cap="none" strike="noStrike">
                <a:solidFill>
                  <a:schemeClr val="dk1"/>
                </a:solidFill>
                <a:latin typeface="Montserrat"/>
                <a:ea typeface="Montserrat"/>
                <a:cs typeface="Montserrat"/>
                <a:sym typeface="Montserrat"/>
              </a:rPr>
              <a:t>Election offices may destroy election records once the retention date has passed. Depending on whether the records contain confidential information, the clerk may send them to a secure document destruction business or facility. Most states require records custodians to keep a log of records that have been destroyed. </a:t>
            </a:r>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Are there exceptions? </a:t>
            </a:r>
            <a:r>
              <a:rPr b="0" i="0" lang="en-US" sz="1150" u="none" cap="none" strike="noStrike">
                <a:solidFill>
                  <a:schemeClr val="dk1"/>
                </a:solidFill>
                <a:latin typeface="Montserrat"/>
                <a:ea typeface="Montserrat"/>
                <a:cs typeface="Montserrat"/>
                <a:sym typeface="Montserrat"/>
              </a:rPr>
              <a:t>Yes</a:t>
            </a:r>
            <a:r>
              <a:rPr lang="en-US" sz="1150">
                <a:solidFill>
                  <a:schemeClr val="dk1"/>
                </a:solidFill>
                <a:latin typeface="Montserrat"/>
                <a:ea typeface="Montserrat"/>
                <a:cs typeface="Montserrat"/>
                <a:sym typeface="Montserrat"/>
              </a:rPr>
              <a:t>. E</a:t>
            </a:r>
            <a:r>
              <a:rPr b="0" i="0" lang="en-US" sz="1150" u="none" cap="none" strike="noStrike">
                <a:solidFill>
                  <a:schemeClr val="dk1"/>
                </a:solidFill>
                <a:latin typeface="Montserrat"/>
                <a:ea typeface="Montserrat"/>
                <a:cs typeface="Montserrat"/>
                <a:sym typeface="Montserrat"/>
              </a:rPr>
              <a:t>lection offices must retain and cannot destroy records subject to audits until all findings have been resolved. Federal and state statutes or regulations may require election offices to retain records longer than the time frame listed in the record retention schedule. </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chemeClr val="dk1"/>
                </a:solidFill>
                <a:latin typeface="Montserrat"/>
                <a:ea typeface="Montserrat"/>
                <a:cs typeface="Montserrat"/>
                <a:sym typeface="Montserrat"/>
              </a:rPr>
              <a:t>Election offices must retain records that are part of litigation until a final decision is issued in the case. This applies even if the election office has met the minimum retention requirements.</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