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Lst>
  <p:sldSz cy="10058400" cx="7772400"/>
  <p:notesSz cx="6858000" cy="9144000"/>
  <p:embeddedFontLst>
    <p:embeddedFont>
      <p:font typeface="IBM Plex Sans"/>
      <p:regular r:id="rId8"/>
      <p:bold r:id="rId9"/>
      <p:italic r:id="rId10"/>
      <p:boldItalic r:id="rId11"/>
    </p:embeddedFont>
    <p:embeddedFont>
      <p:font typeface="Montserrat"/>
      <p:regular r:id="rId12"/>
      <p:bold r:id="rId13"/>
      <p:italic r:id="rId14"/>
      <p:boldItalic r:id="rId15"/>
    </p:embeddedFont>
    <p:embeddedFont>
      <p:font typeface="Montserrat Medium"/>
      <p:regular r:id="rId16"/>
      <p:bold r:id="rId17"/>
      <p:italic r:id="rId18"/>
      <p:boldItalic r:id="rId19"/>
    </p:embeddedFont>
    <p:embeddedFont>
      <p:font typeface="League Gothic"/>
      <p:regular r:id="rId20"/>
    </p:embeddedFont>
    <p:embeddedFont>
      <p:font typeface="Montserrat ExtraBold"/>
      <p:bold r:id="rId21"/>
      <p:boldItalic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747775"/>
          </p15:clr>
        </p15:guide>
        <p15:guide id="2" pos="4896">
          <p15:clr>
            <a:srgbClr val="747775"/>
          </p15:clr>
        </p15:guide>
        <p15:guide id="3" pos="136">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4896"/>
        <p:guide pos="136"/>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eagueGothic-regular.fntdata"/><Relationship Id="rId11" Type="http://schemas.openxmlformats.org/officeDocument/2006/relationships/font" Target="fonts/IBMPlexSans-boldItalic.fntdata"/><Relationship Id="rId22" Type="http://schemas.openxmlformats.org/officeDocument/2006/relationships/font" Target="fonts/MontserratExtraBold-boldItalic.fntdata"/><Relationship Id="rId10" Type="http://schemas.openxmlformats.org/officeDocument/2006/relationships/font" Target="fonts/IBMPlexSans-italic.fntdata"/><Relationship Id="rId21" Type="http://schemas.openxmlformats.org/officeDocument/2006/relationships/font" Target="fonts/MontserratExtraBold-bold.fntdata"/><Relationship Id="rId13" Type="http://schemas.openxmlformats.org/officeDocument/2006/relationships/font" Target="fonts/Montserrat-bold.fntdata"/><Relationship Id="rId12" Type="http://schemas.openxmlformats.org/officeDocument/2006/relationships/font" Target="fonts/Montserrat-regular.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IBMPlexSans-bold.fntdata"/><Relationship Id="rId15" Type="http://schemas.openxmlformats.org/officeDocument/2006/relationships/font" Target="fonts/Montserrat-boldItalic.fntdata"/><Relationship Id="rId14" Type="http://schemas.openxmlformats.org/officeDocument/2006/relationships/font" Target="fonts/Montserrat-italic.fntdata"/><Relationship Id="rId17" Type="http://schemas.openxmlformats.org/officeDocument/2006/relationships/font" Target="fonts/MontserratMedium-bold.fntdata"/><Relationship Id="rId16" Type="http://schemas.openxmlformats.org/officeDocument/2006/relationships/font" Target="fonts/MontserratMedium-regular.fntdata"/><Relationship Id="rId5" Type="http://schemas.openxmlformats.org/officeDocument/2006/relationships/notesMaster" Target="notesMasters/notesMaster1.xml"/><Relationship Id="rId19" Type="http://schemas.openxmlformats.org/officeDocument/2006/relationships/font" Target="fonts/MontserratMedium-boldItalic.fntdata"/><Relationship Id="rId6" Type="http://schemas.openxmlformats.org/officeDocument/2006/relationships/slide" Target="slides/slide1.xml"/><Relationship Id="rId18" Type="http://schemas.openxmlformats.org/officeDocument/2006/relationships/font" Target="fonts/MontserratMedium-italic.fntdata"/><Relationship Id="rId7" Type="http://schemas.openxmlformats.org/officeDocument/2006/relationships/slide" Target="slides/slide2.xml"/><Relationship Id="rId8" Type="http://schemas.openxmlformats.org/officeDocument/2006/relationships/font" Target="fonts/IBMPlexSans-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1:notes"/>
          <p:cNvSpPr/>
          <p:nvPr>
            <p:ph idx="2" type="sldImg"/>
          </p:nvPr>
        </p:nvSpPr>
        <p:spPr>
          <a:xfrm>
            <a:off x="2105025" y="685800"/>
            <a:ext cx="2649538"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p2:notes"/>
          <p:cNvSpPr/>
          <p:nvPr>
            <p:ph idx="2" type="sldImg"/>
          </p:nvPr>
        </p:nvSpPr>
        <p:spPr>
          <a:xfrm>
            <a:off x="2105025" y="685800"/>
            <a:ext cx="2649538"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7" name="Google Shape;67;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397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a:noFill/>
          <a:ln>
            <a:noFill/>
          </a:ln>
        </p:spPr>
        <p:txBody>
          <a:bodyPr anchorCtr="0" anchor="t" bIns="91425" lIns="91425" spcFirstLastPara="1" rIns="91425" wrap="square" tIns="91425">
            <a:norm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0"/>
              </a:spcBef>
              <a:spcAft>
                <a:spcPts val="0"/>
              </a:spcAft>
              <a:buSzPts val="1400"/>
              <a:buChar char="○"/>
              <a:defRPr/>
            </a:lvl2pPr>
            <a:lvl3pPr indent="-317500" lvl="2" marL="1371600" algn="ctr">
              <a:lnSpc>
                <a:spcPct val="115000"/>
              </a:lnSpc>
              <a:spcBef>
                <a:spcPts val="0"/>
              </a:spcBef>
              <a:spcAft>
                <a:spcPts val="0"/>
              </a:spcAft>
              <a:buSzPts val="1400"/>
              <a:buChar char="■"/>
              <a:defRPr/>
            </a:lvl3pPr>
            <a:lvl4pPr indent="-317500" lvl="3" marL="1828800" algn="ctr">
              <a:lnSpc>
                <a:spcPct val="115000"/>
              </a:lnSpc>
              <a:spcBef>
                <a:spcPts val="0"/>
              </a:spcBef>
              <a:spcAft>
                <a:spcPts val="0"/>
              </a:spcAft>
              <a:buSzPts val="1400"/>
              <a:buChar char="●"/>
              <a:defRPr/>
            </a:lvl4pPr>
            <a:lvl5pPr indent="-317500" lvl="4" marL="2286000" algn="ctr">
              <a:lnSpc>
                <a:spcPct val="115000"/>
              </a:lnSpc>
              <a:spcBef>
                <a:spcPts val="0"/>
              </a:spcBef>
              <a:spcAft>
                <a:spcPts val="0"/>
              </a:spcAft>
              <a:buSzPts val="1400"/>
              <a:buChar char="○"/>
              <a:defRPr/>
            </a:lvl5pPr>
            <a:lvl6pPr indent="-317500" lvl="5" marL="2743200" algn="ctr">
              <a:lnSpc>
                <a:spcPct val="115000"/>
              </a:lnSpc>
              <a:spcBef>
                <a:spcPts val="0"/>
              </a:spcBef>
              <a:spcAft>
                <a:spcPts val="0"/>
              </a:spcAft>
              <a:buSzPts val="1400"/>
              <a:buChar char="■"/>
              <a:defRPr/>
            </a:lvl6pPr>
            <a:lvl7pPr indent="-317500" lvl="6" marL="3200400" algn="ctr">
              <a:lnSpc>
                <a:spcPct val="115000"/>
              </a:lnSpc>
              <a:spcBef>
                <a:spcPts val="0"/>
              </a:spcBef>
              <a:spcAft>
                <a:spcPts val="0"/>
              </a:spcAft>
              <a:buSzPts val="1400"/>
              <a:buChar char="●"/>
              <a:defRPr/>
            </a:lvl7pPr>
            <a:lvl8pPr indent="-317500" lvl="7" marL="3657600" algn="ctr">
              <a:lnSpc>
                <a:spcPct val="115000"/>
              </a:lnSpc>
              <a:spcBef>
                <a:spcPts val="0"/>
              </a:spcBef>
              <a:spcAft>
                <a:spcPts val="0"/>
              </a:spcAft>
              <a:buSzPts val="1400"/>
              <a:buChar char="○"/>
              <a:defRPr/>
            </a:lvl8pPr>
            <a:lvl9pPr indent="-317500" lvl="8" marL="4114800" algn="ctr">
              <a:lnSpc>
                <a:spcPct val="115000"/>
              </a:lnSpc>
              <a:spcBef>
                <a:spcPts val="0"/>
              </a:spcBef>
              <a:spcAft>
                <a:spcPts val="0"/>
              </a:spcAft>
              <a:buSzPts val="1400"/>
              <a:buChar char="■"/>
              <a:defRPr/>
            </a:lvl9pPr>
          </a:lstStyle>
          <a:p/>
        </p:txBody>
      </p:sp>
      <p:sp>
        <p:nvSpPr>
          <p:cNvPr id="47" name="Google Shape;47;p1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3" name="Shape 13"/>
        <p:cNvGrpSpPr/>
        <p:nvPr/>
      </p:nvGrpSpPr>
      <p:grpSpPr>
        <a:xfrm>
          <a:off x="0" y="0"/>
          <a:ext cx="0" cy="0"/>
          <a:chOff x="0" y="0"/>
          <a:chExt cx="0" cy="0"/>
        </a:xfrm>
      </p:grpSpPr>
      <p:sp>
        <p:nvSpPr>
          <p:cNvPr id="14" name="Google Shape;14;p3"/>
          <p:cNvSpPr txBox="1"/>
          <p:nvPr>
            <p:ph type="title"/>
          </p:nvPr>
        </p:nvSpPr>
        <p:spPr>
          <a:xfrm>
            <a:off x="87084" y="324256"/>
            <a:ext cx="7242600" cy="11199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b="1" sz="3200">
                <a:latin typeface="IBM Plex Sans"/>
                <a:ea typeface="IBM Plex Sans"/>
                <a:cs typeface="IBM Plex Sans"/>
                <a:sym typeface="IBM Plex Sans"/>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5" name="Google Shape;15;p3"/>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16" name="Google Shape;16;p3"/>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4"/>
          <p:cNvSpPr txBox="1"/>
          <p:nvPr>
            <p:ph type="title"/>
          </p:nvPr>
        </p:nvSpPr>
        <p:spPr>
          <a:xfrm>
            <a:off x="264945" y="4206107"/>
            <a:ext cx="7242600" cy="1646100"/>
          </a:xfrm>
          <a:prstGeom prst="rect">
            <a:avLst/>
          </a:prstGeom>
          <a:noFill/>
          <a:ln>
            <a:noFill/>
          </a:ln>
        </p:spPr>
        <p:txBody>
          <a:bodyPr anchorCtr="0" anchor="ctr" bIns="91425" lIns="91425" spcFirstLastPara="1" rIns="91425" wrap="square" tIns="91425">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9" name="Google Shape;19;p4"/>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4" name="Google Shape;24;p5"/>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78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a:noFill/>
          <a:ln>
            <a:noFill/>
          </a:ln>
        </p:spPr>
        <p:txBody>
          <a:bodyPr anchorCtr="0" anchor="t" bIns="91425" lIns="91425" spcFirstLastPara="1" rIns="91425" wrap="square" tIns="91425">
            <a:norm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31" name="Google Shape;31;p7"/>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800"/>
          </a:xfrm>
          <a:prstGeom prst="rect">
            <a:avLst/>
          </a:prstGeom>
          <a:noFill/>
          <a:ln>
            <a:noFill/>
          </a:ln>
        </p:spPr>
        <p:txBody>
          <a:bodyPr anchorCtr="0" anchor="ctr" bIns="91425" lIns="91425" spcFirstLastPara="1" rIns="91425" wrap="square" tIns="91425">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9"/>
          <p:cNvSpPr txBox="1"/>
          <p:nvPr>
            <p:ph type="title"/>
          </p:nvPr>
        </p:nvSpPr>
        <p:spPr>
          <a:xfrm>
            <a:off x="225675" y="2411542"/>
            <a:ext cx="3438300" cy="28986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600" cy="7226100"/>
          </a:xfrm>
          <a:prstGeom prst="rect">
            <a:avLst/>
          </a:prstGeom>
          <a:noFill/>
          <a:ln>
            <a:noFill/>
          </a:ln>
        </p:spPr>
        <p:txBody>
          <a:bodyPr anchorCtr="0" anchor="ctr"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40" name="Google Shape;40;p9"/>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a:noFill/>
          <a:ln>
            <a:noFill/>
          </a:ln>
        </p:spPr>
        <p:txBody>
          <a:bodyPr anchorCtr="0" anchor="ctr" bIns="91425" lIns="91425" spcFirstLastPara="1" rIns="91425" wrap="square" tIns="91425">
            <a:normAutofit/>
          </a:bodyPr>
          <a:lstStyle>
            <a:lvl1pPr indent="-228600" lvl="0" marL="457200" algn="l">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nvSpPr>
        <p:spPr>
          <a:xfrm>
            <a:off x="102242" y="2868483"/>
            <a:ext cx="7274400" cy="2089693"/>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1100"/>
              <a:buFont typeface="Arial"/>
              <a:buNone/>
            </a:pPr>
            <a:r>
              <a:rPr b="1" i="0" lang="en-US" sz="1600" u="none" cap="none" strike="noStrike">
                <a:solidFill>
                  <a:srgbClr val="039094"/>
                </a:solidFill>
                <a:latin typeface="IBM Plex Sans"/>
                <a:ea typeface="IBM Plex Sans"/>
                <a:cs typeface="IBM Plex Sans"/>
                <a:sym typeface="IBM Plex Sans"/>
              </a:rPr>
              <a:t>What should I know before I observe mail ballot receiving? </a:t>
            </a:r>
            <a:r>
              <a:rPr b="0" i="0" lang="en-US" sz="1150" u="none" cap="none" strike="noStrike">
                <a:solidFill>
                  <a:schemeClr val="dk1"/>
                </a:solidFill>
                <a:latin typeface="Montserrat"/>
                <a:ea typeface="Montserrat"/>
                <a:cs typeface="Montserrat"/>
                <a:sym typeface="Montserrat"/>
              </a:rPr>
              <a:t>Whether a jurisdiction conducts its elections entirely by mail or with just a few mailed absentee ballots, election officials follow strict procedures to ensure the security of those ballots. These procedures include documenting the chain of custody and physical security of the ballots. The jurisdiction’s voter registration system tracks every qualified, registered voter who is mailed a ballot, whether automatically in vote-by-mail jurisdictions or by a formal request.</a:t>
            </a:r>
            <a:endParaRPr/>
          </a:p>
          <a:p>
            <a:pPr indent="0" lvl="0" marL="0" marR="0" rtl="0" algn="l">
              <a:lnSpc>
                <a:spcPct val="100000"/>
              </a:lnSpc>
              <a:spcBef>
                <a:spcPts val="0"/>
              </a:spcBef>
              <a:spcAft>
                <a:spcPts val="0"/>
              </a:spcAft>
              <a:buClr>
                <a:schemeClr val="dk1"/>
              </a:buClr>
              <a:buSzPts val="1100"/>
              <a:buFont typeface="Arial"/>
              <a:buNone/>
            </a:pPr>
            <a:r>
              <a:t/>
            </a:r>
            <a:endParaRPr b="0" i="0" sz="1150" u="none" cap="none" strike="noStrike">
              <a:solidFill>
                <a:schemeClr val="dk1"/>
              </a:solidFill>
              <a:latin typeface="Montserrat"/>
              <a:ea typeface="Montserrat"/>
              <a:cs typeface="Montserrat"/>
              <a:sym typeface="Montserrat"/>
            </a:endParaRPr>
          </a:p>
          <a:p>
            <a:pPr indent="0" lvl="0" marL="0" marR="0" rtl="0" algn="l">
              <a:lnSpc>
                <a:spcPct val="100000"/>
              </a:lnSpc>
              <a:spcBef>
                <a:spcPts val="0"/>
              </a:spcBef>
              <a:spcAft>
                <a:spcPts val="0"/>
              </a:spcAft>
              <a:buClr>
                <a:schemeClr val="dk1"/>
              </a:buClr>
              <a:buSzPts val="1100"/>
              <a:buFont typeface="Arial"/>
              <a:buNone/>
            </a:pPr>
            <a:r>
              <a:rPr b="0" i="0" lang="en-US" sz="1150" u="none" cap="none" strike="noStrike">
                <a:solidFill>
                  <a:schemeClr val="dk1"/>
                </a:solidFill>
                <a:latin typeface="Montserrat"/>
                <a:ea typeface="Montserrat"/>
                <a:cs typeface="Montserrat"/>
                <a:sym typeface="Montserrat"/>
              </a:rPr>
              <a:t>Registered voters who mark their ballots return them in a ballot packet made up of a security envelope with a signed affidavit. In some jurisdictions, voters use an outer envelope to send their ballot and security envelope to a mail ballot processing center.</a:t>
            </a:r>
            <a:endParaRPr/>
          </a:p>
        </p:txBody>
      </p:sp>
      <p:sp>
        <p:nvSpPr>
          <p:cNvPr id="55" name="Google Shape;55;p13"/>
          <p:cNvSpPr/>
          <p:nvPr/>
        </p:nvSpPr>
        <p:spPr>
          <a:xfrm>
            <a:off x="-22725" y="-79550"/>
            <a:ext cx="7795200" cy="375000"/>
          </a:xfrm>
          <a:prstGeom prst="rect">
            <a:avLst/>
          </a:prstGeom>
          <a:solidFill>
            <a:srgbClr val="E69424"/>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6" name="Google Shape;56;p13"/>
          <p:cNvSpPr txBox="1"/>
          <p:nvPr/>
        </p:nvSpPr>
        <p:spPr>
          <a:xfrm>
            <a:off x="110400" y="476050"/>
            <a:ext cx="5626800" cy="4734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E69424"/>
                </a:solidFill>
                <a:latin typeface="Montserrat ExtraBold"/>
                <a:ea typeface="Montserrat ExtraBold"/>
                <a:cs typeface="Montserrat ExtraBold"/>
                <a:sym typeface="Montserrat ExtraBold"/>
              </a:rPr>
              <a:t>KEYS TO MEANINGFUL OBSERVATION</a:t>
            </a:r>
            <a:endParaRPr b="0" i="0" sz="1900" u="none" cap="none" strike="noStrike">
              <a:solidFill>
                <a:srgbClr val="E69424"/>
              </a:solidFill>
              <a:latin typeface="Montserrat"/>
              <a:ea typeface="Montserrat"/>
              <a:cs typeface="Montserrat"/>
              <a:sym typeface="Montserrat"/>
            </a:endParaRPr>
          </a:p>
        </p:txBody>
      </p:sp>
      <p:sp>
        <p:nvSpPr>
          <p:cNvPr id="57" name="Google Shape;57;p13"/>
          <p:cNvSpPr/>
          <p:nvPr/>
        </p:nvSpPr>
        <p:spPr>
          <a:xfrm>
            <a:off x="6148700" y="441950"/>
            <a:ext cx="1261500" cy="852300"/>
          </a:xfrm>
          <a:prstGeom prst="roundRect">
            <a:avLst>
              <a:gd fmla="val 16667" name="adj"/>
            </a:avLst>
          </a:prstGeom>
          <a:solidFill>
            <a:schemeClr val="lt1"/>
          </a:solidFill>
          <a:ln cap="flat" cmpd="sng" w="9525">
            <a:solidFill>
              <a:schemeClr val="dk2"/>
            </a:solidFill>
            <a:prstDash val="dot"/>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000"/>
              <a:buFont typeface="Arial"/>
              <a:buNone/>
            </a:pPr>
            <a:r>
              <a:rPr b="1" i="0" lang="en-US" sz="1000" u="none" cap="none" strike="noStrike">
                <a:solidFill>
                  <a:schemeClr val="dk1"/>
                </a:solidFill>
                <a:latin typeface="Arial"/>
                <a:ea typeface="Arial"/>
                <a:cs typeface="Arial"/>
                <a:sym typeface="Arial"/>
              </a:rPr>
              <a:t>YOUR COUNTY </a:t>
            </a:r>
            <a:r>
              <a:rPr b="0" i="0" lang="en-US" sz="1000" u="none" cap="none" strike="noStrike">
                <a:solidFill>
                  <a:schemeClr val="dk1"/>
                </a:solidFill>
                <a:latin typeface="Arial"/>
                <a:ea typeface="Arial"/>
                <a:cs typeface="Arial"/>
                <a:sym typeface="Arial"/>
              </a:rPr>
              <a:t>LOGO</a:t>
            </a:r>
            <a:endParaRPr b="0" i="0" sz="1000" u="none" cap="none" strike="noStrike">
              <a:solidFill>
                <a:schemeClr val="dk1"/>
              </a:solidFill>
              <a:latin typeface="Arial"/>
              <a:ea typeface="Arial"/>
              <a:cs typeface="Arial"/>
              <a:sym typeface="Arial"/>
            </a:endParaRPr>
          </a:p>
        </p:txBody>
      </p:sp>
      <p:sp>
        <p:nvSpPr>
          <p:cNvPr id="58" name="Google Shape;58;p13"/>
          <p:cNvSpPr/>
          <p:nvPr/>
        </p:nvSpPr>
        <p:spPr>
          <a:xfrm>
            <a:off x="215175" y="1533050"/>
            <a:ext cx="128100" cy="1143000"/>
          </a:xfrm>
          <a:prstGeom prst="rect">
            <a:avLst/>
          </a:prstGeom>
          <a:solidFill>
            <a:srgbClr val="039094"/>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9" name="Google Shape;59;p13"/>
          <p:cNvSpPr txBox="1"/>
          <p:nvPr/>
        </p:nvSpPr>
        <p:spPr>
          <a:xfrm>
            <a:off x="88599" y="870496"/>
            <a:ext cx="5336841" cy="423753"/>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1100"/>
              <a:buFont typeface="Arial"/>
              <a:buNone/>
            </a:pPr>
            <a:r>
              <a:rPr b="0" i="0" lang="en-US" sz="1900" u="none" cap="none" strike="noStrike">
                <a:solidFill>
                  <a:srgbClr val="E69424"/>
                </a:solidFill>
                <a:latin typeface="Montserrat"/>
                <a:ea typeface="Montserrat"/>
                <a:cs typeface="Montserrat"/>
                <a:sym typeface="Montserrat"/>
              </a:rPr>
              <a:t>MAIL BALLOT RECEIVING</a:t>
            </a:r>
            <a:endParaRPr b="0" i="0" sz="1800" u="none" cap="none" strike="noStrike">
              <a:solidFill>
                <a:schemeClr val="dk2"/>
              </a:solidFill>
              <a:latin typeface="Arial"/>
              <a:ea typeface="Arial"/>
              <a:cs typeface="Arial"/>
              <a:sym typeface="Arial"/>
            </a:endParaRPr>
          </a:p>
        </p:txBody>
      </p:sp>
      <p:sp>
        <p:nvSpPr>
          <p:cNvPr id="60" name="Google Shape;60;p13"/>
          <p:cNvSpPr txBox="1"/>
          <p:nvPr/>
        </p:nvSpPr>
        <p:spPr>
          <a:xfrm>
            <a:off x="119942" y="9544656"/>
            <a:ext cx="7239000" cy="529200"/>
          </a:xfrm>
          <a:prstGeom prst="rect">
            <a:avLst/>
          </a:prstGeom>
          <a:noFill/>
          <a:ln>
            <a:noFill/>
          </a:ln>
        </p:spPr>
        <p:txBody>
          <a:bodyPr anchorCtr="0" anchor="t" bIns="91425" lIns="91425" spcFirstLastPara="1" rIns="91425" wrap="square" tIns="91425">
            <a:noAutofit/>
          </a:bodyPr>
          <a:lstStyle/>
          <a:p>
            <a:pPr indent="0" lvl="0" marL="0" marR="0" rtl="0" algn="just">
              <a:lnSpc>
                <a:spcPct val="100000"/>
              </a:lnSpc>
              <a:spcBef>
                <a:spcPts val="0"/>
              </a:spcBef>
              <a:spcAft>
                <a:spcPts val="0"/>
              </a:spcAft>
              <a:buClr>
                <a:srgbClr val="000000"/>
              </a:buClr>
              <a:buSzPts val="1100"/>
              <a:buFont typeface="Arial"/>
              <a:buNone/>
            </a:pPr>
            <a:r>
              <a:rPr b="0" i="0" lang="en-US" sz="1100" u="none" cap="none" strike="noStrike">
                <a:solidFill>
                  <a:schemeClr val="dk1"/>
                </a:solidFill>
                <a:latin typeface="Montserrat ExtraBold"/>
                <a:ea typeface="Montserrat ExtraBold"/>
                <a:cs typeface="Montserrat ExtraBold"/>
                <a:sym typeface="Montserrat ExtraBold"/>
              </a:rPr>
              <a:t>YOUR COUNTY • </a:t>
            </a:r>
            <a:r>
              <a:rPr b="0" i="0" lang="en-US" sz="1100" u="none" cap="none" strike="noStrike">
                <a:solidFill>
                  <a:schemeClr val="dk1"/>
                </a:solidFill>
                <a:latin typeface="Montserrat Medium"/>
                <a:ea typeface="Montserrat Medium"/>
                <a:cs typeface="Montserrat Medium"/>
                <a:sym typeface="Montserrat Medium"/>
              </a:rPr>
              <a:t>BOARD OF ELECTIONS						    </a:t>
            </a:r>
            <a:r>
              <a:rPr b="0" i="1" lang="en-US" sz="1100" u="none" cap="none" strike="noStrike">
                <a:solidFill>
                  <a:schemeClr val="dk1"/>
                </a:solidFill>
                <a:latin typeface="Montserrat Medium"/>
                <a:ea typeface="Montserrat Medium"/>
                <a:cs typeface="Montserrat Medium"/>
                <a:sym typeface="Montserrat Medium"/>
              </a:rPr>
              <a:t>YOURCOUNTY.GOV</a:t>
            </a:r>
            <a:endParaRPr b="0" i="1" sz="1100" u="none" cap="none" strike="noStrike">
              <a:solidFill>
                <a:schemeClr val="dk1"/>
              </a:solidFill>
              <a:latin typeface="Montserrat Medium"/>
              <a:ea typeface="Montserrat Medium"/>
              <a:cs typeface="Montserrat Medium"/>
              <a:sym typeface="Montserrat Medium"/>
            </a:endParaRPr>
          </a:p>
        </p:txBody>
      </p:sp>
      <p:sp>
        <p:nvSpPr>
          <p:cNvPr id="61" name="Google Shape;61;p13"/>
          <p:cNvSpPr txBox="1"/>
          <p:nvPr/>
        </p:nvSpPr>
        <p:spPr>
          <a:xfrm>
            <a:off x="350348" y="1430070"/>
            <a:ext cx="7008594" cy="1369903"/>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250"/>
              <a:buFont typeface="Arial"/>
              <a:buNone/>
            </a:pPr>
            <a:r>
              <a:rPr b="0" i="0" lang="en-US" sz="1250" u="none" cap="none" strike="noStrike">
                <a:solidFill>
                  <a:srgbClr val="00596E"/>
                </a:solidFill>
                <a:latin typeface="Montserrat ExtraBold"/>
                <a:ea typeface="Montserrat ExtraBold"/>
                <a:cs typeface="Montserrat ExtraBold"/>
                <a:sym typeface="Montserrat ExtraBold"/>
              </a:rPr>
              <a:t>Meaningful observation is essential for healthy elections. </a:t>
            </a:r>
            <a:r>
              <a:rPr b="0" i="0" lang="en-US" sz="1250" u="none" cap="none" strike="noStrike">
                <a:solidFill>
                  <a:srgbClr val="00596E"/>
                </a:solidFill>
                <a:latin typeface="Montserrat Medium"/>
                <a:ea typeface="Montserrat Medium"/>
                <a:cs typeface="Montserrat Medium"/>
                <a:sym typeface="Montserrat Medium"/>
              </a:rPr>
              <a:t>Many observers want to know more about what happens to mail ballots, including how they are tracked and transported. While observers </a:t>
            </a:r>
            <a:r>
              <a:rPr lang="en-US" sz="1250">
                <a:solidFill>
                  <a:srgbClr val="00596E"/>
                </a:solidFill>
                <a:latin typeface="Montserrat Medium"/>
                <a:ea typeface="Montserrat Medium"/>
                <a:cs typeface="Montserrat Medium"/>
                <a:sym typeface="Montserrat Medium"/>
              </a:rPr>
              <a:t>cannot</a:t>
            </a:r>
            <a:r>
              <a:rPr b="0" i="0" lang="en-US" sz="1250" u="none" cap="none" strike="noStrike">
                <a:solidFill>
                  <a:srgbClr val="00596E"/>
                </a:solidFill>
                <a:latin typeface="Montserrat Medium"/>
                <a:ea typeface="Montserrat Medium"/>
                <a:cs typeface="Montserrat Medium"/>
                <a:sym typeface="Montserrat Medium"/>
              </a:rPr>
              <a:t> touch any mail ballots for security reasons, they can learn a lot by watching mail ballot receiving and processing. A secure, transparent receiving process sets the foundation for the mail ballot validation and counting processes.</a:t>
            </a:r>
            <a:endParaRPr b="0" i="0" sz="1250" u="none" cap="none" strike="noStrike">
              <a:solidFill>
                <a:srgbClr val="00596E"/>
              </a:solidFill>
              <a:latin typeface="Montserrat Medium"/>
              <a:ea typeface="Montserrat Medium"/>
              <a:cs typeface="Montserrat Medium"/>
              <a:sym typeface="Montserrat Medium"/>
            </a:endParaRPr>
          </a:p>
        </p:txBody>
      </p:sp>
      <p:sp>
        <p:nvSpPr>
          <p:cNvPr id="62" name="Google Shape;62;p13"/>
          <p:cNvSpPr txBox="1"/>
          <p:nvPr/>
        </p:nvSpPr>
        <p:spPr>
          <a:xfrm>
            <a:off x="102250" y="7575626"/>
            <a:ext cx="7160100" cy="1577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100"/>
              <a:buFont typeface="Arial"/>
              <a:buNone/>
            </a:pPr>
            <a:r>
              <a:rPr b="1" i="0" lang="en-US" sz="1600" u="none" cap="none" strike="noStrike">
                <a:solidFill>
                  <a:srgbClr val="039094"/>
                </a:solidFill>
                <a:latin typeface="IBM Plex Sans"/>
                <a:ea typeface="IBM Plex Sans"/>
                <a:cs typeface="IBM Plex Sans"/>
                <a:sym typeface="IBM Plex Sans"/>
              </a:rPr>
              <a:t>What can I do as an observer? </a:t>
            </a:r>
            <a:r>
              <a:rPr b="0" i="0" lang="en-US" sz="1150" u="none" cap="none" strike="noStrike">
                <a:solidFill>
                  <a:schemeClr val="dk1"/>
                </a:solidFill>
                <a:latin typeface="Montserrat"/>
                <a:ea typeface="Montserrat"/>
                <a:cs typeface="Montserrat"/>
                <a:sym typeface="Montserrat"/>
              </a:rPr>
              <a:t>It depends on the state. Generally, observers can be present to watch mail ballot receiving as it takes place. They may not be able to personally verify seal numbers or names on ballot envelopes, but they can verify that workers follow secure practices. This includes making sure ballot packets are never left unattended or in an unsecured location. They can verify that election officials are maintaining a chain of custody.  They can also observe that no one enters the workspace without proper identification and that no envelopes are opened. Some jurisdictions have designated areas for observers while others provide tours of the facility. Do not touch any materials. Direct questions to designated officials.</a:t>
            </a:r>
            <a:endParaRPr/>
          </a:p>
        </p:txBody>
      </p:sp>
      <p:pic>
        <p:nvPicPr>
          <p:cNvPr descr="A hand holding a file folder&#10;&#10;Description automatically generated" id="63" name="Google Shape;63;p13"/>
          <p:cNvPicPr preferRelativeResize="0"/>
          <p:nvPr/>
        </p:nvPicPr>
        <p:blipFill rotWithShape="1">
          <a:blip r:embed="rId3">
            <a:alphaModFix/>
          </a:blip>
          <a:srcRect b="0" l="0" r="12805" t="0"/>
          <a:stretch/>
        </p:blipFill>
        <p:spPr>
          <a:xfrm>
            <a:off x="5215706" y="4649544"/>
            <a:ext cx="2556693" cy="2904744"/>
          </a:xfrm>
          <a:prstGeom prst="rect">
            <a:avLst/>
          </a:prstGeom>
          <a:noFill/>
          <a:ln>
            <a:noFill/>
          </a:ln>
        </p:spPr>
      </p:pic>
      <p:sp>
        <p:nvSpPr>
          <p:cNvPr id="64" name="Google Shape;64;p13"/>
          <p:cNvSpPr txBox="1"/>
          <p:nvPr/>
        </p:nvSpPr>
        <p:spPr>
          <a:xfrm>
            <a:off x="102242" y="4932730"/>
            <a:ext cx="5000400" cy="25704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100"/>
              <a:buFont typeface="Arial"/>
              <a:buNone/>
            </a:pPr>
            <a:r>
              <a:rPr b="0" i="0" lang="en-US" sz="1150" u="none" cap="none" strike="noStrike">
                <a:solidFill>
                  <a:srgbClr val="000000"/>
                </a:solidFill>
                <a:latin typeface="Montserrat"/>
                <a:ea typeface="Montserrat"/>
                <a:cs typeface="Montserrat"/>
                <a:sym typeface="Montserrat"/>
              </a:rPr>
              <a:t>When election officials receive a mail ballot packet, they check to make sure it is from the registered voter who received a mail ballot. This is done either by scanning a barcode on the envelope or by looking up the voter’s name in the registration database. This step ensures that only ballots from authorized mail ballot voters move forward to the validation and counting steps. </a:t>
            </a:r>
            <a:endParaRPr/>
          </a:p>
          <a:p>
            <a:pPr indent="0" lvl="0" marL="0" marR="0" rtl="0" algn="l">
              <a:lnSpc>
                <a:spcPct val="100000"/>
              </a:lnSpc>
              <a:spcBef>
                <a:spcPts val="0"/>
              </a:spcBef>
              <a:spcAft>
                <a:spcPts val="0"/>
              </a:spcAft>
              <a:buClr>
                <a:srgbClr val="000000"/>
              </a:buClr>
              <a:buSzPts val="1100"/>
              <a:buFont typeface="Arial"/>
              <a:buNone/>
            </a:pPr>
            <a:r>
              <a:t/>
            </a:r>
            <a:endParaRPr b="0" i="0" sz="1150" u="none" cap="none" strike="noStrike">
              <a:solidFill>
                <a:srgbClr val="000000"/>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1100"/>
              <a:buFont typeface="Arial"/>
              <a:buNone/>
            </a:pPr>
            <a:r>
              <a:rPr b="0" i="0" lang="en-US" sz="1150" u="none" cap="none" strike="noStrike">
                <a:solidFill>
                  <a:srgbClr val="000000"/>
                </a:solidFill>
                <a:latin typeface="Montserrat"/>
                <a:ea typeface="Montserrat"/>
                <a:cs typeface="Montserrat"/>
                <a:sym typeface="Montserrat"/>
              </a:rPr>
              <a:t>When an official checks in a mail ballot, the system adds a note to the voter’s file to indicate that their marked ballot was received. As part of the voter’s file, this note would be </a:t>
            </a:r>
            <a:r>
              <a:rPr lang="en-US" sz="1150">
                <a:latin typeface="Montserrat"/>
                <a:ea typeface="Montserrat"/>
                <a:cs typeface="Montserrat"/>
                <a:sym typeface="Montserrat"/>
              </a:rPr>
              <a:t>visible </a:t>
            </a:r>
            <a:r>
              <a:rPr b="0" i="0" lang="en-US" sz="1150" u="none" cap="none" strike="noStrike">
                <a:solidFill>
                  <a:srgbClr val="000000"/>
                </a:solidFill>
                <a:latin typeface="Montserrat"/>
                <a:ea typeface="Montserrat"/>
                <a:cs typeface="Montserrat"/>
                <a:sym typeface="Montserrat"/>
              </a:rPr>
              <a:t>in the paper or electronic pollbook. So, if the </a:t>
            </a:r>
            <a:r>
              <a:rPr lang="en-US" sz="1150">
                <a:latin typeface="Montserrat"/>
                <a:ea typeface="Montserrat"/>
                <a:cs typeface="Montserrat"/>
                <a:sym typeface="Montserrat"/>
              </a:rPr>
              <a:t>same</a:t>
            </a:r>
            <a:r>
              <a:rPr b="0" i="0" lang="en-US" sz="1150" u="none" cap="none" strike="noStrike">
                <a:solidFill>
                  <a:srgbClr val="000000"/>
                </a:solidFill>
                <a:latin typeface="Montserrat"/>
                <a:ea typeface="Montserrat"/>
                <a:cs typeface="Montserrat"/>
                <a:sym typeface="Montserrat"/>
              </a:rPr>
              <a:t> voter were to check in at a polling place</a:t>
            </a:r>
            <a:r>
              <a:rPr lang="en-US" sz="1150">
                <a:latin typeface="Montserrat"/>
                <a:ea typeface="Montserrat"/>
                <a:cs typeface="Montserrat"/>
                <a:sym typeface="Montserrat"/>
              </a:rPr>
              <a:t>, the note </a:t>
            </a:r>
            <a:r>
              <a:rPr b="0" i="0" lang="en-US" sz="1150" u="none" cap="none" strike="noStrike">
                <a:solidFill>
                  <a:srgbClr val="000000"/>
                </a:solidFill>
                <a:latin typeface="Montserrat"/>
                <a:ea typeface="Montserrat"/>
                <a:cs typeface="Montserrat"/>
                <a:sym typeface="Montserrat"/>
              </a:rPr>
              <a:t>prevents  the voter from receiving a ballot and voting at the polls. The note also lets the voter know that their ballot was received.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4"/>
          <p:cNvSpPr/>
          <p:nvPr/>
        </p:nvSpPr>
        <p:spPr>
          <a:xfrm>
            <a:off x="235400" y="7703875"/>
            <a:ext cx="6858000" cy="1828800"/>
          </a:xfrm>
          <a:prstGeom prst="rect">
            <a:avLst/>
          </a:prstGeom>
          <a:noFill/>
          <a:ln cap="flat" cmpd="sng" w="28575">
            <a:solidFill>
              <a:srgbClr val="E69424"/>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0" name="Google Shape;70;p14"/>
          <p:cNvSpPr txBox="1"/>
          <p:nvPr/>
        </p:nvSpPr>
        <p:spPr>
          <a:xfrm>
            <a:off x="1289445" y="7380725"/>
            <a:ext cx="4669710" cy="738900"/>
          </a:xfrm>
          <a:prstGeom prst="rect">
            <a:avLst/>
          </a:prstGeom>
          <a:solidFill>
            <a:schemeClr val="lt1"/>
          </a:solid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3200"/>
              <a:buFont typeface="Arial"/>
              <a:buNone/>
            </a:pPr>
            <a:r>
              <a:rPr b="0" i="0" lang="en-US" sz="3200" u="none" cap="none" strike="noStrike">
                <a:solidFill>
                  <a:srgbClr val="E69424"/>
                </a:solidFill>
                <a:latin typeface="League Gothic"/>
                <a:ea typeface="League Gothic"/>
                <a:cs typeface="League Gothic"/>
                <a:sym typeface="League Gothic"/>
              </a:rPr>
              <a:t>IF YOU SEE SOMETHING, SAY SOMETHING</a:t>
            </a:r>
            <a:endParaRPr b="0" i="0" sz="3200" u="none" cap="none" strike="noStrike">
              <a:solidFill>
                <a:srgbClr val="E69424"/>
              </a:solidFill>
              <a:latin typeface="League Gothic"/>
              <a:ea typeface="League Gothic"/>
              <a:cs typeface="League Gothic"/>
              <a:sym typeface="League Gothic"/>
            </a:endParaRPr>
          </a:p>
        </p:txBody>
      </p:sp>
      <p:sp>
        <p:nvSpPr>
          <p:cNvPr id="71" name="Google Shape;71;p14"/>
          <p:cNvSpPr txBox="1"/>
          <p:nvPr/>
        </p:nvSpPr>
        <p:spPr>
          <a:xfrm>
            <a:off x="389100" y="8001025"/>
            <a:ext cx="6470400" cy="1369575"/>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chemeClr val="dk1"/>
              </a:buClr>
              <a:buSzPts val="1100"/>
              <a:buFont typeface="Arial"/>
              <a:buNone/>
            </a:pPr>
            <a:r>
              <a:rPr b="0" i="0" lang="en-US" sz="1100" u="none" cap="none" strike="noStrike">
                <a:solidFill>
                  <a:schemeClr val="dk1"/>
                </a:solidFill>
                <a:latin typeface="Montserrat"/>
                <a:ea typeface="Montserrat"/>
                <a:cs typeface="Montserrat"/>
                <a:sym typeface="Montserrat"/>
              </a:rPr>
              <a:t>If you see something that concerns you at the mail ballot receiving and processing center, tell the proper authority. You should direct inquiries to the official in charge of the location. In some counties, there may be a formal complaint process to follow. </a:t>
            </a:r>
            <a:br>
              <a:rPr b="0" i="0" lang="en-US" sz="1100" u="none" cap="none" strike="noStrike">
                <a:solidFill>
                  <a:schemeClr val="dk1"/>
                </a:solidFill>
                <a:latin typeface="Montserrat"/>
                <a:ea typeface="Montserrat"/>
                <a:cs typeface="Montserrat"/>
                <a:sym typeface="Montserrat"/>
              </a:rPr>
            </a:br>
            <a:br>
              <a:rPr b="0" i="0" lang="en-US" sz="1100" u="none" cap="none" strike="noStrike">
                <a:solidFill>
                  <a:schemeClr val="dk1"/>
                </a:solidFill>
                <a:latin typeface="Montserrat"/>
                <a:ea typeface="Montserrat"/>
                <a:cs typeface="Montserrat"/>
                <a:sym typeface="Montserrat"/>
              </a:rPr>
            </a:br>
            <a:r>
              <a:rPr b="0" i="0" lang="en-US" sz="1100" u="none" cap="none" strike="noStrike">
                <a:solidFill>
                  <a:schemeClr val="dk1"/>
                </a:solidFill>
                <a:latin typeface="Montserrat"/>
                <a:ea typeface="Montserrat"/>
                <a:cs typeface="Montserrat"/>
                <a:sym typeface="Montserrat"/>
              </a:rPr>
              <a:t>Always be respectful and realize that front line election workers may not be able to address all your concerns – and they may need to defer questions to the election office. </a:t>
            </a:r>
            <a:br>
              <a:rPr b="0" i="0" lang="en-US" sz="1100" u="none" cap="none" strike="noStrike">
                <a:solidFill>
                  <a:schemeClr val="dk1"/>
                </a:solidFill>
                <a:latin typeface="Montserrat"/>
                <a:ea typeface="Montserrat"/>
                <a:cs typeface="Montserrat"/>
                <a:sym typeface="Montserrat"/>
              </a:rPr>
            </a:br>
            <a:r>
              <a:rPr b="0" i="0" lang="en-US" sz="1100" u="none" cap="none" strike="noStrike">
                <a:solidFill>
                  <a:schemeClr val="dk1"/>
                </a:solidFill>
                <a:latin typeface="Montserrat"/>
                <a:ea typeface="Montserrat"/>
                <a:cs typeface="Montserrat"/>
                <a:sym typeface="Montserrat"/>
              </a:rPr>
              <a:t>If that occurs, document your observations and inform your local election official.</a:t>
            </a:r>
            <a:endParaRPr/>
          </a:p>
        </p:txBody>
      </p:sp>
      <p:sp>
        <p:nvSpPr>
          <p:cNvPr id="72" name="Google Shape;72;p14"/>
          <p:cNvSpPr txBox="1"/>
          <p:nvPr/>
        </p:nvSpPr>
        <p:spPr>
          <a:xfrm>
            <a:off x="119942" y="9572350"/>
            <a:ext cx="7239000" cy="529200"/>
          </a:xfrm>
          <a:prstGeom prst="rect">
            <a:avLst/>
          </a:prstGeom>
          <a:noFill/>
          <a:ln>
            <a:noFill/>
          </a:ln>
        </p:spPr>
        <p:txBody>
          <a:bodyPr anchorCtr="0" anchor="t" bIns="91425" lIns="91425" spcFirstLastPara="1" rIns="91425" wrap="square" tIns="91425">
            <a:noAutofit/>
          </a:bodyPr>
          <a:lstStyle/>
          <a:p>
            <a:pPr indent="0" lvl="0" marL="0" marR="0" rtl="0" algn="just">
              <a:lnSpc>
                <a:spcPct val="100000"/>
              </a:lnSpc>
              <a:spcBef>
                <a:spcPts val="0"/>
              </a:spcBef>
              <a:spcAft>
                <a:spcPts val="0"/>
              </a:spcAft>
              <a:buClr>
                <a:srgbClr val="000000"/>
              </a:buClr>
              <a:buSzPts val="1100"/>
              <a:buFont typeface="Arial"/>
              <a:buNone/>
            </a:pPr>
            <a:r>
              <a:rPr b="0" i="0" lang="en-US" sz="1100" u="none" cap="none" strike="noStrike">
                <a:solidFill>
                  <a:schemeClr val="dk1"/>
                </a:solidFill>
                <a:latin typeface="Montserrat ExtraBold"/>
                <a:ea typeface="Montserrat ExtraBold"/>
                <a:cs typeface="Montserrat ExtraBold"/>
                <a:sym typeface="Montserrat ExtraBold"/>
              </a:rPr>
              <a:t>YOUR COUNTY • </a:t>
            </a:r>
            <a:r>
              <a:rPr b="0" i="0" lang="en-US" sz="1100" u="none" cap="none" strike="noStrike">
                <a:solidFill>
                  <a:schemeClr val="dk1"/>
                </a:solidFill>
                <a:latin typeface="Montserrat Medium"/>
                <a:ea typeface="Montserrat Medium"/>
                <a:cs typeface="Montserrat Medium"/>
                <a:sym typeface="Montserrat Medium"/>
              </a:rPr>
              <a:t>BOARD OF ELECTIONS			    			</a:t>
            </a:r>
            <a:r>
              <a:rPr b="0" i="1" lang="en-US" sz="1100" u="none" cap="none" strike="noStrike">
                <a:solidFill>
                  <a:schemeClr val="dk1"/>
                </a:solidFill>
                <a:latin typeface="Montserrat Medium"/>
                <a:ea typeface="Montserrat Medium"/>
                <a:cs typeface="Montserrat Medium"/>
                <a:sym typeface="Montserrat Medium"/>
              </a:rPr>
              <a:t>YOURCOUNTY.GOV</a:t>
            </a:r>
            <a:endParaRPr b="0" i="1" sz="1100" u="none" cap="none" strike="noStrike">
              <a:solidFill>
                <a:schemeClr val="dk1"/>
              </a:solidFill>
              <a:latin typeface="Montserrat Medium"/>
              <a:ea typeface="Montserrat Medium"/>
              <a:cs typeface="Montserrat Medium"/>
              <a:sym typeface="Montserrat Medium"/>
            </a:endParaRPr>
          </a:p>
        </p:txBody>
      </p:sp>
      <p:sp>
        <p:nvSpPr>
          <p:cNvPr id="73" name="Google Shape;73;p14"/>
          <p:cNvSpPr txBox="1"/>
          <p:nvPr/>
        </p:nvSpPr>
        <p:spPr>
          <a:xfrm>
            <a:off x="128475" y="236450"/>
            <a:ext cx="7402500" cy="74673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600"/>
              <a:buFont typeface="Arial"/>
              <a:buNone/>
            </a:pPr>
            <a:r>
              <a:rPr b="1" i="0" lang="en-US" sz="1600" u="none" cap="none" strike="noStrike">
                <a:solidFill>
                  <a:srgbClr val="039094"/>
                </a:solidFill>
                <a:latin typeface="IBM Plex Sans"/>
                <a:ea typeface="IBM Plex Sans"/>
                <a:cs typeface="IBM Plex Sans"/>
                <a:sym typeface="IBM Plex Sans"/>
              </a:rPr>
              <a:t>What should I expect to see during mail ballot receiving? </a:t>
            </a:r>
            <a:r>
              <a:rPr b="0" i="0" lang="en-US" sz="1150" u="none" cap="none" strike="noStrike">
                <a:solidFill>
                  <a:schemeClr val="dk1"/>
                </a:solidFill>
                <a:latin typeface="Montserrat"/>
                <a:ea typeface="Montserrat"/>
                <a:cs typeface="Montserrat"/>
                <a:sym typeface="Montserrat"/>
              </a:rPr>
              <a:t>Ballot packets may come in from different sources: United States Postal Service (USPS) deliveries, ballot drop boxes and vote centers. Ballot packets from USPS may come in open trays. Ballot packets from drop boxes may come in official, secure containers or transfer cases. Teams of election workers will return ballots from vote centers in secure containers. Those teams will check in with an official and begin paperwork to verify the transfer cases were properly secured, verifying seal numbers against a chain of custody log.</a:t>
            </a:r>
            <a:endParaRPr/>
          </a:p>
          <a:p>
            <a:pPr indent="0" lvl="0" marL="0" marR="0" rtl="0" algn="l">
              <a:lnSpc>
                <a:spcPct val="90000"/>
              </a:lnSpc>
              <a:spcBef>
                <a:spcPts val="0"/>
              </a:spcBef>
              <a:spcAft>
                <a:spcPts val="0"/>
              </a:spcAft>
              <a:buClr>
                <a:srgbClr val="000000"/>
              </a:buClr>
              <a:buSzPts val="1150"/>
              <a:buFont typeface="Arial"/>
              <a:buNone/>
            </a:pPr>
            <a:r>
              <a:t/>
            </a:r>
            <a:endParaRPr b="0" i="0" sz="1150" u="none" cap="none" strike="noStrike">
              <a:solidFill>
                <a:schemeClr val="dk1"/>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1150"/>
              <a:buFont typeface="Arial"/>
              <a:buNone/>
            </a:pPr>
            <a:r>
              <a:rPr b="0" i="0" lang="en-US" sz="1150" u="none" cap="none" strike="noStrike">
                <a:solidFill>
                  <a:schemeClr val="dk1"/>
                </a:solidFill>
                <a:latin typeface="Montserrat"/>
                <a:ea typeface="Montserrat"/>
                <a:cs typeface="Montserrat"/>
                <a:sym typeface="Montserrat"/>
              </a:rPr>
              <a:t>Officials may also weigh the transfer cases as they’re received and prior to breaking the seals </a:t>
            </a:r>
            <a:r>
              <a:rPr lang="en-US" sz="1150">
                <a:solidFill>
                  <a:schemeClr val="dk1"/>
                </a:solidFill>
                <a:latin typeface="Montserrat"/>
                <a:ea typeface="Montserrat"/>
                <a:cs typeface="Montserrat"/>
                <a:sym typeface="Montserrat"/>
              </a:rPr>
              <a:t>to </a:t>
            </a:r>
            <a:r>
              <a:rPr b="0" i="0" lang="en-US" sz="1150" u="none" cap="none" strike="noStrike">
                <a:solidFill>
                  <a:schemeClr val="dk1"/>
                </a:solidFill>
                <a:latin typeface="Montserrat"/>
                <a:ea typeface="Montserrat"/>
                <a:cs typeface="Montserrat"/>
                <a:sym typeface="Montserrat"/>
              </a:rPr>
              <a:t>record the weight on the appropriate audit log. Once the receptacle is weighed and the number is recorded, the seal may be broken and recorded on the chain of custody log. The broken seal is placed in a box with the chain of custody paperwork to be retained for a specific amount of time after the election. Election officials then transfer the mail ballot packets to sorting trays so they’re ready for pre-processing. </a:t>
            </a:r>
            <a:endParaRPr b="1" i="0" sz="1600" u="none" cap="none" strike="noStrike">
              <a:solidFill>
                <a:srgbClr val="039094"/>
              </a:solidFill>
              <a:latin typeface="IBM Plex Sans"/>
              <a:ea typeface="IBM Plex Sans"/>
              <a:cs typeface="IBM Plex Sans"/>
              <a:sym typeface="IBM Plex Sans"/>
            </a:endParaRPr>
          </a:p>
          <a:p>
            <a:pPr indent="0" lvl="0" marL="0" marR="0" rtl="0" algn="l">
              <a:lnSpc>
                <a:spcPct val="90000"/>
              </a:lnSpc>
              <a:spcBef>
                <a:spcPts val="0"/>
              </a:spcBef>
              <a:spcAft>
                <a:spcPts val="0"/>
              </a:spcAft>
              <a:buClr>
                <a:srgbClr val="000000"/>
              </a:buClr>
              <a:buSzPts val="1600"/>
              <a:buFont typeface="Arial"/>
              <a:buNone/>
            </a:pPr>
            <a:r>
              <a:t/>
            </a:r>
            <a:endParaRPr b="1" i="0" sz="1600" u="none" cap="none" strike="noStrike">
              <a:solidFill>
                <a:srgbClr val="039094"/>
              </a:solidFill>
              <a:latin typeface="IBM Plex Sans"/>
              <a:ea typeface="IBM Plex Sans"/>
              <a:cs typeface="IBM Plex Sans"/>
              <a:sym typeface="IBM Plex Sans"/>
            </a:endParaRPr>
          </a:p>
          <a:p>
            <a:pPr indent="0" lvl="0" marL="0" marR="0" rtl="0" algn="l">
              <a:lnSpc>
                <a:spcPct val="100000"/>
              </a:lnSpc>
              <a:spcBef>
                <a:spcPts val="0"/>
              </a:spcBef>
              <a:spcAft>
                <a:spcPts val="0"/>
              </a:spcAft>
              <a:buClr>
                <a:srgbClr val="000000"/>
              </a:buClr>
              <a:buSzPts val="1600"/>
              <a:buFont typeface="Arial"/>
              <a:buNone/>
            </a:pPr>
            <a:r>
              <a:rPr b="1" i="0" lang="en-US" sz="1600" u="none" cap="none" strike="noStrike">
                <a:solidFill>
                  <a:srgbClr val="039094"/>
                </a:solidFill>
                <a:latin typeface="IBM Plex Sans"/>
                <a:ea typeface="IBM Plex Sans"/>
                <a:cs typeface="IBM Plex Sans"/>
                <a:sym typeface="IBM Plex Sans"/>
              </a:rPr>
              <a:t>How is the mail ballot receiving process secured? </a:t>
            </a:r>
            <a:r>
              <a:rPr b="0" i="0" lang="en-US" sz="1150" u="none" cap="none" strike="noStrike">
                <a:solidFill>
                  <a:srgbClr val="000000"/>
                </a:solidFill>
                <a:latin typeface="Montserrat"/>
                <a:ea typeface="Montserrat"/>
                <a:cs typeface="Montserrat"/>
                <a:sym typeface="Montserrat"/>
              </a:rPr>
              <a:t>Mail ballot couriers are often bipartisan teams of authorized workers who have passed background checks and received training on the proper handling of ballots. Some counties use staff or law enforcement officers to transfer ballots. Ballot transfer cases are sealed with numbered, tamper-evident seals. Mail ballot receiving locations often have video surveillance and are limited to authorized staff and observers.</a:t>
            </a:r>
            <a:endParaRPr/>
          </a:p>
          <a:p>
            <a:pPr indent="0" lvl="0" marL="0" marR="0" rtl="0" algn="l">
              <a:lnSpc>
                <a:spcPct val="90000"/>
              </a:lnSpc>
              <a:spcBef>
                <a:spcPts val="0"/>
              </a:spcBef>
              <a:spcAft>
                <a:spcPts val="0"/>
              </a:spcAft>
              <a:buClr>
                <a:srgbClr val="000000"/>
              </a:buClr>
              <a:buSzPts val="1150"/>
              <a:buFont typeface="Arial"/>
              <a:buNone/>
            </a:pPr>
            <a:r>
              <a:t/>
            </a:r>
            <a:endParaRPr b="0" i="0" sz="1150" u="none" cap="none" strike="noStrike">
              <a:solidFill>
                <a:srgbClr val="000000"/>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1600"/>
              <a:buFont typeface="Arial"/>
              <a:buNone/>
            </a:pPr>
            <a:r>
              <a:rPr b="1" i="0" lang="en-US" sz="1600" u="none" cap="none" strike="noStrike">
                <a:solidFill>
                  <a:srgbClr val="039094"/>
                </a:solidFill>
                <a:latin typeface="IBM Plex Sans"/>
                <a:ea typeface="IBM Plex Sans"/>
                <a:cs typeface="IBM Plex Sans"/>
                <a:sym typeface="IBM Plex Sans"/>
              </a:rPr>
              <a:t>What unique events might I observe? </a:t>
            </a:r>
            <a:r>
              <a:rPr b="0" i="0" lang="en-US" sz="1150" u="none" cap="none" strike="noStrike">
                <a:solidFill>
                  <a:srgbClr val="000000"/>
                </a:solidFill>
                <a:latin typeface="Montserrat"/>
                <a:ea typeface="Montserrat"/>
                <a:cs typeface="Montserrat"/>
                <a:sym typeface="Montserrat"/>
              </a:rPr>
              <a:t>If a ballot transfer case seal is broken during transit, you can observe officials as they complete an incident report, inspect the envelopes for evidence of tampering, and re-establish chain of custody. If any ballot packets are severely damaged, they may be placed in a clear pouch and kept separate for duplication by a trained election official. If the facility receives any ballot packets from other jurisdictions, they will be separated and prepared for delivery to the correct jurisdiction.</a:t>
            </a:r>
            <a:endParaRPr/>
          </a:p>
          <a:p>
            <a:pPr indent="0" lvl="0" marL="0" marR="0" rtl="0" algn="l">
              <a:lnSpc>
                <a:spcPct val="90000"/>
              </a:lnSpc>
              <a:spcBef>
                <a:spcPts val="0"/>
              </a:spcBef>
              <a:spcAft>
                <a:spcPts val="0"/>
              </a:spcAft>
              <a:buClr>
                <a:srgbClr val="000000"/>
              </a:buClr>
              <a:buSzPts val="1150"/>
              <a:buFont typeface="Arial"/>
              <a:buNone/>
            </a:pPr>
            <a:r>
              <a:t/>
            </a:r>
            <a:endParaRPr b="0" i="0" sz="1150" u="none" cap="none" strike="noStrike">
              <a:solidFill>
                <a:srgbClr val="000000"/>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1600"/>
              <a:buFont typeface="Arial"/>
              <a:buNone/>
            </a:pPr>
            <a:r>
              <a:rPr b="1" i="0" lang="en-US" sz="1600" u="none" cap="none" strike="noStrike">
                <a:solidFill>
                  <a:srgbClr val="039094"/>
                </a:solidFill>
                <a:latin typeface="IBM Plex Sans"/>
                <a:ea typeface="IBM Plex Sans"/>
                <a:cs typeface="IBM Plex Sans"/>
                <a:sym typeface="IBM Plex Sans"/>
              </a:rPr>
              <a:t>Does observation continue after Election Day? </a:t>
            </a:r>
            <a:r>
              <a:rPr b="0" i="0" lang="en-US" sz="1150" u="none" cap="none" strike="noStrike">
                <a:solidFill>
                  <a:srgbClr val="000000"/>
                </a:solidFill>
                <a:latin typeface="Montserrat"/>
                <a:ea typeface="Montserrat"/>
                <a:cs typeface="Montserrat"/>
                <a:sym typeface="Montserrat"/>
              </a:rPr>
              <a:t>The majority of mail ballot receiving ends on Election Day. However, some states permit counties to accept and count mail ballots that are postmarked by Election Day. Others accept military and overseas ballots after Election Day. Counties will continue receiving – but not counting – late and undeliverable ballots. </a:t>
            </a:r>
            <a:endParaRPr/>
          </a:p>
          <a:p>
            <a:pPr indent="0" lvl="0" marL="0" marR="0" rtl="0" algn="l">
              <a:lnSpc>
                <a:spcPct val="90000"/>
              </a:lnSpc>
              <a:spcBef>
                <a:spcPts val="0"/>
              </a:spcBef>
              <a:spcAft>
                <a:spcPts val="0"/>
              </a:spcAft>
              <a:buClr>
                <a:srgbClr val="000000"/>
              </a:buClr>
              <a:buSzPts val="1150"/>
              <a:buFont typeface="Arial"/>
              <a:buNone/>
            </a:pPr>
            <a:r>
              <a:t/>
            </a:r>
            <a:endParaRPr b="0" i="0" sz="1150" u="none" cap="none" strike="noStrike">
              <a:solidFill>
                <a:srgbClr val="000000"/>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1600"/>
              <a:buFont typeface="Arial"/>
              <a:buNone/>
            </a:pPr>
            <a:r>
              <a:rPr b="1" i="0" lang="en-US" sz="1600" u="none" cap="none" strike="noStrike">
                <a:solidFill>
                  <a:srgbClr val="039094"/>
                </a:solidFill>
                <a:latin typeface="IBM Plex Sans"/>
                <a:ea typeface="IBM Plex Sans"/>
                <a:cs typeface="IBM Plex Sans"/>
                <a:sym typeface="IBM Plex Sans"/>
              </a:rPr>
              <a:t>What reports are available? </a:t>
            </a:r>
            <a:r>
              <a:rPr b="0" i="0" lang="en-US" sz="1150" u="none" cap="none" strike="noStrike">
                <a:solidFill>
                  <a:srgbClr val="000000"/>
                </a:solidFill>
                <a:latin typeface="Montserrat"/>
                <a:ea typeface="Montserrat"/>
                <a:cs typeface="Montserrat"/>
                <a:sym typeface="Montserrat"/>
              </a:rPr>
              <a:t>It depends on the jurisdiction, since methods for reporting mail ballots received differ. When ballot packets are received, they are scanned into the voter registration system. Observers may be able to receive reports showing the mail ballot status (e.g. sent, received, undeliverable) for each voter or a summary report. Some counties receive post office reports that show delivery information for mail ballot packets.</a:t>
            </a:r>
            <a:endParaRPr/>
          </a:p>
          <a:p>
            <a:pPr indent="0" lvl="0" marL="0" marR="0" rtl="0" algn="l">
              <a:lnSpc>
                <a:spcPct val="100000"/>
              </a:lnSpc>
              <a:spcBef>
                <a:spcPts val="0"/>
              </a:spcBef>
              <a:spcAft>
                <a:spcPts val="0"/>
              </a:spcAft>
              <a:buClr>
                <a:srgbClr val="000000"/>
              </a:buClr>
              <a:buSzPts val="1150"/>
              <a:buFont typeface="Arial"/>
              <a:buNone/>
            </a:pPr>
            <a:r>
              <a:t/>
            </a:r>
            <a:endParaRPr b="0" i="0" sz="1150" u="none" cap="none" strike="noStrike">
              <a:solidFill>
                <a:srgbClr val="000000"/>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1150"/>
              <a:buFont typeface="Arial"/>
              <a:buNone/>
            </a:pPr>
            <a:r>
              <a:t/>
            </a:r>
            <a:endParaRPr b="0" i="0" sz="1150" u="none" cap="none" strike="noStrike">
              <a:solidFill>
                <a:schemeClr val="dk1"/>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1600"/>
              <a:buFont typeface="Arial"/>
              <a:buNone/>
            </a:pPr>
            <a:r>
              <a:t/>
            </a:r>
            <a:endParaRPr b="1" i="0" sz="1600" u="none" cap="none" strike="noStrike">
              <a:solidFill>
                <a:srgbClr val="039094"/>
              </a:solidFill>
              <a:latin typeface="IBM Plex Sans"/>
              <a:ea typeface="IBM Plex Sans"/>
              <a:cs typeface="IBM Plex Sans"/>
              <a:sym typeface="IBM Plex Sans"/>
            </a:endParaRPr>
          </a:p>
          <a:p>
            <a:pPr indent="0" lvl="0" marL="0" marR="0" rtl="0" algn="l">
              <a:lnSpc>
                <a:spcPct val="100000"/>
              </a:lnSpc>
              <a:spcBef>
                <a:spcPts val="0"/>
              </a:spcBef>
              <a:spcAft>
                <a:spcPts val="0"/>
              </a:spcAft>
              <a:buClr>
                <a:srgbClr val="000000"/>
              </a:buClr>
              <a:buSzPts val="1600"/>
              <a:buFont typeface="Arial"/>
              <a:buNone/>
            </a:pPr>
            <a:r>
              <a:t/>
            </a:r>
            <a:endParaRPr b="1" i="0" sz="1600" u="none" cap="none" strike="noStrike">
              <a:solidFill>
                <a:srgbClr val="039094"/>
              </a:solidFill>
              <a:latin typeface="IBM Plex Sans"/>
              <a:ea typeface="IBM Plex Sans"/>
              <a:cs typeface="IBM Plex Sans"/>
              <a:sym typeface="IBM Plex Sans"/>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ObserverResources">
      <a:dk1>
        <a:srgbClr val="000000"/>
      </a:dk1>
      <a:lt1>
        <a:srgbClr val="FFFFFF"/>
      </a:lt1>
      <a:dk2>
        <a:srgbClr val="039094"/>
      </a:dk2>
      <a:lt2>
        <a:srgbClr val="039094"/>
      </a:lt2>
      <a:accent1>
        <a:srgbClr val="E69424"/>
      </a:accent1>
      <a:accent2>
        <a:srgbClr val="212121"/>
      </a:accent2>
      <a:accent3>
        <a:srgbClr val="0097A7"/>
      </a:accent3>
      <a:accent4>
        <a:srgbClr val="039094"/>
      </a:accent4>
      <a:accent5>
        <a:srgbClr val="E69424"/>
      </a:accent5>
      <a:accent6>
        <a:srgbClr val="0097A7"/>
      </a:accent6>
      <a:hlink>
        <a:srgbClr val="0097A7"/>
      </a:hlink>
      <a:folHlink>
        <a:srgbClr val="E6942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