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058400" cx="7772400"/>
  <p:notesSz cx="6858000" cy="9144000"/>
  <p:embeddedFontLst>
    <p:embeddedFont>
      <p:font typeface="IBM Plex Sans"/>
      <p:regular r:id="rId8"/>
      <p:bold r:id="rId9"/>
      <p:italic r:id="rId10"/>
      <p:boldItalic r:id="rId11"/>
    </p:embeddedFont>
    <p:embeddedFont>
      <p:font typeface="Montserrat"/>
      <p:regular r:id="rId12"/>
      <p:bold r:id="rId13"/>
      <p:italic r:id="rId14"/>
      <p:boldItalic r:id="rId15"/>
    </p:embeddedFont>
    <p:embeddedFont>
      <p:font typeface="Montserrat Medium"/>
      <p:regular r:id="rId16"/>
      <p:bold r:id="rId17"/>
      <p:italic r:id="rId18"/>
      <p:boldItalic r:id="rId19"/>
    </p:embeddedFont>
    <p:embeddedFont>
      <p:font typeface="League Gothic"/>
      <p:regular r:id="rId20"/>
    </p:embeddedFont>
    <p:embeddedFont>
      <p:font typeface="Montserrat ExtraBold"/>
      <p:bold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4896">
          <p15:clr>
            <a:srgbClr val="747775"/>
          </p15:clr>
        </p15:guide>
        <p15:guide id="3" pos="13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4896"/>
        <p:guide pos="13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eagueGothic-regular.fntdata"/><Relationship Id="rId11" Type="http://schemas.openxmlformats.org/officeDocument/2006/relationships/font" Target="fonts/IBMPlexSans-boldItalic.fntdata"/><Relationship Id="rId22" Type="http://schemas.openxmlformats.org/officeDocument/2006/relationships/font" Target="fonts/MontserratExtraBold-boldItalic.fntdata"/><Relationship Id="rId10" Type="http://schemas.openxmlformats.org/officeDocument/2006/relationships/font" Target="fonts/IBMPlexSans-italic.fntdata"/><Relationship Id="rId21" Type="http://schemas.openxmlformats.org/officeDocument/2006/relationships/font" Target="fonts/MontserratExtraBold-bold.fntdata"/><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IBMPlexSans-bold.fntdata"/><Relationship Id="rId15" Type="http://schemas.openxmlformats.org/officeDocument/2006/relationships/font" Target="fonts/Montserrat-boldItalic.fntdata"/><Relationship Id="rId14" Type="http://schemas.openxmlformats.org/officeDocument/2006/relationships/font" Target="fonts/Montserrat-italic.fntdata"/><Relationship Id="rId17" Type="http://schemas.openxmlformats.org/officeDocument/2006/relationships/font" Target="fonts/MontserratMedium-bold.fntdata"/><Relationship Id="rId16" Type="http://schemas.openxmlformats.org/officeDocument/2006/relationships/font" Target="fonts/MontserratMedium-regular.fntdata"/><Relationship Id="rId5" Type="http://schemas.openxmlformats.org/officeDocument/2006/relationships/notesMaster" Target="notesMasters/notesMaster1.xml"/><Relationship Id="rId19" Type="http://schemas.openxmlformats.org/officeDocument/2006/relationships/font" Target="fonts/MontserratMedium-boldItalic.fntdata"/><Relationship Id="rId6" Type="http://schemas.openxmlformats.org/officeDocument/2006/relationships/slide" Target="slides/slide1.xml"/><Relationship Id="rId18" Type="http://schemas.openxmlformats.org/officeDocument/2006/relationships/font" Target="fonts/MontserratMedium-italic.fntdata"/><Relationship Id="rId7" Type="http://schemas.openxmlformats.org/officeDocument/2006/relationships/slide" Target="slides/slide2.xml"/><Relationship Id="rId8" Type="http://schemas.openxmlformats.org/officeDocument/2006/relationships/font" Target="fonts/IBMPlex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2105025" y="685800"/>
            <a:ext cx="264953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87084" y="324256"/>
            <a:ext cx="7242600" cy="1119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sz="3200">
                <a:latin typeface="IBM Plex Sans"/>
                <a:ea typeface="IBM Plex Sans"/>
                <a:cs typeface="IBM Plex Sans"/>
                <a:sym typeface="IBM Plex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264945" y="4206107"/>
            <a:ext cx="7242600" cy="1646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25675" y="2411542"/>
            <a:ext cx="3438300" cy="2898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600" cy="7226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83060" y="2513762"/>
            <a:ext cx="7274400" cy="189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1600" u="none" cap="none" strike="noStrike">
                <a:solidFill>
                  <a:srgbClr val="039094"/>
                </a:solidFill>
                <a:latin typeface="IBM Plex Sans"/>
                <a:ea typeface="IBM Plex Sans"/>
                <a:cs typeface="IBM Plex Sans"/>
                <a:sym typeface="IBM Plex Sans"/>
              </a:rPr>
              <a:t>How are mail ballot packets processed? </a:t>
            </a:r>
            <a:r>
              <a:rPr b="0" i="0" lang="en-US" sz="1150" u="none" cap="none" strike="noStrike">
                <a:solidFill>
                  <a:schemeClr val="dk1"/>
                </a:solidFill>
                <a:latin typeface="Montserrat"/>
                <a:ea typeface="Montserrat"/>
                <a:cs typeface="Montserrat"/>
                <a:sym typeface="Montserrat"/>
              </a:rPr>
              <a:t>The way election workers process mail ballot packets (the security envelope and ballot) can vary from state to state and county to county based on technology, equipment and policy.</a:t>
            </a:r>
            <a:endParaRPr/>
          </a:p>
          <a:p>
            <a:pPr indent="0" lvl="0" marL="0" marR="0" rtl="0" algn="l">
              <a:lnSpc>
                <a:spcPct val="100000"/>
              </a:lnSpc>
              <a:spcBef>
                <a:spcPts val="0"/>
              </a:spcBef>
              <a:spcAft>
                <a:spcPts val="0"/>
              </a:spcAft>
              <a:buClr>
                <a:schemeClr val="dk1"/>
              </a:buClr>
              <a:buSzPts val="1100"/>
              <a:buFont typeface="Arial"/>
              <a:buNone/>
            </a:pPr>
            <a:r>
              <a:rPr b="0" i="0" lang="en-US" sz="1150" u="none" cap="none" strike="noStrike">
                <a:solidFill>
                  <a:schemeClr val="dk1"/>
                </a:solidFill>
                <a:latin typeface="Montserrat"/>
                <a:ea typeface="Montserrat"/>
                <a:cs typeface="Montserrat"/>
                <a:sym typeface="Montserrat"/>
              </a:rPr>
              <a:t> </a:t>
            </a:r>
            <a:endParaRPr/>
          </a:p>
          <a:p>
            <a:pPr indent="0" lvl="0" marL="0" marR="0" rtl="0" algn="l">
              <a:lnSpc>
                <a:spcPct val="100000"/>
              </a:lnSpc>
              <a:spcBef>
                <a:spcPts val="0"/>
              </a:spcBef>
              <a:spcAft>
                <a:spcPts val="0"/>
              </a:spcAft>
              <a:buClr>
                <a:schemeClr val="dk1"/>
              </a:buClr>
              <a:buSzPts val="1100"/>
              <a:buFont typeface="Arial"/>
              <a:buNone/>
            </a:pPr>
            <a:r>
              <a:rPr b="0" i="0" lang="en-US" sz="1150" u="none" cap="none" strike="noStrike">
                <a:solidFill>
                  <a:schemeClr val="dk1"/>
                </a:solidFill>
                <a:latin typeface="Montserrat"/>
                <a:ea typeface="Montserrat"/>
                <a:cs typeface="Montserrat"/>
                <a:sym typeface="Montserrat"/>
              </a:rPr>
              <a:t>After election workers receive and align mail ballot packets to be scanned, they are ready for pre-processing. Each mail ballot packet has a unique barcode tied to the voter, which is scanned. Jurisdictions may use hand scanners or a mail ballot processing machine with an integrated scanner. This checks the voter database to ensure that each voter has not already voted. If a mail ballot packet cannot be scanned, it will be pulled out for review later. </a:t>
            </a:r>
            <a:endParaRPr/>
          </a:p>
        </p:txBody>
      </p:sp>
      <p:sp>
        <p:nvSpPr>
          <p:cNvPr id="55" name="Google Shape;55;p13"/>
          <p:cNvSpPr/>
          <p:nvPr/>
        </p:nvSpPr>
        <p:spPr>
          <a:xfrm>
            <a:off x="-22725" y="-79550"/>
            <a:ext cx="7795200" cy="375000"/>
          </a:xfrm>
          <a:prstGeom prst="rect">
            <a:avLst/>
          </a:prstGeom>
          <a:solidFill>
            <a:srgbClr val="E6942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3"/>
          <p:cNvSpPr txBox="1"/>
          <p:nvPr/>
        </p:nvSpPr>
        <p:spPr>
          <a:xfrm>
            <a:off x="110400" y="476050"/>
            <a:ext cx="5626800" cy="47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E69424"/>
                </a:solidFill>
                <a:latin typeface="Montserrat ExtraBold"/>
                <a:ea typeface="Montserrat ExtraBold"/>
                <a:cs typeface="Montserrat ExtraBold"/>
                <a:sym typeface="Montserrat ExtraBold"/>
              </a:rPr>
              <a:t>KEYS TO MEANINGFUL OBSERVATION</a:t>
            </a:r>
            <a:endParaRPr b="0" i="0" sz="1900" u="none" cap="none" strike="noStrike">
              <a:solidFill>
                <a:srgbClr val="E69424"/>
              </a:solidFill>
              <a:latin typeface="Montserrat"/>
              <a:ea typeface="Montserrat"/>
              <a:cs typeface="Montserrat"/>
              <a:sym typeface="Montserrat"/>
            </a:endParaRPr>
          </a:p>
        </p:txBody>
      </p:sp>
      <p:sp>
        <p:nvSpPr>
          <p:cNvPr id="57" name="Google Shape;57;p13"/>
          <p:cNvSpPr/>
          <p:nvPr/>
        </p:nvSpPr>
        <p:spPr>
          <a:xfrm>
            <a:off x="6148700" y="441950"/>
            <a:ext cx="1261500" cy="852300"/>
          </a:xfrm>
          <a:prstGeom prst="roundRect">
            <a:avLst>
              <a:gd fmla="val 16667" name="adj"/>
            </a:avLst>
          </a:prstGeom>
          <a:solidFill>
            <a:schemeClr val="lt1"/>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chemeClr val="dk1"/>
                </a:solidFill>
                <a:latin typeface="Arial"/>
                <a:ea typeface="Arial"/>
                <a:cs typeface="Arial"/>
                <a:sym typeface="Arial"/>
              </a:rPr>
              <a:t>YOUR COUNTY </a:t>
            </a:r>
            <a:r>
              <a:rPr b="0" i="0" lang="en-US" sz="1000" u="none" cap="none" strike="noStrike">
                <a:solidFill>
                  <a:schemeClr val="dk1"/>
                </a:solidFill>
                <a:latin typeface="Arial"/>
                <a:ea typeface="Arial"/>
                <a:cs typeface="Arial"/>
                <a:sym typeface="Arial"/>
              </a:rPr>
              <a:t>LOGO</a:t>
            </a:r>
            <a:endParaRPr b="0" i="0" sz="1000" u="none" cap="none" strike="noStrike">
              <a:solidFill>
                <a:schemeClr val="dk1"/>
              </a:solidFill>
              <a:latin typeface="Arial"/>
              <a:ea typeface="Arial"/>
              <a:cs typeface="Arial"/>
              <a:sym typeface="Arial"/>
            </a:endParaRPr>
          </a:p>
        </p:txBody>
      </p:sp>
      <p:sp>
        <p:nvSpPr>
          <p:cNvPr id="58" name="Google Shape;58;p13"/>
          <p:cNvSpPr/>
          <p:nvPr/>
        </p:nvSpPr>
        <p:spPr>
          <a:xfrm>
            <a:off x="215175" y="1533050"/>
            <a:ext cx="128100" cy="777240"/>
          </a:xfrm>
          <a:prstGeom prst="rect">
            <a:avLst/>
          </a:prstGeom>
          <a:solidFill>
            <a:srgbClr val="03909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3"/>
          <p:cNvSpPr txBox="1"/>
          <p:nvPr/>
        </p:nvSpPr>
        <p:spPr>
          <a:xfrm>
            <a:off x="88599" y="870496"/>
            <a:ext cx="5336841" cy="42375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1900" u="none" cap="none" strike="noStrike">
                <a:solidFill>
                  <a:srgbClr val="E69424"/>
                </a:solidFill>
                <a:latin typeface="Montserrat"/>
                <a:ea typeface="Montserrat"/>
                <a:cs typeface="Montserrat"/>
                <a:sym typeface="Montserrat"/>
              </a:rPr>
              <a:t>MAIL BALLOT PROCESSING</a:t>
            </a:r>
            <a:endParaRPr b="0" i="0" sz="1800" u="none" cap="none" strike="noStrike">
              <a:solidFill>
                <a:schemeClr val="dk2"/>
              </a:solidFill>
              <a:latin typeface="Arial"/>
              <a:ea typeface="Arial"/>
              <a:cs typeface="Arial"/>
              <a:sym typeface="Arial"/>
            </a:endParaRPr>
          </a:p>
        </p:txBody>
      </p:sp>
      <p:sp>
        <p:nvSpPr>
          <p:cNvPr id="60" name="Google Shape;60;p13"/>
          <p:cNvSpPr txBox="1"/>
          <p:nvPr/>
        </p:nvSpPr>
        <p:spPr>
          <a:xfrm>
            <a:off x="119942" y="9544656"/>
            <a:ext cx="7239000" cy="529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Montserrat ExtraBold"/>
                <a:ea typeface="Montserrat ExtraBold"/>
                <a:cs typeface="Montserrat ExtraBold"/>
                <a:sym typeface="Montserrat ExtraBold"/>
              </a:rPr>
              <a:t>YOUR COUNTY • </a:t>
            </a:r>
            <a:r>
              <a:rPr b="0" i="0" lang="en-US" sz="1100" u="none" cap="none" strike="noStrike">
                <a:solidFill>
                  <a:schemeClr val="dk1"/>
                </a:solidFill>
                <a:latin typeface="Montserrat Medium"/>
                <a:ea typeface="Montserrat Medium"/>
                <a:cs typeface="Montserrat Medium"/>
                <a:sym typeface="Montserrat Medium"/>
              </a:rPr>
              <a:t>BOARD OF ELECTIONS			    			</a:t>
            </a:r>
            <a:r>
              <a:rPr b="0" i="1" lang="en-US" sz="1100" u="none" cap="none" strike="noStrike">
                <a:solidFill>
                  <a:schemeClr val="dk1"/>
                </a:solidFill>
                <a:latin typeface="Montserrat Medium"/>
                <a:ea typeface="Montserrat Medium"/>
                <a:cs typeface="Montserrat Medium"/>
                <a:sym typeface="Montserrat Medium"/>
              </a:rPr>
              <a:t>YOURCOUNTY.GOV</a:t>
            </a:r>
            <a:endParaRPr b="0" i="1" sz="1100" u="none" cap="none" strike="noStrike">
              <a:solidFill>
                <a:schemeClr val="dk1"/>
              </a:solidFill>
              <a:latin typeface="Montserrat Medium"/>
              <a:ea typeface="Montserrat Medium"/>
              <a:cs typeface="Montserrat Medium"/>
              <a:sym typeface="Montserrat Medium"/>
            </a:endParaRPr>
          </a:p>
        </p:txBody>
      </p:sp>
      <p:sp>
        <p:nvSpPr>
          <p:cNvPr id="61" name="Google Shape;61;p13"/>
          <p:cNvSpPr txBox="1"/>
          <p:nvPr/>
        </p:nvSpPr>
        <p:spPr>
          <a:xfrm>
            <a:off x="350348" y="1430070"/>
            <a:ext cx="7008594" cy="97008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50"/>
              <a:buFont typeface="Arial"/>
              <a:buNone/>
            </a:pPr>
            <a:r>
              <a:rPr b="0" i="0" lang="en-US" sz="1250" u="none" cap="none" strike="noStrike">
                <a:solidFill>
                  <a:srgbClr val="00596E"/>
                </a:solidFill>
                <a:latin typeface="Montserrat ExtraBold"/>
                <a:ea typeface="Montserrat ExtraBold"/>
                <a:cs typeface="Montserrat ExtraBold"/>
                <a:sym typeface="Montserrat ExtraBold"/>
              </a:rPr>
              <a:t>Meaningful observation is essential for healthy elections. </a:t>
            </a:r>
            <a:r>
              <a:rPr b="0" i="0" lang="en-US" sz="1250" u="none" cap="none" strike="noStrike">
                <a:solidFill>
                  <a:srgbClr val="00596E"/>
                </a:solidFill>
                <a:latin typeface="Montserrat Medium"/>
                <a:ea typeface="Montserrat Medium"/>
                <a:cs typeface="Montserrat Medium"/>
                <a:sym typeface="Montserrat Medium"/>
              </a:rPr>
              <a:t>Observers want to know where and how to observe mail ballot processing. Observers should have the opportunity to observe mail ballot receiving, intake, sorting, pre-processing and aspects of signature verification.</a:t>
            </a:r>
            <a:endParaRPr/>
          </a:p>
          <a:p>
            <a:pPr indent="0" lvl="0" marL="0" marR="0" rtl="0" algn="l">
              <a:lnSpc>
                <a:spcPct val="100000"/>
              </a:lnSpc>
              <a:spcBef>
                <a:spcPts val="0"/>
              </a:spcBef>
              <a:spcAft>
                <a:spcPts val="0"/>
              </a:spcAft>
              <a:buClr>
                <a:srgbClr val="000000"/>
              </a:buClr>
              <a:buSzPts val="1250"/>
              <a:buFont typeface="Arial"/>
              <a:buNone/>
            </a:pPr>
            <a:r>
              <a:t/>
            </a:r>
            <a:endParaRPr b="0" i="0" sz="1250" u="none" cap="none" strike="noStrike">
              <a:solidFill>
                <a:srgbClr val="00596E"/>
              </a:solidFill>
              <a:latin typeface="Montserrat Medium"/>
              <a:ea typeface="Montserrat Medium"/>
              <a:cs typeface="Montserrat Medium"/>
              <a:sym typeface="Montserrat Medium"/>
            </a:endParaRPr>
          </a:p>
        </p:txBody>
      </p:sp>
      <p:sp>
        <p:nvSpPr>
          <p:cNvPr id="62" name="Google Shape;62;p13"/>
          <p:cNvSpPr txBox="1"/>
          <p:nvPr/>
        </p:nvSpPr>
        <p:spPr>
          <a:xfrm>
            <a:off x="83060" y="7001580"/>
            <a:ext cx="5190300" cy="104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1600" u="none" cap="none" strike="noStrike">
                <a:solidFill>
                  <a:srgbClr val="039094"/>
                </a:solidFill>
                <a:latin typeface="IBM Plex Sans"/>
                <a:ea typeface="IBM Plex Sans"/>
                <a:cs typeface="IBM Plex Sans"/>
                <a:sym typeface="IBM Plex Sans"/>
              </a:rPr>
              <a:t>How are mail ballots verified? </a:t>
            </a:r>
            <a:r>
              <a:rPr b="0" i="0" lang="en-US" sz="1150" u="none" cap="none" strike="noStrike">
                <a:solidFill>
                  <a:schemeClr val="dk1"/>
                </a:solidFill>
                <a:latin typeface="Montserrat"/>
                <a:ea typeface="Montserrat"/>
                <a:cs typeface="Montserrat"/>
                <a:sym typeface="Montserrat"/>
              </a:rPr>
              <a:t>Many states use signature verification to ensure that the ballot was completed by the voter who requested it. Some states require voters to provide an ID number or a copy of their photo ID. Other states require the signature of a witness or a notary.</a:t>
            </a:r>
            <a:endParaRPr b="0" i="0" sz="1150" u="none" cap="none" strike="noStrike">
              <a:solidFill>
                <a:schemeClr val="dk1"/>
              </a:solidFill>
              <a:latin typeface="Montserrat"/>
              <a:ea typeface="Montserrat"/>
              <a:cs typeface="Montserrat"/>
              <a:sym typeface="Montserrat"/>
            </a:endParaRPr>
          </a:p>
        </p:txBody>
      </p:sp>
      <p:sp>
        <p:nvSpPr>
          <p:cNvPr id="63" name="Google Shape;63;p13"/>
          <p:cNvSpPr txBox="1"/>
          <p:nvPr/>
        </p:nvSpPr>
        <p:spPr>
          <a:xfrm>
            <a:off x="83060" y="4397834"/>
            <a:ext cx="5000400" cy="246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600" u="none" cap="none" strike="noStrike">
                <a:solidFill>
                  <a:srgbClr val="039094"/>
                </a:solidFill>
                <a:latin typeface="IBM Plex Sans"/>
                <a:ea typeface="IBM Plex Sans"/>
                <a:cs typeface="IBM Plex Sans"/>
                <a:sym typeface="IBM Plex Sans"/>
              </a:rPr>
              <a:t>What can I expect to see during pre-processing? </a:t>
            </a:r>
            <a:r>
              <a:rPr b="0" i="0" lang="en-US" sz="1150" u="none" cap="none" strike="noStrike">
                <a:solidFill>
                  <a:srgbClr val="000000"/>
                </a:solidFill>
                <a:latin typeface="Montserrat"/>
                <a:ea typeface="Montserrat"/>
                <a:cs typeface="Montserrat"/>
                <a:sym typeface="Montserrat"/>
              </a:rPr>
              <a:t>During pre-processing, mail ballot packets are opened if they have not already been sliced by the mail ballot sorter, and the mail ballot packet is disassembled. Each component – the  return mail envelope, the secrecy sleeve and the mail ballot – are placed in separate stacks. This is done by a bipartisan team of trained election officials prior to counting to ensure that there is no way to track the way that a specific voter voted.</a:t>
            </a:r>
            <a:endParaRPr/>
          </a:p>
          <a:p>
            <a:pPr indent="0" lvl="0" marL="0" marR="0" rtl="0" algn="l">
              <a:lnSpc>
                <a:spcPct val="100000"/>
              </a:lnSpc>
              <a:spcBef>
                <a:spcPts val="0"/>
              </a:spcBef>
              <a:spcAft>
                <a:spcPts val="0"/>
              </a:spcAft>
              <a:buClr>
                <a:srgbClr val="000000"/>
              </a:buClr>
              <a:buSzPts val="1100"/>
              <a:buFont typeface="Arial"/>
              <a:buNone/>
            </a:pPr>
            <a:r>
              <a:t/>
            </a:r>
            <a:endParaRPr b="0" i="0" sz="115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rPr b="0" i="0" lang="en-US" sz="1150" u="none" cap="none" strike="noStrike">
                <a:solidFill>
                  <a:srgbClr val="000000"/>
                </a:solidFill>
                <a:latin typeface="Montserrat"/>
                <a:ea typeface="Montserrat"/>
                <a:cs typeface="Montserrat"/>
                <a:sym typeface="Montserrat"/>
              </a:rPr>
              <a:t>Mail ballot</a:t>
            </a:r>
            <a:r>
              <a:rPr lang="en-US" sz="1150">
                <a:latin typeface="Montserrat"/>
                <a:ea typeface="Montserrat"/>
                <a:cs typeface="Montserrat"/>
                <a:sym typeface="Montserrat"/>
              </a:rPr>
              <a:t>s </a:t>
            </a:r>
            <a:r>
              <a:rPr b="0" i="0" lang="en-US" sz="1150" u="none" cap="none" strike="noStrike">
                <a:solidFill>
                  <a:srgbClr val="000000"/>
                </a:solidFill>
                <a:latin typeface="Montserrat"/>
                <a:ea typeface="Montserrat"/>
                <a:cs typeface="Montserrat"/>
                <a:sym typeface="Montserrat"/>
              </a:rPr>
              <a:t>are then marked “ready” and are prepared for transport to the counting room. Return envelopes and secrecy sleeves are grouped in stacks and retained for a specified amount of time after the election with any appropriate audit logs.</a:t>
            </a:r>
            <a:endParaRPr/>
          </a:p>
        </p:txBody>
      </p:sp>
      <p:pic>
        <p:nvPicPr>
          <p:cNvPr descr="A stack of envelopes on a shelf&#10;&#10;Description automatically generated" id="64" name="Google Shape;64;p13"/>
          <p:cNvPicPr preferRelativeResize="0"/>
          <p:nvPr/>
        </p:nvPicPr>
        <p:blipFill rotWithShape="1">
          <a:blip r:embed="rId3">
            <a:alphaModFix/>
          </a:blip>
          <a:srcRect b="0" l="0" r="11897" t="0"/>
          <a:stretch/>
        </p:blipFill>
        <p:spPr>
          <a:xfrm>
            <a:off x="5189075" y="4753505"/>
            <a:ext cx="2583325" cy="2904744"/>
          </a:xfrm>
          <a:prstGeom prst="rect">
            <a:avLst/>
          </a:prstGeom>
          <a:noFill/>
          <a:ln>
            <a:noFill/>
          </a:ln>
        </p:spPr>
      </p:pic>
      <p:sp>
        <p:nvSpPr>
          <p:cNvPr id="65" name="Google Shape;65;p13"/>
          <p:cNvSpPr txBox="1"/>
          <p:nvPr/>
        </p:nvSpPr>
        <p:spPr>
          <a:xfrm>
            <a:off x="83060" y="8137067"/>
            <a:ext cx="7275900" cy="8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1600" u="none" cap="none" strike="noStrike">
                <a:solidFill>
                  <a:srgbClr val="039094"/>
                </a:solidFill>
                <a:latin typeface="IBM Plex Sans"/>
                <a:ea typeface="IBM Plex Sans"/>
                <a:cs typeface="IBM Plex Sans"/>
                <a:sym typeface="IBM Plex Sans"/>
              </a:rPr>
              <a:t>Can I participate in signature verification? </a:t>
            </a:r>
            <a:r>
              <a:rPr b="0" i="0" lang="en-US" sz="1150" u="none" cap="none" strike="noStrike">
                <a:solidFill>
                  <a:schemeClr val="dk1"/>
                </a:solidFill>
                <a:latin typeface="Montserrat"/>
                <a:ea typeface="Montserrat"/>
                <a:cs typeface="Montserrat"/>
                <a:sym typeface="Montserrat"/>
              </a:rPr>
              <a:t>No. Observers may observe the process from the designated observer space, but they are not permitted to verify signatures. Because the signature verification judge’s screens may contain confidential voter information, observers are usually not permitted to view them. This may vary depending on observer type and statute.</a:t>
            </a:r>
            <a:endParaRPr b="0" i="0" sz="115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p:nvPr/>
        </p:nvSpPr>
        <p:spPr>
          <a:xfrm>
            <a:off x="235400" y="7703875"/>
            <a:ext cx="6858000" cy="1828800"/>
          </a:xfrm>
          <a:prstGeom prst="rect">
            <a:avLst/>
          </a:prstGeom>
          <a:noFill/>
          <a:ln cap="flat" cmpd="sng" w="28575">
            <a:solidFill>
              <a:srgbClr val="E6942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4"/>
          <p:cNvSpPr txBox="1"/>
          <p:nvPr/>
        </p:nvSpPr>
        <p:spPr>
          <a:xfrm>
            <a:off x="1289445" y="7380725"/>
            <a:ext cx="4669710" cy="7389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E69424"/>
                </a:solidFill>
                <a:latin typeface="League Gothic"/>
                <a:ea typeface="League Gothic"/>
                <a:cs typeface="League Gothic"/>
                <a:sym typeface="League Gothic"/>
              </a:rPr>
              <a:t>IF YOU SEE SOMETHING, SAY SOMETHING</a:t>
            </a:r>
            <a:endParaRPr b="0" i="0" sz="3200" u="none" cap="none" strike="noStrike">
              <a:solidFill>
                <a:srgbClr val="E69424"/>
              </a:solidFill>
              <a:latin typeface="League Gothic"/>
              <a:ea typeface="League Gothic"/>
              <a:cs typeface="League Gothic"/>
              <a:sym typeface="League Gothic"/>
            </a:endParaRPr>
          </a:p>
        </p:txBody>
      </p:sp>
      <p:sp>
        <p:nvSpPr>
          <p:cNvPr id="72" name="Google Shape;72;p14"/>
          <p:cNvSpPr txBox="1"/>
          <p:nvPr/>
        </p:nvSpPr>
        <p:spPr>
          <a:xfrm>
            <a:off x="389100" y="8001025"/>
            <a:ext cx="6470400" cy="136957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Montserrat"/>
                <a:ea typeface="Montserrat"/>
                <a:cs typeface="Montserrat"/>
                <a:sym typeface="Montserrat"/>
              </a:rPr>
              <a:t>If you see something that concerns you during mail ballot processing, tell the proper authority. You should direct inquiries to the official in charge of the processing room(s). In some counties, there may be a formal complaint process to follow. </a:t>
            </a:r>
            <a:endParaRPr/>
          </a:p>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Montserrat"/>
                <a:ea typeface="Montserrat"/>
                <a:cs typeface="Montserrat"/>
                <a:sym typeface="Montserrat"/>
              </a:rPr>
              <a:t>Always be respectful and realize that front line election workers may not be able to address all  your concerns – and they may need to defer questions to the election office. If that occurs, document your observations and inform your local election official.</a:t>
            </a:r>
            <a:endParaRPr/>
          </a:p>
        </p:txBody>
      </p:sp>
      <p:sp>
        <p:nvSpPr>
          <p:cNvPr id="73" name="Google Shape;73;p14"/>
          <p:cNvSpPr txBox="1"/>
          <p:nvPr/>
        </p:nvSpPr>
        <p:spPr>
          <a:xfrm>
            <a:off x="119942" y="9572350"/>
            <a:ext cx="7239000" cy="529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Montserrat ExtraBold"/>
                <a:ea typeface="Montserrat ExtraBold"/>
                <a:cs typeface="Montserrat ExtraBold"/>
                <a:sym typeface="Montserrat ExtraBold"/>
              </a:rPr>
              <a:t>YOUR COUNTY • </a:t>
            </a:r>
            <a:r>
              <a:rPr b="0" i="0" lang="en-US" sz="1100" u="none" cap="none" strike="noStrike">
                <a:solidFill>
                  <a:schemeClr val="dk1"/>
                </a:solidFill>
                <a:latin typeface="Montserrat Medium"/>
                <a:ea typeface="Montserrat Medium"/>
                <a:cs typeface="Montserrat Medium"/>
                <a:sym typeface="Montserrat Medium"/>
              </a:rPr>
              <a:t>BOARD OF ELECTIONS			    			</a:t>
            </a:r>
            <a:r>
              <a:rPr b="0" i="1" lang="en-US" sz="1100" u="none" cap="none" strike="noStrike">
                <a:solidFill>
                  <a:schemeClr val="dk1"/>
                </a:solidFill>
                <a:latin typeface="Montserrat Medium"/>
                <a:ea typeface="Montserrat Medium"/>
                <a:cs typeface="Montserrat Medium"/>
                <a:sym typeface="Montserrat Medium"/>
              </a:rPr>
              <a:t>YOURCOUNTY.GOV</a:t>
            </a:r>
            <a:endParaRPr b="0" i="1" sz="1100" u="none" cap="none" strike="noStrike">
              <a:solidFill>
                <a:schemeClr val="dk1"/>
              </a:solidFill>
              <a:latin typeface="Montserrat Medium"/>
              <a:ea typeface="Montserrat Medium"/>
              <a:cs typeface="Montserrat Medium"/>
              <a:sym typeface="Montserrat Medium"/>
            </a:endParaRPr>
          </a:p>
        </p:txBody>
      </p:sp>
      <p:sp>
        <p:nvSpPr>
          <p:cNvPr id="74" name="Google Shape;74;p14"/>
          <p:cNvSpPr txBox="1"/>
          <p:nvPr/>
        </p:nvSpPr>
        <p:spPr>
          <a:xfrm>
            <a:off x="128475" y="236450"/>
            <a:ext cx="7274400" cy="714427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39094"/>
                </a:solidFill>
                <a:latin typeface="IBM Plex Sans"/>
                <a:ea typeface="IBM Plex Sans"/>
                <a:cs typeface="IBM Plex Sans"/>
                <a:sym typeface="IBM Plex Sans"/>
              </a:rPr>
              <a:t>How does signature verification work? </a:t>
            </a:r>
            <a:r>
              <a:rPr b="0" i="0" lang="en-US" sz="1150" u="none" cap="none" strike="noStrike">
                <a:solidFill>
                  <a:schemeClr val="dk1"/>
                </a:solidFill>
                <a:latin typeface="Montserrat"/>
                <a:ea typeface="Montserrat"/>
                <a:cs typeface="Montserrat"/>
                <a:sym typeface="Montserrat"/>
              </a:rPr>
              <a:t>If signature verification is required, the signature on the ballot return envelope is compared with the signature on file for the same voter. This comparison may be done manually or with the assistance of computerized automatic signature verification (ASV). Ballots that have not been accepted by ASV must go through a manual signature verification process. </a:t>
            </a:r>
            <a:endParaRPr/>
          </a:p>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50"/>
              <a:buFont typeface="Arial"/>
              <a:buNone/>
            </a:pPr>
            <a:r>
              <a:rPr b="0" i="0" lang="en-US" sz="1150" u="none" cap="none" strike="noStrike">
                <a:solidFill>
                  <a:schemeClr val="dk1"/>
                </a:solidFill>
                <a:latin typeface="Montserrat"/>
                <a:ea typeface="Montserrat"/>
                <a:cs typeface="Montserrat"/>
                <a:sym typeface="Montserrat"/>
              </a:rPr>
              <a:t>Trained election officials work in bipartisan teams and evaluate the signature on the mail ballot packet and compare it to the image stored in the voter’s registration record. If the team finds a match, the ballot packet is accepted for pre-processing. If the comparison is not a match, the ballot is sent for a second review.</a:t>
            </a:r>
            <a:endParaRPr/>
          </a:p>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50"/>
              <a:buFont typeface="Arial"/>
              <a:buNone/>
            </a:pPr>
            <a:r>
              <a:rPr b="0" i="0" lang="en-US" sz="1150" u="none" cap="none" strike="noStrike">
                <a:solidFill>
                  <a:schemeClr val="dk1"/>
                </a:solidFill>
                <a:latin typeface="Montserrat"/>
                <a:ea typeface="Montserrat"/>
                <a:cs typeface="Montserrat"/>
                <a:sym typeface="Montserrat"/>
              </a:rPr>
              <a:t>A second review is performed on all mail ballot packets that have not passed the first signature verification judges or ASV. At the second level of signature verification, judges review the signature and compare it to images saved in the voter’s registration record and either accept or reject the signature. The selection is marked in the system. Accepted mail ballot packets are placed in the appropriate tray for pre-processing. Rejected mail ballot packets are sent to be cured</a:t>
            </a:r>
            <a:r>
              <a:rPr lang="en-US" sz="1150">
                <a:solidFill>
                  <a:schemeClr val="dk1"/>
                </a:solidFill>
                <a:latin typeface="Montserrat"/>
                <a:ea typeface="Montserrat"/>
                <a:cs typeface="Montserrat"/>
                <a:sym typeface="Montserrat"/>
              </a:rPr>
              <a:t>.</a:t>
            </a:r>
            <a:r>
              <a:rPr b="0" i="0" lang="en-US" sz="1150" u="none" cap="none" strike="noStrike">
                <a:solidFill>
                  <a:schemeClr val="dk1"/>
                </a:solidFill>
                <a:latin typeface="Montserrat"/>
                <a:ea typeface="Montserrat"/>
                <a:cs typeface="Montserrat"/>
                <a:sym typeface="Montserrat"/>
              </a:rPr>
              <a:t> Th</a:t>
            </a:r>
            <a:r>
              <a:rPr lang="en-US" sz="1150">
                <a:solidFill>
                  <a:schemeClr val="dk1"/>
                </a:solidFill>
                <a:latin typeface="Montserrat"/>
                <a:ea typeface="Montserrat"/>
                <a:cs typeface="Montserrat"/>
                <a:sym typeface="Montserrat"/>
              </a:rPr>
              <a:t>is means that the</a:t>
            </a:r>
            <a:r>
              <a:rPr b="0" i="0" lang="en-US" sz="1150" u="none" cap="none" strike="noStrike">
                <a:solidFill>
                  <a:schemeClr val="dk1"/>
                </a:solidFill>
                <a:latin typeface="Montserrat"/>
                <a:ea typeface="Montserrat"/>
                <a:cs typeface="Montserrat"/>
                <a:sym typeface="Montserrat"/>
              </a:rPr>
              <a:t> voter is notified that there is a problem with their ballot and is permitted</a:t>
            </a:r>
            <a:r>
              <a:rPr lang="en-US" sz="1150">
                <a:solidFill>
                  <a:schemeClr val="dk1"/>
                </a:solidFill>
                <a:latin typeface="Montserrat"/>
                <a:ea typeface="Montserrat"/>
                <a:cs typeface="Montserrat"/>
                <a:sym typeface="Montserrat"/>
              </a:rPr>
              <a:t> </a:t>
            </a:r>
            <a:r>
              <a:rPr b="0" i="0" lang="en-US" sz="1150" u="none" cap="none" strike="noStrike">
                <a:solidFill>
                  <a:schemeClr val="dk1"/>
                </a:solidFill>
                <a:latin typeface="Montserrat"/>
                <a:ea typeface="Montserrat"/>
                <a:cs typeface="Montserrat"/>
                <a:sym typeface="Montserrat"/>
              </a:rPr>
              <a:t>to fix </a:t>
            </a:r>
            <a:r>
              <a:rPr lang="en-US" sz="1150">
                <a:solidFill>
                  <a:schemeClr val="dk1"/>
                </a:solidFill>
                <a:latin typeface="Montserrat"/>
                <a:ea typeface="Montserrat"/>
                <a:cs typeface="Montserrat"/>
                <a:sym typeface="Montserrat"/>
              </a:rPr>
              <a:t>– or cure – it</a:t>
            </a:r>
            <a:r>
              <a:rPr b="0" i="0" lang="en-US" sz="1150" u="none" cap="none" strike="noStrike">
                <a:solidFill>
                  <a:schemeClr val="dk1"/>
                </a:solidFill>
                <a:latin typeface="Montserrat"/>
                <a:ea typeface="Montserrat"/>
                <a:cs typeface="Montserrat"/>
                <a:sym typeface="Montserrat"/>
              </a:rPr>
              <a:t>, so their ballot can be counted. </a:t>
            </a:r>
            <a:endParaRPr/>
          </a:p>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39094"/>
                </a:solidFill>
                <a:latin typeface="IBM Plex Sans"/>
                <a:ea typeface="IBM Plex Sans"/>
                <a:cs typeface="IBM Plex Sans"/>
                <a:sym typeface="IBM Plex Sans"/>
              </a:rPr>
              <a:t>What happens to accepted mail ballot packets? </a:t>
            </a:r>
            <a:r>
              <a:rPr b="0" i="0" lang="en-US" sz="1150" u="none" cap="none" strike="noStrike">
                <a:solidFill>
                  <a:srgbClr val="000000"/>
                </a:solidFill>
                <a:latin typeface="Montserrat"/>
                <a:ea typeface="Montserrat"/>
                <a:cs typeface="Montserrat"/>
                <a:sym typeface="Montserrat"/>
              </a:rPr>
              <a:t>All voters whose mail ballot packets are accepted through signature verification or other verification receive credit for having voted. Accepted mail ballot packets are then placed in the appropriate trays with the appropriate paperwork for pre-processing. </a:t>
            </a:r>
            <a:endParaRPr/>
          </a:p>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39094"/>
                </a:solidFill>
                <a:latin typeface="IBM Plex Sans"/>
                <a:ea typeface="IBM Plex Sans"/>
                <a:cs typeface="IBM Plex Sans"/>
                <a:sym typeface="IBM Plex Sans"/>
              </a:rPr>
              <a:t>What happens to rejected mail ballot packets? </a:t>
            </a:r>
            <a:r>
              <a:rPr b="0" i="0" lang="en-US" sz="1150" u="none" cap="none" strike="noStrike">
                <a:solidFill>
                  <a:srgbClr val="000000"/>
                </a:solidFill>
                <a:latin typeface="Montserrat"/>
                <a:ea typeface="Montserrat"/>
                <a:cs typeface="Montserrat"/>
                <a:sym typeface="Montserrat"/>
              </a:rPr>
              <a:t>When election workers cannot verify a mail ballot packet, the voter’s status is marked as “rejected” with the appropriate reason code. Voters may have an opportunity to cure signature discrepancies or provide correct ID numbers. Election officials send correspondence to the voter by both mail and email, advising the voter of their status and describing the cure process. This is documented in the voter’s record. Voters who fail to cure their ballots may be referred to the district attorney for further investigation after the election. </a:t>
            </a:r>
            <a:endParaRPr/>
          </a:p>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39094"/>
                </a:solidFill>
                <a:latin typeface="IBM Plex Sans"/>
                <a:ea typeface="IBM Plex Sans"/>
                <a:cs typeface="IBM Plex Sans"/>
                <a:sym typeface="IBM Plex Sans"/>
              </a:rPr>
              <a:t>What happens if a ballot is damaged? </a:t>
            </a:r>
            <a:r>
              <a:rPr b="0" i="0" lang="en-US" sz="1150" u="none" cap="none" strike="noStrike">
                <a:solidFill>
                  <a:srgbClr val="000000"/>
                </a:solidFill>
                <a:latin typeface="Montserrat"/>
                <a:ea typeface="Montserrat"/>
                <a:cs typeface="Montserrat"/>
                <a:sym typeface="Montserrat"/>
              </a:rPr>
              <a:t>If a ballot is torn or damaged and cannot be scanned, a bipartisan team of trained election officials duplicates the ballot using procedures required by state law.</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ObserverResources">
      <a:dk1>
        <a:srgbClr val="000000"/>
      </a:dk1>
      <a:lt1>
        <a:srgbClr val="FFFFFF"/>
      </a:lt1>
      <a:dk2>
        <a:srgbClr val="039094"/>
      </a:dk2>
      <a:lt2>
        <a:srgbClr val="039094"/>
      </a:lt2>
      <a:accent1>
        <a:srgbClr val="E69424"/>
      </a:accent1>
      <a:accent2>
        <a:srgbClr val="212121"/>
      </a:accent2>
      <a:accent3>
        <a:srgbClr val="0097A7"/>
      </a:accent3>
      <a:accent4>
        <a:srgbClr val="039094"/>
      </a:accent4>
      <a:accent5>
        <a:srgbClr val="E69424"/>
      </a:accent5>
      <a:accent6>
        <a:srgbClr val="0097A7"/>
      </a:accent6>
      <a:hlink>
        <a:srgbClr val="0097A7"/>
      </a:hlink>
      <a:folHlink>
        <a:srgbClr val="E694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