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
      <p:font typeface="League Gothic"/>
      <p:regular r:id="rId24"/>
    </p:embeddedFont>
    <p:embeddedFont>
      <p:font typeface="Montserrat ExtraBold"/>
      <p:bold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22" Type="http://schemas.openxmlformats.org/officeDocument/2006/relationships/font" Target="fonts/MontserratMedium-italic.fntdata"/><Relationship Id="rId21" Type="http://schemas.openxmlformats.org/officeDocument/2006/relationships/font" Target="fonts/MontserratMedium-bold.fntdata"/><Relationship Id="rId24" Type="http://schemas.openxmlformats.org/officeDocument/2006/relationships/font" Target="fonts/LeagueGothic-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26" Type="http://schemas.openxmlformats.org/officeDocument/2006/relationships/font" Target="fonts/MontserratExtraBold-boldItalic.fntdata"/><Relationship Id="rId25" Type="http://schemas.openxmlformats.org/officeDocument/2006/relationships/font" Target="fonts/MontserratExtraBo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IBMPlexSans-regular.fntdata"/><Relationship Id="rId11" Type="http://schemas.openxmlformats.org/officeDocument/2006/relationships/font" Target="fonts/IBMPlexSans-boldItalic.fntdata"/><Relationship Id="rId10" Type="http://schemas.openxmlformats.org/officeDocument/2006/relationships/font" Target="fonts/IBMPlexSans-italic.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19" Type="http://schemas.openxmlformats.org/officeDocument/2006/relationships/font" Target="fonts/Montserrat-boldItalic.fntdata"/><Relationship Id="rId18" Type="http://schemas.openxmlformats.org/officeDocument/2006/relationships/font" Target="fonts/Montserrat-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02242" y="2775052"/>
            <a:ext cx="7274400" cy="657108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Why is voter registration list maintenance important? </a:t>
            </a:r>
            <a:r>
              <a:rPr b="0" i="0" lang="en-US" sz="1150" u="none" cap="none" strike="noStrike">
                <a:solidFill>
                  <a:srgbClr val="000000"/>
                </a:solidFill>
                <a:latin typeface="Montserrat"/>
                <a:ea typeface="Montserrat"/>
                <a:cs typeface="Montserrat"/>
                <a:sym typeface="Montserrat"/>
              </a:rPr>
              <a:t>An accurate and current list of voters is the foundation of transparent, efficient and secure elections. An updated registration list ensures that:</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Only eligible electors will receive a mail ballot at their correct address, or may vote in person without delay, question or need for a provisional ballot; and</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Election officials can make informed decisions on the size, location and staffing of polling places and ensuring there is an adequate supply of ballots and voting equipment.</a:t>
            </a:r>
            <a:endParaRPr/>
          </a:p>
          <a:p>
            <a:pPr indent="-101600" lvl="0" marL="17145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When are voters added? </a:t>
            </a:r>
            <a:r>
              <a:rPr b="0" i="0" lang="en-US" sz="1150" u="none" cap="none" strike="noStrike">
                <a:solidFill>
                  <a:srgbClr val="000000"/>
                </a:solidFill>
                <a:latin typeface="Montserrat"/>
                <a:ea typeface="Montserrat"/>
                <a:cs typeface="Montserrat"/>
                <a:sym typeface="Montserrat"/>
              </a:rPr>
              <a:t>Voters may register to vote when they become eligible and apply using an official registration form. Generally, one must be 18 years of age, a United States citizen, a resident of the state and provide proof of identity to register. Proof of identity may include a driver’s license, state-issued ID card, last four of social security number or other acceptable form of ID under state law. </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0" i="0" lang="en-US" sz="1150" u="none" cap="none" strike="noStrike">
                <a:solidFill>
                  <a:srgbClr val="000000"/>
                </a:solidFill>
                <a:latin typeface="Montserrat"/>
                <a:ea typeface="Montserrat"/>
                <a:cs typeface="Montserrat"/>
                <a:sym typeface="Montserrat"/>
              </a:rPr>
              <a:t>The National Voter Registration Act (NVRA), also called the “motor voter law”, requires states to treat every driver’s license and state ID card transaction – application, renewal or address change –  as a simultaneous voter registration application or update, unless declined by the citizen.</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When are voters removed? </a:t>
            </a:r>
            <a:r>
              <a:rPr b="0" i="0" lang="en-US" sz="1150" u="none" cap="none" strike="noStrike">
                <a:solidFill>
                  <a:srgbClr val="000000"/>
                </a:solidFill>
                <a:latin typeface="Montserrat"/>
                <a:ea typeface="Montserrat"/>
                <a:cs typeface="Montserrat"/>
                <a:sym typeface="Montserrat"/>
              </a:rPr>
              <a:t>The NVRA allows states to remove voters from the registration list when the voter has died, moved out of the state, been convicted of a felony or been adjudicated as mentally incompetent. Election administrators receive routine lists from state and federal agencies (see reverse) to assist with these updates. Officials cross-verify these lists before canceling a voter’s registration. Matching criteria may include the voter’s name, date of birth and last four digits of the voter’s social security number; the voter’s driver’s license or state ID number; and residential address.</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What if voters move? </a:t>
            </a:r>
            <a:r>
              <a:rPr b="0" i="0" lang="en-US" sz="1150" u="none" cap="none" strike="noStrike">
                <a:solidFill>
                  <a:srgbClr val="000000"/>
                </a:solidFill>
                <a:latin typeface="Montserrat"/>
                <a:ea typeface="Montserrat"/>
                <a:cs typeface="Montserrat"/>
                <a:sym typeface="Montserrat"/>
              </a:rPr>
              <a:t>Voters are responsible for updating their voter registration record when they move. Election officials also receive routine lists of voters whose addresses have changed from the State Driver’s License agency and the U.S. Postal Service National Change of Address (NCOA) program. In addition, some states share and compare voter lists through inter-state agreements, like the Electronic Registration Information Center (ERIC). </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0" i="0" lang="en-US" sz="1150" u="none" cap="none" strike="noStrike">
                <a:solidFill>
                  <a:srgbClr val="000000"/>
                </a:solidFill>
                <a:latin typeface="Montserrat"/>
                <a:ea typeface="Montserrat"/>
                <a:cs typeface="Montserrat"/>
                <a:sym typeface="Montserrat"/>
              </a:rPr>
              <a:t>The NVRA specifies that a voter whose address has changed may be removed from the list only after they fail to respond to a forwardable notice from the elections office and have not participated in two consecutive federal general elections in that state.</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ELECTION FACT SHEET</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11430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880880" cy="66255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VOTER REGISTRATION LIST MAINTENANCE</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350348" y="1430070"/>
            <a:ext cx="7008594" cy="118134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Medium"/>
                <a:ea typeface="Montserrat Medium"/>
                <a:cs typeface="Montserrat Medium"/>
                <a:sym typeface="Montserrat Medium"/>
              </a:rPr>
              <a:t>Voter registration list maintenance is a set of routine procedures used by election administrators to update, add or remove electors from the voter registration database in their jurisdiction. Voter registration lists are always changing as citizens move, become newly eligible or ineligible to vote, or die. Election officials follow state and federal laws and rely upon official government records to verify and maintain a list of eligible voters.</a:t>
            </a:r>
            <a:endParaRPr/>
          </a:p>
          <a:p>
            <a:pPr indent="0" lvl="0" marL="0" marR="0" rtl="0" algn="l">
              <a:lnSpc>
                <a:spcPct val="100000"/>
              </a:lnSpc>
              <a:spcBef>
                <a:spcPts val="0"/>
              </a:spcBef>
              <a:spcAft>
                <a:spcPts val="0"/>
              </a:spcAft>
              <a:buClr>
                <a:srgbClr val="000000"/>
              </a:buClr>
              <a:buSzPts val="1250"/>
              <a:buFont typeface="Arial"/>
              <a:buNone/>
            </a:pPr>
            <a:r>
              <a:t/>
            </a:r>
            <a:endParaRPr b="0" i="0" sz="1250" u="none" cap="none" strike="noStrike">
              <a:solidFill>
                <a:srgbClr val="00596E"/>
              </a:solidFill>
              <a:latin typeface="Montserrat Medium"/>
              <a:ea typeface="Montserrat Medium"/>
              <a:cs typeface="Montserrat Medium"/>
              <a:sym typeface="Montserrat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p:nvPr/>
        </p:nvSpPr>
        <p:spPr>
          <a:xfrm>
            <a:off x="235400" y="622070"/>
            <a:ext cx="3650700" cy="65376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4"/>
          <p:cNvSpPr txBox="1"/>
          <p:nvPr/>
        </p:nvSpPr>
        <p:spPr>
          <a:xfrm>
            <a:off x="928116" y="173723"/>
            <a:ext cx="2229000" cy="9123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YOURCOUNTY </a:t>
            </a:r>
            <a:br>
              <a:rPr b="0" i="0" lang="en-US" sz="3200" u="none" cap="none" strike="noStrike">
                <a:solidFill>
                  <a:srgbClr val="E69424"/>
                </a:solidFill>
                <a:latin typeface="League Gothic"/>
                <a:ea typeface="League Gothic"/>
                <a:cs typeface="League Gothic"/>
                <a:sym typeface="League Gothic"/>
              </a:rPr>
            </a:br>
            <a:r>
              <a:rPr b="0" i="0" lang="en-US" sz="3200" u="none" cap="none" strike="noStrike">
                <a:solidFill>
                  <a:srgbClr val="E69424"/>
                </a:solidFill>
                <a:latin typeface="League Gothic"/>
                <a:ea typeface="League Gothic"/>
                <a:cs typeface="League Gothic"/>
                <a:sym typeface="League Gothic"/>
              </a:rPr>
              <a:t>BY THE NUMBERS</a:t>
            </a:r>
            <a:endParaRPr b="0" i="0" sz="3200" u="none" cap="none" strike="noStrike">
              <a:solidFill>
                <a:srgbClr val="E69424"/>
              </a:solidFill>
              <a:latin typeface="League Gothic"/>
              <a:ea typeface="League Gothic"/>
              <a:cs typeface="League Gothic"/>
              <a:sym typeface="League Gothic"/>
            </a:endParaRPr>
          </a:p>
        </p:txBody>
      </p:sp>
      <p:sp>
        <p:nvSpPr>
          <p:cNvPr id="68" name="Google Shape;68;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9" name="Google Shape;69;p14"/>
          <p:cNvSpPr txBox="1"/>
          <p:nvPr/>
        </p:nvSpPr>
        <p:spPr>
          <a:xfrm>
            <a:off x="4324450" y="468975"/>
            <a:ext cx="3034500" cy="688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chemeClr val="dk2"/>
                </a:solidFill>
                <a:latin typeface="League Gothic"/>
                <a:ea typeface="League Gothic"/>
                <a:cs typeface="League Gothic"/>
                <a:sym typeface="League Gothic"/>
              </a:rPr>
              <a:t>DATA SOURCES</a:t>
            </a:r>
            <a:br>
              <a:rPr lang="en-US"/>
            </a:br>
            <a:endParaRPr b="1" sz="1600">
              <a:solidFill>
                <a:srgbClr val="E69424"/>
              </a:solidFill>
              <a:latin typeface="League Gothic"/>
              <a:ea typeface="League Gothic"/>
              <a:cs typeface="League Gothic"/>
              <a:sym typeface="League Gothic"/>
            </a:endParaRPr>
          </a:p>
          <a:p>
            <a:pPr indent="0" lvl="0" marL="0" marR="0" rtl="0" algn="l">
              <a:lnSpc>
                <a:spcPct val="100000"/>
              </a:lnSpc>
              <a:spcBef>
                <a:spcPts val="0"/>
              </a:spcBef>
              <a:spcAft>
                <a:spcPts val="0"/>
              </a:spcAft>
              <a:buClr>
                <a:srgbClr val="000000"/>
              </a:buClr>
              <a:buSzPts val="3200"/>
              <a:buFont typeface="Arial"/>
              <a:buNone/>
            </a:pPr>
            <a:r>
              <a:rPr b="1" i="0" lang="en-US" sz="1600" u="none" cap="none" strike="noStrike">
                <a:solidFill>
                  <a:srgbClr val="039094"/>
                </a:solidFill>
                <a:latin typeface="IBM Plex Sans"/>
                <a:ea typeface="IBM Plex Sans"/>
                <a:cs typeface="IBM Plex Sans"/>
                <a:sym typeface="IBM Plex Sans"/>
              </a:rPr>
              <a:t>New registrations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chemeClr val="dk1"/>
                </a:solidFill>
                <a:latin typeface="Montserrat"/>
                <a:ea typeface="Montserrat"/>
                <a:cs typeface="Montserrat"/>
                <a:sym typeface="Montserrat"/>
              </a:rPr>
              <a:t>Online Voter Registration</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chemeClr val="dk1"/>
                </a:solidFill>
                <a:latin typeface="Montserrat"/>
                <a:ea typeface="Montserrat"/>
                <a:cs typeface="Montserrat"/>
                <a:sym typeface="Montserrat"/>
              </a:rPr>
              <a:t>Voter Registration Drives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chemeClr val="dk1"/>
                </a:solidFill>
                <a:latin typeface="Montserrat"/>
                <a:ea typeface="Montserrat"/>
                <a:cs typeface="Montserrat"/>
                <a:sym typeface="Montserrat"/>
              </a:rPr>
              <a:t>Polling Places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chemeClr val="dk1"/>
                </a:solidFill>
                <a:latin typeface="Montserrat"/>
                <a:ea typeface="Montserrat"/>
                <a:cs typeface="Montserrat"/>
                <a:sym typeface="Montserrat"/>
              </a:rPr>
              <a:t>State Department of Motor Vehicle        and other sources required by the National Voter Registration Act (NVRA)</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Change of address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Above sources plus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U.S. Postal Service National Change of Address (NCOA)</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Electronic Registration Information Center (ERIC)</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Deaths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State Department of Health</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U.S. Social Security Death Index</a:t>
            </a:r>
            <a:endParaRPr/>
          </a:p>
          <a:p>
            <a:pPr indent="-98425" lvl="0" marL="17145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Felonies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State Department of Corrections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State Office of U.S. Attorney General</a:t>
            </a:r>
            <a:endParaRPr/>
          </a:p>
          <a:p>
            <a:pPr indent="-98425" lvl="0" marL="17145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Mental capacity</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State Department of Human Services</a:t>
            </a:r>
            <a:endParaRPr/>
          </a:p>
          <a:p>
            <a:pPr indent="-171450" lvl="0" marL="171450" marR="0" rtl="0" algn="l">
              <a:lnSpc>
                <a:spcPct val="100000"/>
              </a:lnSpc>
              <a:spcBef>
                <a:spcPts val="0"/>
              </a:spcBef>
              <a:spcAft>
                <a:spcPts val="0"/>
              </a:spcAft>
              <a:buClr>
                <a:srgbClr val="000000"/>
              </a:buClr>
              <a:buSzPts val="1150"/>
              <a:buFont typeface="Arial"/>
              <a:buChar char="•"/>
            </a:pPr>
            <a:r>
              <a:rPr b="0" i="0" lang="en-US" sz="1150" u="none" cap="none" strike="noStrike">
                <a:solidFill>
                  <a:srgbClr val="000000"/>
                </a:solidFill>
                <a:latin typeface="Montserrat"/>
                <a:ea typeface="Montserrat"/>
                <a:cs typeface="Montserrat"/>
                <a:sym typeface="Montserrat"/>
              </a:rPr>
              <a:t>State Judicial Branch</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p:txBody>
      </p:sp>
      <p:sp>
        <p:nvSpPr>
          <p:cNvPr id="70" name="Google Shape;70;p14"/>
          <p:cNvSpPr txBox="1"/>
          <p:nvPr/>
        </p:nvSpPr>
        <p:spPr>
          <a:xfrm>
            <a:off x="805984" y="1172845"/>
            <a:ext cx="2825700" cy="5941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800" u="none" cap="none" strike="noStrike">
                <a:solidFill>
                  <a:schemeClr val="lt2"/>
                </a:solidFill>
                <a:latin typeface="Montserrat ExtraBold"/>
                <a:ea typeface="Montserrat ExtraBold"/>
                <a:cs typeface="Montserrat ExtraBold"/>
                <a:sym typeface="Montserrat ExtraBold"/>
              </a:rPr>
              <a:t>100,000</a:t>
            </a:r>
            <a:endParaRPr/>
          </a:p>
          <a:p>
            <a:pPr indent="0" lvl="0" marL="0" marR="0" rtl="0" algn="l">
              <a:lnSpc>
                <a:spcPct val="100000"/>
              </a:lnSpc>
              <a:spcBef>
                <a:spcPts val="0"/>
              </a:spcBef>
              <a:spcAft>
                <a:spcPts val="0"/>
              </a:spcAft>
              <a:buNone/>
            </a:pPr>
            <a:r>
              <a:rPr b="0" i="0" lang="en-US" sz="1400" u="none" cap="none" strike="noStrike">
                <a:solidFill>
                  <a:srgbClr val="E69424"/>
                </a:solidFill>
                <a:latin typeface="Montserrat SemiBold"/>
                <a:ea typeface="Montserrat SemiBold"/>
                <a:cs typeface="Montserrat SemiBold"/>
                <a:sym typeface="Montserrat SemiBold"/>
              </a:rPr>
              <a:t>Total registered voters</a:t>
            </a:r>
            <a:endParaRPr/>
          </a:p>
          <a:p>
            <a:pPr indent="0" lvl="0" marL="0" marR="0" rtl="0" algn="l">
              <a:lnSpc>
                <a:spcPct val="100000"/>
              </a:lnSpc>
              <a:spcBef>
                <a:spcPts val="0"/>
              </a:spcBef>
              <a:spcAft>
                <a:spcPts val="0"/>
              </a:spcAft>
              <a:buNone/>
            </a:pPr>
            <a:r>
              <a:t/>
            </a:r>
            <a:endParaRPr b="0" i="0" sz="1600" u="none" cap="none" strike="noStrike">
              <a:solidFill>
                <a:srgbClr val="E69424"/>
              </a:solidFill>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39094"/>
                </a:solidFill>
                <a:latin typeface="Montserrat ExtraBold"/>
                <a:ea typeface="Montserrat ExtraBold"/>
                <a:cs typeface="Montserrat ExtraBold"/>
                <a:sym typeface="Montserrat ExtraBold"/>
              </a:rPr>
              <a:t>5</a:t>
            </a:r>
            <a:r>
              <a:rPr b="0" i="0" lang="en-US" sz="2800" u="none" cap="none" strike="noStrike">
                <a:solidFill>
                  <a:srgbClr val="039094"/>
                </a:solidFill>
                <a:latin typeface="Montserrat ExtraBold"/>
                <a:ea typeface="Montserrat ExtraBold"/>
                <a:cs typeface="Montserrat ExtraBold"/>
                <a:sym typeface="Montserrat ExtraBold"/>
              </a:rPr>
              <a:t>,000</a:t>
            </a:r>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E69424"/>
                </a:solidFill>
                <a:latin typeface="Montserrat SemiBold"/>
                <a:ea typeface="Montserrat SemiBold"/>
                <a:cs typeface="Montserrat SemiBold"/>
                <a:sym typeface="Montserrat SemiBold"/>
              </a:rPr>
              <a:t>Voters registered </a:t>
            </a:r>
            <a:endParaRPr b="0" i="0" sz="1400" u="none" cap="none" strike="noStrike">
              <a:solidFill>
                <a:srgbClr val="E69424"/>
              </a:solidFill>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39094"/>
              </a:solidFill>
              <a:latin typeface="Montserrat ExtraBold"/>
              <a:ea typeface="Montserrat ExtraBold"/>
              <a:cs typeface="Montserrat ExtraBold"/>
              <a:sym typeface="Montserrat ExtraBold"/>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39094"/>
                </a:solidFill>
                <a:latin typeface="Montserrat ExtraBold"/>
                <a:ea typeface="Montserrat ExtraBold"/>
                <a:cs typeface="Montserrat ExtraBold"/>
                <a:sym typeface="Montserrat ExtraBold"/>
              </a:rPr>
              <a:t>3,000</a:t>
            </a:r>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E69424"/>
                </a:solidFill>
                <a:latin typeface="Montserrat SemiBold"/>
                <a:ea typeface="Montserrat SemiBold"/>
                <a:cs typeface="Montserrat SemiBold"/>
                <a:sym typeface="Montserrat SemiBold"/>
              </a:rPr>
              <a:t>Voters moved out of YourCounty</a:t>
            </a:r>
            <a:endParaRPr b="0" i="0" sz="1400" u="none" cap="none" strike="noStrike">
              <a:solidFill>
                <a:srgbClr val="000000"/>
              </a:solidFill>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E69424"/>
              </a:solidFill>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39094"/>
                </a:solidFill>
                <a:latin typeface="Montserrat ExtraBold"/>
                <a:ea typeface="Montserrat ExtraBold"/>
                <a:cs typeface="Montserrat ExtraBold"/>
                <a:sym typeface="Montserrat ExtraBold"/>
              </a:rPr>
              <a:t>1</a:t>
            </a:r>
            <a:r>
              <a:rPr b="0" i="0" lang="en-US" sz="2800" u="none" cap="none" strike="noStrike">
                <a:solidFill>
                  <a:srgbClr val="039094"/>
                </a:solidFill>
                <a:latin typeface="Montserrat ExtraBold"/>
                <a:ea typeface="Montserrat ExtraBold"/>
                <a:cs typeface="Montserrat ExtraBold"/>
                <a:sym typeface="Montserrat ExtraBold"/>
              </a:rPr>
              <a:t>,000</a:t>
            </a:r>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E69424"/>
                </a:solidFill>
                <a:latin typeface="Montserrat SemiBold"/>
                <a:ea typeface="Montserrat SemiBold"/>
                <a:cs typeface="Montserrat SemiBold"/>
                <a:sym typeface="Montserrat SemiBold"/>
              </a:rPr>
              <a:t>Voters died and removed from voter registration list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E69424"/>
              </a:solidFill>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39094"/>
                </a:solidFill>
                <a:latin typeface="Montserrat ExtraBold"/>
                <a:ea typeface="Montserrat ExtraBold"/>
                <a:cs typeface="Montserrat ExtraBold"/>
                <a:sym typeface="Montserrat ExtraBold"/>
              </a:rPr>
              <a:t>300</a:t>
            </a:r>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E69424"/>
                </a:solidFill>
                <a:latin typeface="Montserrat SemiBold"/>
                <a:ea typeface="Montserrat SemiBold"/>
                <a:cs typeface="Montserrat SemiBold"/>
                <a:sym typeface="Montserrat SemiBold"/>
              </a:rPr>
              <a:t>Voters removed due to felony convictions</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E69424"/>
              </a:solidFill>
              <a:latin typeface="Montserrat SemiBold"/>
              <a:ea typeface="Montserrat SemiBold"/>
              <a:cs typeface="Montserrat SemiBold"/>
              <a:sym typeface="Montserrat SemiBold"/>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39094"/>
                </a:solidFill>
                <a:latin typeface="Montserrat ExtraBold"/>
                <a:ea typeface="Montserrat ExtraBold"/>
                <a:cs typeface="Montserrat ExtraBold"/>
                <a:sym typeface="Montserrat ExtraBold"/>
              </a:rPr>
              <a:t>50</a:t>
            </a:r>
            <a:endParaRPr b="0" i="0" sz="2800" u="none" cap="none" strike="noStrike">
              <a:solidFill>
                <a:srgbClr val="039094"/>
              </a:solidFill>
              <a:latin typeface="Montserrat ExtraBold"/>
              <a:ea typeface="Montserrat ExtraBold"/>
              <a:cs typeface="Montserrat ExtraBold"/>
              <a:sym typeface="Montserrat ExtraBold"/>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E69424"/>
                </a:solidFill>
                <a:latin typeface="Montserrat SemiBold"/>
                <a:ea typeface="Montserrat SemiBold"/>
                <a:cs typeface="Montserrat SemiBold"/>
                <a:sym typeface="Montserrat SemiBold"/>
              </a:rPr>
              <a:t>Voters removed due to mental incapacitation</a:t>
            </a:r>
            <a:endParaRPr b="0" i="0" sz="1600" u="none" cap="none" strike="noStrike">
              <a:solidFill>
                <a:srgbClr val="000000"/>
              </a:solidFill>
              <a:latin typeface="Montserrat SemiBold"/>
              <a:ea typeface="Montserrat SemiBold"/>
              <a:cs typeface="Montserrat SemiBold"/>
              <a:sym typeface="Montserrat SemiBold"/>
            </a:endParaRPr>
          </a:p>
        </p:txBody>
      </p:sp>
      <p:sp>
        <p:nvSpPr>
          <p:cNvPr id="71" name="Google Shape;71;p14"/>
          <p:cNvSpPr txBox="1"/>
          <p:nvPr/>
        </p:nvSpPr>
        <p:spPr>
          <a:xfrm>
            <a:off x="500333" y="6983290"/>
            <a:ext cx="3131400" cy="3693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800" u="none" cap="none" strike="noStrike">
                <a:solidFill>
                  <a:schemeClr val="accent1"/>
                </a:solidFill>
                <a:latin typeface="League Gothic"/>
                <a:ea typeface="League Gothic"/>
                <a:cs typeface="League Gothic"/>
                <a:sym typeface="League Gothic"/>
              </a:rPr>
              <a:t>2023 NUMBERS THROUGH DECEMBER 31, 2023</a:t>
            </a:r>
            <a:endParaRPr/>
          </a:p>
        </p:txBody>
      </p:sp>
      <p:sp>
        <p:nvSpPr>
          <p:cNvPr id="72" name="Google Shape;72;p14"/>
          <p:cNvSpPr txBox="1"/>
          <p:nvPr/>
        </p:nvSpPr>
        <p:spPr>
          <a:xfrm>
            <a:off x="374745" y="7575888"/>
            <a:ext cx="7123500" cy="292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300" u="none" cap="none" strike="noStrike">
                <a:solidFill>
                  <a:schemeClr val="accent3"/>
                </a:solidFill>
                <a:latin typeface="Montserrat ExtraBold"/>
                <a:ea typeface="Montserrat ExtraBold"/>
                <a:cs typeface="Montserrat ExtraBold"/>
                <a:sym typeface="Montserrat ExtraBold"/>
              </a:rPr>
              <a:t>How frequently are these data sources used to update voter registration lists?</a:t>
            </a:r>
            <a:endParaRPr/>
          </a:p>
        </p:txBody>
      </p:sp>
      <p:sp>
        <p:nvSpPr>
          <p:cNvPr id="73" name="Google Shape;73;p14"/>
          <p:cNvSpPr txBox="1"/>
          <p:nvPr/>
        </p:nvSpPr>
        <p:spPr>
          <a:xfrm>
            <a:off x="377680" y="7859991"/>
            <a:ext cx="1804800" cy="144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100" u="none" cap="none" strike="noStrike">
                <a:solidFill>
                  <a:srgbClr val="039094"/>
                </a:solidFill>
                <a:latin typeface="Montserrat ExtraBold"/>
                <a:ea typeface="Montserrat ExtraBold"/>
                <a:cs typeface="Montserrat ExtraBold"/>
                <a:sym typeface="Montserrat ExtraBold"/>
              </a:rPr>
              <a:t>Daily or Weekly</a:t>
            </a:r>
            <a:endParaRPr b="0" i="0" sz="1100" u="none" cap="none" strike="noStrike">
              <a:solidFill>
                <a:srgbClr val="039094"/>
              </a:solidFill>
              <a:latin typeface="Montserrat Medium"/>
              <a:ea typeface="Montserrat Medium"/>
              <a:cs typeface="Montserrat Medium"/>
              <a:sym typeface="Montserrat Medium"/>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Online Voter Registration</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State Department of Motor Vehicles</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Voter Registration Drives</a:t>
            </a:r>
            <a:endParaRPr/>
          </a:p>
          <a:p>
            <a:pPr indent="0" lvl="0" marL="0" marR="0" rtl="0" algn="l">
              <a:lnSpc>
                <a:spcPct val="100000"/>
              </a:lnSpc>
              <a:spcBef>
                <a:spcPts val="0"/>
              </a:spcBef>
              <a:spcAft>
                <a:spcPts val="0"/>
              </a:spcAft>
              <a:buNone/>
            </a:pPr>
            <a:r>
              <a:t/>
            </a:r>
            <a:endParaRPr b="0" i="0" sz="1100" u="none" cap="none" strike="noStrike">
              <a:solidFill>
                <a:srgbClr val="000000"/>
              </a:solidFill>
              <a:latin typeface="Montserrat Medium"/>
              <a:ea typeface="Montserrat Medium"/>
              <a:cs typeface="Montserrat Medium"/>
              <a:sym typeface="Montserrat Medium"/>
            </a:endParaRPr>
          </a:p>
        </p:txBody>
      </p:sp>
      <p:sp>
        <p:nvSpPr>
          <p:cNvPr id="74" name="Google Shape;74;p14"/>
          <p:cNvSpPr txBox="1"/>
          <p:nvPr/>
        </p:nvSpPr>
        <p:spPr>
          <a:xfrm>
            <a:off x="2076362" y="7859991"/>
            <a:ext cx="1780500" cy="178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100" u="none" cap="none" strike="noStrike">
                <a:solidFill>
                  <a:schemeClr val="dk2"/>
                </a:solidFill>
                <a:latin typeface="Montserrat ExtraBold"/>
                <a:ea typeface="Montserrat ExtraBold"/>
                <a:cs typeface="Montserrat ExtraBold"/>
                <a:sym typeface="Montserrat ExtraBold"/>
              </a:rPr>
              <a:t>Monthly</a:t>
            </a:r>
            <a:endParaRPr b="0" i="0" sz="1100" u="none" cap="none" strike="noStrike">
              <a:solidFill>
                <a:srgbClr val="000000"/>
              </a:solidFill>
              <a:latin typeface="Montserrat Medium"/>
              <a:ea typeface="Montserrat Medium"/>
              <a:cs typeface="Montserrat Medium"/>
              <a:sym typeface="Montserrat Medium"/>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U.S. Social Security Death Index</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State Department of Corrections</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NCOA</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ERIC</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State Department of Health</a:t>
            </a:r>
            <a:endParaRPr/>
          </a:p>
          <a:p>
            <a:pPr indent="0" lvl="0" marL="0" marR="0" rtl="0" algn="l">
              <a:lnSpc>
                <a:spcPct val="100000"/>
              </a:lnSpc>
              <a:spcBef>
                <a:spcPts val="0"/>
              </a:spcBef>
              <a:spcAft>
                <a:spcPts val="0"/>
              </a:spcAft>
              <a:buNone/>
            </a:pPr>
            <a:r>
              <a:t/>
            </a:r>
            <a:endParaRPr b="0" i="0" sz="1100" u="none" cap="none" strike="noStrike">
              <a:solidFill>
                <a:srgbClr val="000000"/>
              </a:solidFill>
              <a:latin typeface="Montserrat Medium"/>
              <a:ea typeface="Montserrat Medium"/>
              <a:cs typeface="Montserrat Medium"/>
              <a:sym typeface="Montserrat Medium"/>
            </a:endParaRPr>
          </a:p>
        </p:txBody>
      </p:sp>
      <p:sp>
        <p:nvSpPr>
          <p:cNvPr id="75" name="Google Shape;75;p14"/>
          <p:cNvSpPr txBox="1"/>
          <p:nvPr/>
        </p:nvSpPr>
        <p:spPr>
          <a:xfrm>
            <a:off x="3893419" y="7859991"/>
            <a:ext cx="1780500" cy="1277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100" u="none" cap="none" strike="noStrike">
                <a:solidFill>
                  <a:schemeClr val="dk2"/>
                </a:solidFill>
                <a:latin typeface="Montserrat ExtraBold"/>
                <a:ea typeface="Montserrat ExtraBold"/>
                <a:cs typeface="Montserrat ExtraBold"/>
                <a:sym typeface="Montserrat ExtraBold"/>
              </a:rPr>
              <a:t>Quarterly</a:t>
            </a:r>
            <a:endParaRPr b="0" i="0" sz="1100" u="none" cap="none" strike="noStrike">
              <a:solidFill>
                <a:srgbClr val="000000"/>
              </a:solidFill>
              <a:latin typeface="Montserrat Medium"/>
              <a:ea typeface="Montserrat Medium"/>
              <a:cs typeface="Montserrat Medium"/>
              <a:sym typeface="Montserrat Medium"/>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State Department of Human Services</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U.S. Social Security Death Index</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State Office of U.S. Attorney General</a:t>
            </a:r>
            <a:endParaRPr/>
          </a:p>
        </p:txBody>
      </p:sp>
      <p:sp>
        <p:nvSpPr>
          <p:cNvPr id="76" name="Google Shape;76;p14"/>
          <p:cNvSpPr txBox="1"/>
          <p:nvPr/>
        </p:nvSpPr>
        <p:spPr>
          <a:xfrm>
            <a:off x="5673890" y="7859991"/>
            <a:ext cx="1685100" cy="144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100" u="none" cap="none" strike="noStrike">
                <a:solidFill>
                  <a:schemeClr val="dk2"/>
                </a:solidFill>
                <a:latin typeface="Montserrat ExtraBold"/>
                <a:ea typeface="Montserrat ExtraBold"/>
                <a:cs typeface="Montserrat ExtraBold"/>
                <a:sym typeface="Montserrat ExtraBold"/>
              </a:rPr>
              <a:t>Annually</a:t>
            </a:r>
            <a:endParaRPr b="0" i="0" sz="1100" u="none" cap="none" strike="noStrike">
              <a:solidFill>
                <a:srgbClr val="000000"/>
              </a:solidFill>
              <a:latin typeface="Montserrat Medium"/>
              <a:ea typeface="Montserrat Medium"/>
              <a:cs typeface="Montserrat Medium"/>
              <a:sym typeface="Montserrat Medium"/>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NVRA</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00" u="none" cap="none" strike="noStrike">
                <a:solidFill>
                  <a:srgbClr val="000000"/>
                </a:solidFill>
                <a:latin typeface="Montserrat Medium"/>
                <a:ea typeface="Montserrat Medium"/>
                <a:cs typeface="Montserrat Medium"/>
                <a:sym typeface="Montserrat Medium"/>
              </a:rPr>
              <a:t>Undeliverable mail ballots (after each election, if more than one election is run each year)</a:t>
            </a:r>
            <a:endParaRPr b="0" i="0" sz="1100" u="none" cap="none" strike="noStrike">
              <a:solidFill>
                <a:srgbClr val="000000"/>
              </a:solidFill>
              <a:latin typeface="Montserrat Medium"/>
              <a:ea typeface="Montserrat Medium"/>
              <a:cs typeface="Montserrat Medium"/>
              <a:sym typeface="Montserrat Medium"/>
            </a:endParaRPr>
          </a:p>
          <a:p>
            <a:pPr indent="0" lvl="0" marL="0" marR="0" rtl="0" algn="l">
              <a:lnSpc>
                <a:spcPct val="100000"/>
              </a:lnSpc>
              <a:spcBef>
                <a:spcPts val="0"/>
              </a:spcBef>
              <a:spcAft>
                <a:spcPts val="0"/>
              </a:spcAft>
              <a:buNone/>
            </a:pPr>
            <a:r>
              <a:t/>
            </a:r>
            <a:endParaRPr b="0" i="0" sz="1100" u="none" cap="none" strike="noStrike">
              <a:solidFill>
                <a:srgbClr val="000000"/>
              </a:solidFill>
              <a:latin typeface="Montserrat Medium"/>
              <a:ea typeface="Montserrat Medium"/>
              <a:cs typeface="Montserrat Medium"/>
              <a:sym typeface="Montserrat Medium"/>
            </a:endParaRPr>
          </a:p>
        </p:txBody>
      </p:sp>
      <p:sp>
        <p:nvSpPr>
          <p:cNvPr id="77" name="Google Shape;77;p14"/>
          <p:cNvSpPr/>
          <p:nvPr/>
        </p:nvSpPr>
        <p:spPr>
          <a:xfrm>
            <a:off x="235400" y="7643635"/>
            <a:ext cx="128100" cy="17373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