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Montserrat ExtraBold"/>
      <p:bold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ExtraBold-bold.fntdata"/><Relationship Id="rId11" Type="http://schemas.openxmlformats.org/officeDocument/2006/relationships/font" Target="fonts/IBMPlexSans-boldItalic.fntdata"/><Relationship Id="rId10" Type="http://schemas.openxmlformats.org/officeDocument/2006/relationships/font" Target="fonts/IBMPlexSans-italic.fntdata"/><Relationship Id="rId21" Type="http://schemas.openxmlformats.org/officeDocument/2006/relationships/font" Target="fonts/MontserratExtraBold-boldItalic.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02250" y="2775050"/>
            <a:ext cx="7274400" cy="6769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lang="en-US" sz="1600">
                <a:solidFill>
                  <a:srgbClr val="039094"/>
                </a:solidFill>
                <a:latin typeface="IBM Plex Sans"/>
                <a:ea typeface="IBM Plex Sans"/>
                <a:cs typeface="IBM Plex Sans"/>
                <a:sym typeface="IBM Plex Sans"/>
              </a:rPr>
              <a:t>How does</a:t>
            </a:r>
            <a:r>
              <a:rPr b="1" i="0" lang="en-US" sz="1600" u="none" cap="none" strike="noStrike">
                <a:solidFill>
                  <a:srgbClr val="039094"/>
                </a:solidFill>
                <a:latin typeface="IBM Plex Sans"/>
                <a:ea typeface="IBM Plex Sans"/>
                <a:cs typeface="IBM Plex Sans"/>
                <a:sym typeface="IBM Plex Sans"/>
              </a:rPr>
              <a:t> </a:t>
            </a:r>
            <a:r>
              <a:rPr b="1" lang="en-US" sz="1600">
                <a:solidFill>
                  <a:srgbClr val="039094"/>
                </a:solidFill>
                <a:latin typeface="IBM Plex Sans"/>
                <a:ea typeface="IBM Plex Sans"/>
                <a:cs typeface="IBM Plex Sans"/>
                <a:sym typeface="IBM Plex Sans"/>
              </a:rPr>
              <a:t>signature verification</a:t>
            </a:r>
            <a:r>
              <a:rPr b="1" i="0" lang="en-US" sz="1600" u="none" cap="none" strike="noStrike">
                <a:solidFill>
                  <a:srgbClr val="039094"/>
                </a:solidFill>
                <a:latin typeface="IBM Plex Sans"/>
                <a:ea typeface="IBM Plex Sans"/>
                <a:cs typeface="IBM Plex Sans"/>
                <a:sym typeface="IBM Plex Sans"/>
              </a:rPr>
              <a:t> </a:t>
            </a:r>
            <a:r>
              <a:rPr b="1" lang="en-US" sz="1600">
                <a:solidFill>
                  <a:srgbClr val="039094"/>
                </a:solidFill>
                <a:latin typeface="IBM Plex Sans"/>
                <a:ea typeface="IBM Plex Sans"/>
                <a:cs typeface="IBM Plex Sans"/>
                <a:sym typeface="IBM Plex Sans"/>
              </a:rPr>
              <a:t>work</a:t>
            </a:r>
            <a:r>
              <a:rPr b="1" i="0" lang="en-US" sz="1600" u="none" cap="none" strike="noStrike">
                <a:solidFill>
                  <a:srgbClr val="039094"/>
                </a:solidFill>
                <a:latin typeface="IBM Plex Sans"/>
                <a:ea typeface="IBM Plex Sans"/>
                <a:cs typeface="IBM Plex Sans"/>
                <a:sym typeface="IBM Plex Sans"/>
              </a:rPr>
              <a:t>? </a:t>
            </a:r>
            <a:r>
              <a:rPr lang="en-US" sz="1150">
                <a:solidFill>
                  <a:schemeClr val="dk1"/>
                </a:solidFill>
                <a:latin typeface="Montserrat"/>
                <a:ea typeface="Montserrat"/>
                <a:cs typeface="Montserrat"/>
                <a:sym typeface="Montserrat"/>
              </a:rPr>
              <a:t>In jurisdictions that require signature verification, the signature on the ballot return envelope is compared with the signature on file in the voter registration database for the same voter. This comparison may be done manually or with the assistance of automatic signature verification (ASV) software. </a:t>
            </a:r>
            <a:endParaRPr sz="1150">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t/>
            </a:r>
            <a:endParaRPr sz="1150">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lang="en-US" sz="1150">
                <a:solidFill>
                  <a:schemeClr val="dk1"/>
                </a:solidFill>
                <a:latin typeface="Montserrat"/>
                <a:ea typeface="Montserrat"/>
                <a:cs typeface="Montserrat"/>
                <a:sym typeface="Montserrat"/>
              </a:rPr>
              <a:t>Trained election workers evaluate the signature on the mail ballot packet and compare it to the image stored in the voter’s registration record. If the worker finds a match, the ballot packet is accepted for pre-processing. If the comparison is not a match, the ballot is sent for a second review.</a:t>
            </a:r>
            <a:endParaRPr>
              <a:solidFill>
                <a:schemeClr val="dk1"/>
              </a:solidFill>
            </a:endParaRPr>
          </a:p>
          <a:p>
            <a:pPr indent="0" lvl="0" marL="0" rtl="0" algn="l">
              <a:spcBef>
                <a:spcPts val="0"/>
              </a:spcBef>
              <a:spcAft>
                <a:spcPts val="0"/>
              </a:spcAft>
              <a:buClr>
                <a:schemeClr val="dk1"/>
              </a:buClr>
              <a:buSzPts val="1150"/>
              <a:buFont typeface="Arial"/>
              <a:buNone/>
            </a:pPr>
            <a:r>
              <a:t/>
            </a:r>
            <a:endParaRPr sz="1150">
              <a:solidFill>
                <a:schemeClr val="dk1"/>
              </a:solidFill>
              <a:latin typeface="Montserrat"/>
              <a:ea typeface="Montserrat"/>
              <a:cs typeface="Montserrat"/>
              <a:sym typeface="Montserrat"/>
            </a:endParaRPr>
          </a:p>
          <a:p>
            <a:pPr indent="0" lvl="0" marL="0" rtl="0" algn="l">
              <a:spcBef>
                <a:spcPts val="0"/>
              </a:spcBef>
              <a:spcAft>
                <a:spcPts val="0"/>
              </a:spcAft>
              <a:buClr>
                <a:schemeClr val="dk1"/>
              </a:buClr>
              <a:buSzPts val="1150"/>
              <a:buFont typeface="Arial"/>
              <a:buNone/>
            </a:pPr>
            <a:r>
              <a:rPr lang="en-US" sz="1150">
                <a:solidFill>
                  <a:schemeClr val="dk1"/>
                </a:solidFill>
                <a:latin typeface="Montserrat"/>
                <a:ea typeface="Montserrat"/>
                <a:cs typeface="Montserrat"/>
                <a:sym typeface="Montserrat"/>
              </a:rPr>
              <a:t>A second review is performed on all mail ballot packets that have not passed the first signature verification or ASV. At the second level of signature verification, trained workers review the signature and compare it to images saved in the voter’s registration record and either accept or reject the signature. The selection is marked in the system. Mail ballot packets with accepted </a:t>
            </a:r>
            <a:r>
              <a:rPr lang="en-US" sz="1150">
                <a:solidFill>
                  <a:schemeClr val="dk1"/>
                </a:solidFill>
                <a:latin typeface="Montserrat"/>
                <a:ea typeface="Montserrat"/>
                <a:cs typeface="Montserrat"/>
                <a:sym typeface="Montserrat"/>
              </a:rPr>
              <a:t>signatures</a:t>
            </a:r>
            <a:r>
              <a:rPr lang="en-US" sz="1150">
                <a:solidFill>
                  <a:schemeClr val="dk1"/>
                </a:solidFill>
                <a:latin typeface="Montserrat"/>
                <a:ea typeface="Montserrat"/>
                <a:cs typeface="Montserrat"/>
                <a:sym typeface="Montserrat"/>
              </a:rPr>
              <a:t> are placed in the appropriate tray for pre-processing. Mail ballot packets with missing or rejected signatures are placed in a separate tray and a cure letter is sent to the voter. The cure letter lets the voter know there is a problem with their ballot, and they are permitted to fix – or cure – it, so their ballot can be counted. </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rPr b="1" lang="en-US" sz="1600">
                <a:solidFill>
                  <a:srgbClr val="039094"/>
                </a:solidFill>
                <a:latin typeface="IBM Plex Sans"/>
                <a:ea typeface="IBM Plex Sans"/>
                <a:cs typeface="IBM Plex Sans"/>
                <a:sym typeface="IBM Plex Sans"/>
              </a:rPr>
              <a:t>Signatures can vary or change over time, so how does matching work? </a:t>
            </a:r>
            <a:r>
              <a:rPr i="0" lang="en-US" sz="1150" u="none" cap="none" strike="noStrike">
                <a:solidFill>
                  <a:schemeClr val="dk1"/>
                </a:solidFill>
                <a:latin typeface="Montserrat"/>
                <a:ea typeface="Montserrat"/>
                <a:cs typeface="Montserrat"/>
                <a:sym typeface="Montserrat"/>
              </a:rPr>
              <a:t>Signature variation is normal and expected. A person’s signature will almost never be exactly the same</a:t>
            </a:r>
            <a:r>
              <a:rPr lang="en-US" sz="1150">
                <a:solidFill>
                  <a:schemeClr val="dk1"/>
                </a:solidFill>
                <a:latin typeface="Montserrat"/>
                <a:ea typeface="Montserrat"/>
                <a:cs typeface="Montserrat"/>
                <a:sym typeface="Montserrat"/>
              </a:rPr>
              <a:t>, but it will </a:t>
            </a:r>
            <a:r>
              <a:rPr i="0" lang="en-US" sz="1150" u="none" cap="none" strike="noStrike">
                <a:solidFill>
                  <a:schemeClr val="dk1"/>
                </a:solidFill>
                <a:latin typeface="Montserrat"/>
                <a:ea typeface="Montserrat"/>
                <a:cs typeface="Montserrat"/>
                <a:sym typeface="Montserrat"/>
              </a:rPr>
              <a:t>always have some consistent characteristics</a:t>
            </a:r>
            <a:r>
              <a:rPr lang="en-US" sz="1150">
                <a:solidFill>
                  <a:schemeClr val="dk1"/>
                </a:solidFill>
                <a:latin typeface="Montserrat"/>
                <a:ea typeface="Montserrat"/>
                <a:cs typeface="Montserrat"/>
                <a:sym typeface="Montserrat"/>
              </a:rPr>
              <a:t>. </a:t>
            </a:r>
            <a:endParaRPr sz="1150">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sz="1150">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None/>
            </a:pPr>
            <a:r>
              <a:rPr lang="en-US" sz="1150">
                <a:latin typeface="Montserrat"/>
                <a:ea typeface="Montserrat"/>
                <a:cs typeface="Montserrat"/>
                <a:sym typeface="Montserrat"/>
              </a:rPr>
              <a:t>Election staff is trained to examine broad characteristics first: </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type of writing: cursive or print;</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speed of writing: harmonious or slow and deliberate;</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overall spacing, size and proportion; and</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position of the signature: slanted or straight.</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rPr lang="en-US" sz="1150">
                <a:latin typeface="Montserrat"/>
                <a:ea typeface="Montserrat"/>
                <a:cs typeface="Montserrat"/>
                <a:sym typeface="Montserrat"/>
              </a:rPr>
              <a:t>If an </a:t>
            </a:r>
            <a:r>
              <a:rPr lang="en-US" sz="1150">
                <a:latin typeface="Montserrat"/>
                <a:ea typeface="Montserrat"/>
                <a:cs typeface="Montserrat"/>
                <a:sym typeface="Montserrat"/>
              </a:rPr>
              <a:t>examination</a:t>
            </a:r>
            <a:r>
              <a:rPr lang="en-US" sz="1150">
                <a:latin typeface="Montserrat"/>
                <a:ea typeface="Montserrat"/>
                <a:cs typeface="Montserrat"/>
                <a:sym typeface="Montserrat"/>
              </a:rPr>
              <a:t> of broad </a:t>
            </a:r>
            <a:r>
              <a:rPr lang="en-US" sz="1150">
                <a:latin typeface="Montserrat"/>
                <a:ea typeface="Montserrat"/>
                <a:cs typeface="Montserrat"/>
                <a:sym typeface="Montserrat"/>
              </a:rPr>
              <a:t>characteristics does not result in a a clear match</a:t>
            </a:r>
            <a:r>
              <a:rPr lang="en-US" sz="1150">
                <a:latin typeface="Montserrat"/>
                <a:ea typeface="Montserrat"/>
                <a:cs typeface="Montserrat"/>
                <a:sym typeface="Montserrat"/>
              </a:rPr>
              <a:t>, trained election staff examine the signature’s local characteristics:</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internal spacing;</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size or proportions of a letter or letter combination;</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curves, loops and cross-points;</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presence or absence of pen lifts; and</a:t>
            </a:r>
            <a:endParaRPr sz="1150">
              <a:latin typeface="Montserrat"/>
              <a:ea typeface="Montserrat"/>
              <a:cs typeface="Montserrat"/>
              <a:sym typeface="Montserrat"/>
            </a:endParaRPr>
          </a:p>
          <a:p>
            <a:pPr indent="-301625" lvl="0" marL="457200" marR="0" rtl="0" algn="l">
              <a:lnSpc>
                <a:spcPct val="100000"/>
              </a:lnSpc>
              <a:spcBef>
                <a:spcPts val="0"/>
              </a:spcBef>
              <a:spcAft>
                <a:spcPts val="0"/>
              </a:spcAft>
              <a:buSzPts val="1150"/>
              <a:buFont typeface="Montserrat"/>
              <a:buChar char="●"/>
            </a:pPr>
            <a:r>
              <a:rPr lang="en-US" sz="1150">
                <a:latin typeface="Montserrat"/>
                <a:ea typeface="Montserrat"/>
                <a:cs typeface="Montserrat"/>
                <a:sym typeface="Montserrat"/>
              </a:rPr>
              <a:t>beginning and ending strokes.</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sz="115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p:txBody>
      </p:sp>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ELECTION FACT SHEET</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5" y="1533050"/>
            <a:ext cx="128100" cy="11430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88599" y="870496"/>
            <a:ext cx="5880880" cy="66255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lang="en-US" sz="1900">
                <a:solidFill>
                  <a:srgbClr val="E69424"/>
                </a:solidFill>
                <a:latin typeface="Montserrat"/>
                <a:ea typeface="Montserrat"/>
                <a:cs typeface="Montserrat"/>
                <a:sym typeface="Montserrat"/>
              </a:rPr>
              <a:t>SIGNATURE </a:t>
            </a:r>
            <a:r>
              <a:rPr lang="en-US" sz="1900">
                <a:solidFill>
                  <a:srgbClr val="E69424"/>
                </a:solidFill>
                <a:latin typeface="Montserrat"/>
                <a:ea typeface="Montserrat"/>
                <a:cs typeface="Montserrat"/>
                <a:sym typeface="Montserrat"/>
              </a:rPr>
              <a:t>VERIFICATION</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6208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350350" y="1430075"/>
            <a:ext cx="7059900" cy="118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lang="en-US" sz="1250">
                <a:solidFill>
                  <a:srgbClr val="00596E"/>
                </a:solidFill>
                <a:latin typeface="Montserrat Medium"/>
                <a:ea typeface="Montserrat Medium"/>
                <a:cs typeface="Montserrat Medium"/>
                <a:sym typeface="Montserrat Medium"/>
              </a:rPr>
              <a:t>Signature verification is a process used to confirm each voter’s identity by comparing the signature on their ballot envelope to the signature captured in their voter registration record. The same process is used to verify signatures on petitions. </a:t>
            </a:r>
            <a:br>
              <a:rPr lang="en-US" sz="1250">
                <a:solidFill>
                  <a:srgbClr val="00596E"/>
                </a:solidFill>
                <a:latin typeface="Montserrat Medium"/>
                <a:ea typeface="Montserrat Medium"/>
                <a:cs typeface="Montserrat Medium"/>
                <a:sym typeface="Montserrat Medium"/>
              </a:rPr>
            </a:br>
            <a:r>
              <a:rPr lang="en-US" sz="1250">
                <a:solidFill>
                  <a:srgbClr val="00596E"/>
                </a:solidFill>
                <a:latin typeface="Montserrat Medium"/>
                <a:ea typeface="Montserrat Medium"/>
                <a:cs typeface="Montserrat Medium"/>
                <a:sym typeface="Montserrat Medium"/>
              </a:rPr>
              <a:t>When administered consistently, efficiently and transparently, signature verification improves public trust in the election by confirming that ballots returned by mail are legitimate and </a:t>
            </a:r>
            <a:r>
              <a:rPr lang="en-US" sz="1250">
                <a:solidFill>
                  <a:srgbClr val="00596E"/>
                </a:solidFill>
                <a:latin typeface="Montserrat Medium"/>
                <a:ea typeface="Montserrat Medium"/>
                <a:cs typeface="Montserrat Medium"/>
                <a:sym typeface="Montserrat Medium"/>
              </a:rPr>
              <a:t>enhances the security and integrity of the mail ballot process. </a:t>
            </a:r>
            <a:endParaRPr/>
          </a:p>
          <a:p>
            <a:pPr indent="0" lvl="0" marL="0" marR="0" rtl="0" algn="l">
              <a:lnSpc>
                <a:spcPct val="100000"/>
              </a:lnSpc>
              <a:spcBef>
                <a:spcPts val="0"/>
              </a:spcBef>
              <a:spcAft>
                <a:spcPts val="0"/>
              </a:spcAft>
              <a:buClr>
                <a:srgbClr val="000000"/>
              </a:buClr>
              <a:buSzPts val="1250"/>
              <a:buFont typeface="Arial"/>
              <a:buNone/>
            </a:pPr>
            <a:r>
              <a:t/>
            </a:r>
            <a:endParaRPr b="0" i="0" sz="1250" u="none" cap="none" strike="noStrike">
              <a:solidFill>
                <a:srgbClr val="00596E"/>
              </a:solidFill>
              <a:latin typeface="Montserrat Medium"/>
              <a:ea typeface="Montserrat Medium"/>
              <a:cs typeface="Montserrat Medium"/>
              <a:sym typeface="Montserrat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nvSpPr>
        <p:spPr>
          <a:xfrm>
            <a:off x="184150" y="415925"/>
            <a:ext cx="7020000" cy="906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600">
                <a:solidFill>
                  <a:srgbClr val="039094"/>
                </a:solidFill>
                <a:latin typeface="IBM Plex Sans"/>
                <a:ea typeface="IBM Plex Sans"/>
                <a:cs typeface="IBM Plex Sans"/>
                <a:sym typeface="IBM Plex Sans"/>
              </a:rPr>
              <a:t>How closely do signatures need to match? </a:t>
            </a:r>
            <a:r>
              <a:rPr lang="en-US" sz="1150">
                <a:solidFill>
                  <a:schemeClr val="dk1"/>
                </a:solidFill>
                <a:latin typeface="Montserrat"/>
                <a:ea typeface="Montserrat"/>
                <a:cs typeface="Montserrat"/>
                <a:sym typeface="Montserrat"/>
              </a:rPr>
              <a:t>This depends on the guidelines established by the election officials or jurisdiction, but </a:t>
            </a:r>
            <a:r>
              <a:rPr lang="en-US" sz="1150">
                <a:solidFill>
                  <a:schemeClr val="dk1"/>
                </a:solidFill>
                <a:latin typeface="Montserrat"/>
                <a:ea typeface="Montserrat"/>
                <a:cs typeface="Montserrat"/>
                <a:sym typeface="Montserrat"/>
              </a:rPr>
              <a:t>consistency</a:t>
            </a:r>
            <a:r>
              <a:rPr lang="en-US" sz="1150">
                <a:solidFill>
                  <a:schemeClr val="dk1"/>
                </a:solidFill>
                <a:latin typeface="Montserrat"/>
                <a:ea typeface="Montserrat"/>
                <a:cs typeface="Montserrat"/>
                <a:sym typeface="Montserrat"/>
              </a:rPr>
              <a:t> is key. If a voter uses a more careful signature for documents, such as their driver’s license and voter registration, and a quick signature for things like credit card receipts, they should be sure to sign their ballot packet using </a:t>
            </a:r>
            <a:r>
              <a:rPr lang="en-US" sz="1150">
                <a:solidFill>
                  <a:schemeClr val="dk1"/>
                </a:solidFill>
                <a:latin typeface="Montserrat"/>
                <a:ea typeface="Montserrat"/>
                <a:cs typeface="Montserrat"/>
                <a:sym typeface="Montserrat"/>
              </a:rPr>
              <a:t>their</a:t>
            </a:r>
            <a:r>
              <a:rPr lang="en-US" sz="1150">
                <a:solidFill>
                  <a:schemeClr val="dk1"/>
                </a:solidFill>
                <a:latin typeface="Montserrat"/>
                <a:ea typeface="Montserrat"/>
                <a:cs typeface="Montserrat"/>
                <a:sym typeface="Montserrat"/>
              </a:rPr>
              <a:t> more careful signature to ensure it’s a close match to the signature on file. </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rPr b="1" lang="en-US" sz="1600">
                <a:solidFill>
                  <a:srgbClr val="039094"/>
                </a:solidFill>
                <a:latin typeface="IBM Plex Sans"/>
                <a:ea typeface="IBM Plex Sans"/>
                <a:cs typeface="IBM Plex Sans"/>
                <a:sym typeface="IBM Plex Sans"/>
              </a:rPr>
              <a:t>What happens if signatures are not a </a:t>
            </a:r>
            <a:r>
              <a:rPr b="1" lang="en-US" sz="1600">
                <a:solidFill>
                  <a:srgbClr val="039094"/>
                </a:solidFill>
                <a:latin typeface="IBM Plex Sans"/>
                <a:ea typeface="IBM Plex Sans"/>
                <a:cs typeface="IBM Plex Sans"/>
                <a:sym typeface="IBM Plex Sans"/>
              </a:rPr>
              <a:t>match, and the mail ballot packet signature is rejected? </a:t>
            </a:r>
            <a:r>
              <a:rPr lang="en-US" sz="1150">
                <a:solidFill>
                  <a:schemeClr val="dk1"/>
                </a:solidFill>
                <a:latin typeface="Montserrat"/>
                <a:ea typeface="Montserrat"/>
                <a:cs typeface="Montserrat"/>
                <a:sym typeface="Montserrat"/>
              </a:rPr>
              <a:t>If the signature is missing or does not match the voter signature on file, election staff will send the voter a c</a:t>
            </a:r>
            <a:r>
              <a:rPr lang="en-US" sz="1150">
                <a:solidFill>
                  <a:schemeClr val="dk1"/>
                </a:solidFill>
                <a:latin typeface="Montserrat"/>
                <a:ea typeface="Montserrat"/>
                <a:cs typeface="Montserrat"/>
                <a:sym typeface="Montserrat"/>
              </a:rPr>
              <a:t>ure letter. While language and formats vary, cure letters always include a voter affidavit and voter signature line. By signing the affidavit, the voter affirms that they are the person named in the cure letter, that they reside in that jurisdiction and that the ballot they returned was their own. The signature on the affidavit must match the voter’s signature on file for their ballot to be cured and counted. Some cure letters include a </a:t>
            </a:r>
            <a:r>
              <a:rPr lang="en-US" sz="1150">
                <a:solidFill>
                  <a:schemeClr val="dk1"/>
                </a:solidFill>
                <a:latin typeface="Montserrat"/>
                <a:ea typeface="Montserrat"/>
                <a:cs typeface="Montserrat"/>
                <a:sym typeface="Montserrat"/>
              </a:rPr>
              <a:t>checkbox</a:t>
            </a:r>
            <a:r>
              <a:rPr lang="en-US" sz="1150">
                <a:solidFill>
                  <a:schemeClr val="dk1"/>
                </a:solidFill>
                <a:latin typeface="Montserrat"/>
                <a:ea typeface="Montserrat"/>
                <a:cs typeface="Montserrat"/>
                <a:sym typeface="Montserrat"/>
              </a:rPr>
              <a:t> to help validate signature discrepancies due to disability, age, injury or health issues. Here’s an example:</a:t>
            </a:r>
            <a:br>
              <a:rPr lang="en-US" sz="1150">
                <a:solidFill>
                  <a:schemeClr val="dk1"/>
                </a:solidFill>
                <a:latin typeface="Montserrat"/>
                <a:ea typeface="Montserrat"/>
                <a:cs typeface="Montserrat"/>
                <a:sym typeface="Montserrat"/>
              </a:rPr>
            </a:br>
            <a:endParaRPr sz="1150">
              <a:solidFill>
                <a:schemeClr val="dk1"/>
              </a:solidFill>
              <a:latin typeface="Montserrat"/>
              <a:ea typeface="Montserrat"/>
              <a:cs typeface="Montserrat"/>
              <a:sym typeface="Montserrat"/>
            </a:endParaRPr>
          </a:p>
          <a:p>
            <a:pPr indent="0" lvl="0" marL="457200" rtl="0" algn="l">
              <a:spcBef>
                <a:spcPts val="0"/>
              </a:spcBef>
              <a:spcAft>
                <a:spcPts val="0"/>
              </a:spcAft>
              <a:buNone/>
            </a:pPr>
            <a:r>
              <a:rPr lang="en-US" sz="1150">
                <a:solidFill>
                  <a:schemeClr val="dk1"/>
                </a:solidFill>
                <a:latin typeface="Montserrat"/>
                <a:ea typeface="Montserrat"/>
                <a:cs typeface="Montserrat"/>
                <a:sym typeface="Montserrat"/>
              </a:rPr>
              <a:t>☐ I am a voter with a disability or recent change, such as age or health issues, that may affect my signature. </a:t>
            </a:r>
            <a:br>
              <a:rPr lang="en-US" sz="1150">
                <a:solidFill>
                  <a:schemeClr val="dk1"/>
                </a:solidFill>
                <a:latin typeface="Montserrat"/>
                <a:ea typeface="Montserrat"/>
                <a:cs typeface="Montserrat"/>
                <a:sym typeface="Montserrat"/>
              </a:rPr>
            </a:b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rPr lang="en-US" sz="1150">
                <a:solidFill>
                  <a:schemeClr val="dk1"/>
                </a:solidFill>
                <a:latin typeface="Montserrat"/>
                <a:ea typeface="Montserrat"/>
                <a:cs typeface="Montserrat"/>
                <a:sym typeface="Montserrat"/>
              </a:rPr>
              <a:t>Cure letters include a deadline and typically allow the voter to return their signed affidavit by email, fax, mail, mobile app, text or in person to increase the likelihood of voter action. Some jurisdictions require voters to provide a copy of a state-accepted form of identification when returning their </a:t>
            </a:r>
            <a:r>
              <a:rPr lang="en-US" sz="1150">
                <a:solidFill>
                  <a:schemeClr val="dk1"/>
                </a:solidFill>
                <a:latin typeface="Montserrat"/>
                <a:ea typeface="Montserrat"/>
                <a:cs typeface="Montserrat"/>
                <a:sym typeface="Montserrat"/>
              </a:rPr>
              <a:t>signed</a:t>
            </a:r>
            <a:r>
              <a:rPr lang="en-US" sz="1150">
                <a:solidFill>
                  <a:schemeClr val="dk1"/>
                </a:solidFill>
                <a:latin typeface="Montserrat"/>
                <a:ea typeface="Montserrat"/>
                <a:cs typeface="Montserrat"/>
                <a:sym typeface="Montserrat"/>
              </a:rPr>
              <a:t> affidavit. This provides confirmation of a voter’s identity where an outdated, missing or pixelated signature may prevent signature matching. </a:t>
            </a:r>
            <a:r>
              <a:rPr lang="en-US" sz="1150">
                <a:solidFill>
                  <a:schemeClr val="dk1"/>
                </a:solidFill>
                <a:latin typeface="Montserrat"/>
                <a:ea typeface="Montserrat"/>
                <a:cs typeface="Montserrat"/>
                <a:sym typeface="Montserrat"/>
              </a:rPr>
              <a:t>Throughout the process, elections staff track and log accepted and rejected ballot packets and affidavits.</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rPr b="1" lang="en-US" sz="1600">
                <a:solidFill>
                  <a:srgbClr val="039094"/>
                </a:solidFill>
                <a:latin typeface="IBM Plex Sans"/>
                <a:ea typeface="IBM Plex Sans"/>
                <a:cs typeface="IBM Plex Sans"/>
                <a:sym typeface="IBM Plex Sans"/>
              </a:rPr>
              <a:t>What happens after the voter returns their affidavit?</a:t>
            </a:r>
            <a:r>
              <a:rPr lang="en-US" sz="1150">
                <a:solidFill>
                  <a:schemeClr val="dk1"/>
                </a:solidFill>
                <a:latin typeface="Montserrat"/>
                <a:ea typeface="Montserrat"/>
                <a:cs typeface="Montserrat"/>
                <a:sym typeface="Montserrat"/>
              </a:rPr>
              <a:t> When a signed affidavit is received by the elections office before the </a:t>
            </a:r>
            <a:r>
              <a:rPr lang="en-US" sz="1150">
                <a:solidFill>
                  <a:schemeClr val="dk1"/>
                </a:solidFill>
                <a:latin typeface="Montserrat"/>
                <a:ea typeface="Montserrat"/>
                <a:cs typeface="Montserrat"/>
                <a:sym typeface="Montserrat"/>
              </a:rPr>
              <a:t>deadline</a:t>
            </a:r>
            <a:r>
              <a:rPr lang="en-US" sz="1150">
                <a:solidFill>
                  <a:schemeClr val="dk1"/>
                </a:solidFill>
                <a:latin typeface="Montserrat"/>
                <a:ea typeface="Montserrat"/>
                <a:cs typeface="Montserrat"/>
                <a:sym typeface="Montserrat"/>
              </a:rPr>
              <a:t> to </a:t>
            </a:r>
            <a:r>
              <a:rPr lang="en-US" sz="1150">
                <a:solidFill>
                  <a:schemeClr val="dk1"/>
                </a:solidFill>
                <a:latin typeface="Montserrat"/>
                <a:ea typeface="Montserrat"/>
                <a:cs typeface="Montserrat"/>
                <a:sym typeface="Montserrat"/>
              </a:rPr>
              <a:t>cure</a:t>
            </a:r>
            <a:r>
              <a:rPr lang="en-US" sz="1150">
                <a:solidFill>
                  <a:schemeClr val="dk1"/>
                </a:solidFill>
                <a:latin typeface="Montserrat"/>
                <a:ea typeface="Montserrat"/>
                <a:cs typeface="Montserrat"/>
                <a:sym typeface="Montserrat"/>
              </a:rPr>
              <a:t> the signature and the ballot is otherwise valid, a</a:t>
            </a:r>
            <a:r>
              <a:rPr lang="en-US" sz="1150">
                <a:solidFill>
                  <a:schemeClr val="dk1"/>
                </a:solidFill>
                <a:latin typeface="Montserrat"/>
                <a:ea typeface="Montserrat"/>
                <a:cs typeface="Montserrat"/>
                <a:sym typeface="Montserrat"/>
              </a:rPr>
              <a:t> staff member</a:t>
            </a:r>
            <a:r>
              <a:rPr lang="en-US" sz="1150">
                <a:solidFill>
                  <a:schemeClr val="dk1"/>
                </a:solidFill>
                <a:latin typeface="Montserrat"/>
                <a:ea typeface="Montserrat"/>
                <a:cs typeface="Montserrat"/>
                <a:sym typeface="Montserrat"/>
              </a:rPr>
              <a:t> retrieves the pending mail ballot from the rejected tray in secure storage. Next, the staff member verifies that the voter information on the returned voter affidavit matches the voter information on the pending mail ballot as well as the information on the copy of their ID (if required). The staff member then locates the voter in the voter registration database and updates the voter record to reflect acceptance or rejection. The staff member also scans the affidavit into the voter’s record and updates the signature if it was accepted. </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rPr b="1" lang="en-US" sz="1600">
                <a:solidFill>
                  <a:srgbClr val="039094"/>
                </a:solidFill>
                <a:latin typeface="IBM Plex Sans"/>
                <a:ea typeface="IBM Plex Sans"/>
                <a:cs typeface="IBM Plex Sans"/>
                <a:sym typeface="IBM Plex Sans"/>
              </a:rPr>
              <a:t>What if the voter misses the cure deadline or does not return their signed affidavit? </a:t>
            </a:r>
            <a:r>
              <a:rPr lang="en-US" sz="1150">
                <a:solidFill>
                  <a:schemeClr val="dk1"/>
                </a:solidFill>
                <a:latin typeface="Montserrat"/>
                <a:ea typeface="Montserrat"/>
                <a:cs typeface="Montserrat"/>
                <a:sym typeface="Montserrat"/>
              </a:rPr>
              <a:t>If a voter has not resolved their missing or rejected signature issue by the deadline to cure, their unopened ballot return envelope and ballot will be stored according to state retention guidelines. </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rPr b="1" lang="en-US" sz="1600">
                <a:solidFill>
                  <a:schemeClr val="dk2"/>
                </a:solidFill>
                <a:latin typeface="IBM Plex Sans"/>
                <a:ea typeface="IBM Plex Sans"/>
                <a:cs typeface="IBM Plex Sans"/>
                <a:sym typeface="IBM Plex Sans"/>
              </a:rPr>
              <a:t>Can I participate in signature verification? </a:t>
            </a:r>
            <a:r>
              <a:rPr lang="en-US" sz="1150">
                <a:solidFill>
                  <a:schemeClr val="dk1"/>
                </a:solidFill>
                <a:latin typeface="Montserrat"/>
                <a:ea typeface="Montserrat"/>
                <a:cs typeface="Montserrat"/>
                <a:sym typeface="Montserrat"/>
              </a:rPr>
              <a:t>No. Observers may observe the process from the designated observer space, but they are not permitted to verify signatures. Because the signature verification staff’s computer screens may contain confidential voter information, observers are usually not permitted to view them. This may vary depending on observer type and statute.</a:t>
            </a:r>
            <a:endParaRPr sz="115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150">
              <a:solidFill>
                <a:schemeClr val="dk1"/>
              </a:solidFill>
              <a:latin typeface="Montserrat"/>
              <a:ea typeface="Montserrat"/>
              <a:cs typeface="Montserrat"/>
              <a:sym typeface="Montserrat"/>
            </a:endParaRPr>
          </a:p>
        </p:txBody>
      </p:sp>
      <p:sp>
        <p:nvSpPr>
          <p:cNvPr id="67" name="Google Shape;67;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