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7772400" cy="10058400"/>
  <p:notesSz cx="6858000" cy="9144000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  <p:embeddedFont>
      <p:font typeface="Roboto Black" panose="02000000000000000000" pitchFamily="2" charset="0"/>
      <p:bold r:id="rId8"/>
      <p:boldItalic r:id="rId9"/>
    </p:embeddedFont>
    <p:embeddedFont>
      <p:font typeface="Roboto Medium" panose="02000000000000000000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2168" y="2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b8e2e4beec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b8e2e4beec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/>
          <p:nvPr/>
        </p:nvSpPr>
        <p:spPr>
          <a:xfrm>
            <a:off x="-126250" y="3058600"/>
            <a:ext cx="8038800" cy="7140900"/>
          </a:xfrm>
          <a:prstGeom prst="rect">
            <a:avLst/>
          </a:prstGeom>
          <a:solidFill>
            <a:srgbClr val="F7FC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" name="Google Shape;10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125" y="3340837"/>
            <a:ext cx="7165798" cy="610213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4"/>
          <p:cNvSpPr txBox="1"/>
          <p:nvPr/>
        </p:nvSpPr>
        <p:spPr>
          <a:xfrm>
            <a:off x="224525" y="169400"/>
            <a:ext cx="5048400" cy="1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WHY DOES IT </a:t>
            </a:r>
            <a:br>
              <a:rPr lang="en" sz="42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</a:br>
            <a:r>
              <a:rPr lang="en" sz="42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TAKE SO LONG TO COUNT THE VOTES?</a:t>
            </a:r>
            <a:endParaRPr sz="4200">
              <a:solidFill>
                <a:srgbClr val="25613B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-133200" y="1987300"/>
            <a:ext cx="8038800" cy="1071300"/>
          </a:xfrm>
          <a:prstGeom prst="rect">
            <a:avLst/>
          </a:prstGeom>
          <a:solidFill>
            <a:srgbClr val="2561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4"/>
          <p:cNvSpPr txBox="1"/>
          <p:nvPr/>
        </p:nvSpPr>
        <p:spPr>
          <a:xfrm>
            <a:off x="303300" y="2156550"/>
            <a:ext cx="7165800" cy="7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>
                <a:solidFill>
                  <a:srgbClr val="F7FCE1"/>
                </a:solidFill>
                <a:latin typeface="Roboto"/>
                <a:ea typeface="Roboto"/>
                <a:cs typeface="Roboto"/>
                <a:sym typeface="Roboto"/>
              </a:rPr>
              <a:t>Counting votes involves more than just scanning ballots and tallying results. The roadmap below shows what happens from the time polls close until the election is certified in &lt;Jurisdiction&gt;.</a:t>
            </a:r>
            <a:endParaRPr sz="1700" b="1">
              <a:solidFill>
                <a:srgbClr val="F7FCE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452225" y="4312300"/>
            <a:ext cx="1514400" cy="8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Semi-official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results contain: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228600" lvl="0" indent="-167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392C"/>
              </a:buClr>
              <a:buSzPts val="1200"/>
              <a:buFont typeface="Roboto Medium"/>
              <a:buChar char="●"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In-person ballots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228600" lvl="0" indent="-1676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392C"/>
              </a:buClr>
              <a:buSzPts val="1200"/>
              <a:buFont typeface="Roboto Medium"/>
              <a:buChar char="●"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VBM Ballots prior to election night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07" name="Google Shape;107;p14"/>
          <p:cNvSpPr/>
          <p:nvPr/>
        </p:nvSpPr>
        <p:spPr>
          <a:xfrm>
            <a:off x="5579875" y="254050"/>
            <a:ext cx="1910700" cy="1534800"/>
          </a:xfrm>
          <a:prstGeom prst="rect">
            <a:avLst/>
          </a:prstGeom>
          <a:solidFill>
            <a:srgbClr val="2561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7FCE1"/>
                </a:solidFill>
                <a:latin typeface="Roboto Black"/>
                <a:ea typeface="Roboto Black"/>
                <a:cs typeface="Roboto Black"/>
                <a:sym typeface="Roboto Black"/>
              </a:rPr>
              <a:t>LOGO</a:t>
            </a:r>
            <a:endParaRPr sz="1800">
              <a:solidFill>
                <a:srgbClr val="F7FCE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108" name="Google Shape;108;p14"/>
          <p:cNvSpPr/>
          <p:nvPr/>
        </p:nvSpPr>
        <p:spPr>
          <a:xfrm>
            <a:off x="1162050" y="3256500"/>
            <a:ext cx="1939200" cy="539100"/>
          </a:xfrm>
          <a:prstGeom prst="roundRect">
            <a:avLst>
              <a:gd name="adj" fmla="val 16667"/>
            </a:avLst>
          </a:prstGeom>
          <a:solidFill>
            <a:srgbClr val="D2E45F"/>
          </a:solidFill>
          <a:ln w="28575" cap="flat" cmpd="sng">
            <a:solidFill>
              <a:srgbClr val="2561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Election Day</a:t>
            </a:r>
            <a:endParaRPr sz="2200">
              <a:solidFill>
                <a:srgbClr val="25613B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452225" y="3839475"/>
            <a:ext cx="465000" cy="390000"/>
          </a:xfrm>
          <a:prstGeom prst="roundRect">
            <a:avLst>
              <a:gd name="adj" fmla="val 16667"/>
            </a:avLst>
          </a:prstGeom>
          <a:solidFill>
            <a:srgbClr val="25613B"/>
          </a:solidFill>
          <a:ln w="28575" cap="flat" cmpd="sng">
            <a:solidFill>
              <a:srgbClr val="2561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7FCE1"/>
                </a:solidFill>
                <a:latin typeface="Roboto Black"/>
                <a:ea typeface="Roboto Black"/>
                <a:cs typeface="Roboto Black"/>
                <a:sym typeface="Roboto Black"/>
              </a:rPr>
              <a:t>1</a:t>
            </a:r>
            <a:endParaRPr sz="2200">
              <a:solidFill>
                <a:srgbClr val="F7FCE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cxnSp>
        <p:nvCxnSpPr>
          <p:cNvPr id="110" name="Google Shape;110;p14"/>
          <p:cNvCxnSpPr/>
          <p:nvPr/>
        </p:nvCxnSpPr>
        <p:spPr>
          <a:xfrm>
            <a:off x="763475" y="4227875"/>
            <a:ext cx="1203000" cy="0"/>
          </a:xfrm>
          <a:prstGeom prst="straightConnector1">
            <a:avLst/>
          </a:prstGeom>
          <a:noFill/>
          <a:ln w="28575" cap="flat" cmpd="sng">
            <a:solidFill>
              <a:srgbClr val="25613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1" name="Google Shape;111;p14"/>
          <p:cNvSpPr/>
          <p:nvPr/>
        </p:nvSpPr>
        <p:spPr>
          <a:xfrm>
            <a:off x="2918200" y="4008200"/>
            <a:ext cx="465000" cy="390000"/>
          </a:xfrm>
          <a:prstGeom prst="roundRect">
            <a:avLst>
              <a:gd name="adj" fmla="val 16667"/>
            </a:avLst>
          </a:prstGeom>
          <a:solidFill>
            <a:srgbClr val="D2E45F"/>
          </a:solidFill>
          <a:ln w="28575" cap="flat" cmpd="sng">
            <a:solidFill>
              <a:srgbClr val="D2E4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19392C"/>
                </a:solidFill>
                <a:latin typeface="Roboto Black"/>
                <a:ea typeface="Roboto Black"/>
                <a:cs typeface="Roboto Black"/>
                <a:sym typeface="Roboto Black"/>
              </a:rPr>
              <a:t>2</a:t>
            </a:r>
            <a:endParaRPr sz="2200">
              <a:solidFill>
                <a:srgbClr val="19392C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cxnSp>
        <p:nvCxnSpPr>
          <p:cNvPr id="112" name="Google Shape;112;p14"/>
          <p:cNvCxnSpPr/>
          <p:nvPr/>
        </p:nvCxnSpPr>
        <p:spPr>
          <a:xfrm>
            <a:off x="3383200" y="4302543"/>
            <a:ext cx="0" cy="666900"/>
          </a:xfrm>
          <a:prstGeom prst="straightConnector1">
            <a:avLst/>
          </a:prstGeom>
          <a:noFill/>
          <a:ln w="28575" cap="flat" cmpd="sng">
            <a:solidFill>
              <a:srgbClr val="D2E45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3" name="Google Shape;113;p14"/>
          <p:cNvSpPr/>
          <p:nvPr/>
        </p:nvSpPr>
        <p:spPr>
          <a:xfrm>
            <a:off x="5839875" y="3610638"/>
            <a:ext cx="465000" cy="390000"/>
          </a:xfrm>
          <a:prstGeom prst="roundRect">
            <a:avLst>
              <a:gd name="adj" fmla="val 16667"/>
            </a:avLst>
          </a:prstGeom>
          <a:solidFill>
            <a:srgbClr val="25613B"/>
          </a:solidFill>
          <a:ln w="28575" cap="flat" cmpd="sng">
            <a:solidFill>
              <a:srgbClr val="2561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7FCE1"/>
                </a:solidFill>
                <a:latin typeface="Roboto Black"/>
                <a:ea typeface="Roboto Black"/>
                <a:cs typeface="Roboto Black"/>
                <a:sym typeface="Roboto Black"/>
              </a:rPr>
              <a:t>3</a:t>
            </a:r>
            <a:endParaRPr sz="2200">
              <a:solidFill>
                <a:srgbClr val="F7FCE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cxnSp>
        <p:nvCxnSpPr>
          <p:cNvPr id="114" name="Google Shape;114;p14"/>
          <p:cNvCxnSpPr/>
          <p:nvPr/>
        </p:nvCxnSpPr>
        <p:spPr>
          <a:xfrm>
            <a:off x="6304875" y="3875226"/>
            <a:ext cx="0" cy="1086000"/>
          </a:xfrm>
          <a:prstGeom prst="straightConnector1">
            <a:avLst/>
          </a:prstGeom>
          <a:noFill/>
          <a:ln w="28575" cap="flat" cmpd="sng">
            <a:solidFill>
              <a:srgbClr val="25613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5" name="Google Shape;115;p14"/>
          <p:cNvSpPr/>
          <p:nvPr/>
        </p:nvSpPr>
        <p:spPr>
          <a:xfrm>
            <a:off x="4833325" y="5572050"/>
            <a:ext cx="465000" cy="390000"/>
          </a:xfrm>
          <a:prstGeom prst="roundRect">
            <a:avLst>
              <a:gd name="adj" fmla="val 16667"/>
            </a:avLst>
          </a:prstGeom>
          <a:solidFill>
            <a:srgbClr val="D2E45F"/>
          </a:solidFill>
          <a:ln w="28575" cap="flat" cmpd="sng">
            <a:solidFill>
              <a:srgbClr val="D2E4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19392C"/>
                </a:solidFill>
                <a:latin typeface="Roboto Black"/>
                <a:ea typeface="Roboto Black"/>
                <a:cs typeface="Roboto Black"/>
                <a:sym typeface="Roboto Black"/>
              </a:rPr>
              <a:t>4</a:t>
            </a:r>
            <a:endParaRPr sz="2200">
              <a:solidFill>
                <a:srgbClr val="19392C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cxnSp>
        <p:nvCxnSpPr>
          <p:cNvPr id="116" name="Google Shape;116;p14"/>
          <p:cNvCxnSpPr/>
          <p:nvPr/>
        </p:nvCxnSpPr>
        <p:spPr>
          <a:xfrm>
            <a:off x="5298325" y="5836625"/>
            <a:ext cx="0" cy="873900"/>
          </a:xfrm>
          <a:prstGeom prst="straightConnector1">
            <a:avLst/>
          </a:prstGeom>
          <a:noFill/>
          <a:ln w="28575" cap="flat" cmpd="sng">
            <a:solidFill>
              <a:srgbClr val="D2E45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7" name="Google Shape;117;p14"/>
          <p:cNvSpPr/>
          <p:nvPr/>
        </p:nvSpPr>
        <p:spPr>
          <a:xfrm>
            <a:off x="2485850" y="5740925"/>
            <a:ext cx="465000" cy="390000"/>
          </a:xfrm>
          <a:prstGeom prst="roundRect">
            <a:avLst>
              <a:gd name="adj" fmla="val 16667"/>
            </a:avLst>
          </a:prstGeom>
          <a:solidFill>
            <a:srgbClr val="25613B"/>
          </a:solidFill>
          <a:ln w="28575" cap="flat" cmpd="sng">
            <a:solidFill>
              <a:srgbClr val="2561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7FCE1"/>
                </a:solidFill>
                <a:latin typeface="Roboto Black"/>
                <a:ea typeface="Roboto Black"/>
                <a:cs typeface="Roboto Black"/>
                <a:sym typeface="Roboto Black"/>
              </a:rPr>
              <a:t>5</a:t>
            </a:r>
            <a:endParaRPr sz="2200">
              <a:solidFill>
                <a:srgbClr val="F7FCE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cxnSp>
        <p:nvCxnSpPr>
          <p:cNvPr id="118" name="Google Shape;118;p14"/>
          <p:cNvCxnSpPr/>
          <p:nvPr/>
        </p:nvCxnSpPr>
        <p:spPr>
          <a:xfrm>
            <a:off x="2950850" y="6005500"/>
            <a:ext cx="0" cy="684300"/>
          </a:xfrm>
          <a:prstGeom prst="straightConnector1">
            <a:avLst/>
          </a:prstGeom>
          <a:noFill/>
          <a:ln w="28575" cap="flat" cmpd="sng">
            <a:solidFill>
              <a:srgbClr val="25613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9" name="Google Shape;119;p14"/>
          <p:cNvSpPr/>
          <p:nvPr/>
        </p:nvSpPr>
        <p:spPr>
          <a:xfrm>
            <a:off x="469038" y="6079263"/>
            <a:ext cx="465000" cy="390000"/>
          </a:xfrm>
          <a:prstGeom prst="roundRect">
            <a:avLst>
              <a:gd name="adj" fmla="val 16667"/>
            </a:avLst>
          </a:prstGeom>
          <a:solidFill>
            <a:srgbClr val="D2E45F"/>
          </a:solidFill>
          <a:ln w="28575" cap="flat" cmpd="sng">
            <a:solidFill>
              <a:srgbClr val="D2E4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19392C"/>
                </a:solidFill>
                <a:latin typeface="Roboto Black"/>
                <a:ea typeface="Roboto Black"/>
                <a:cs typeface="Roboto Black"/>
                <a:sym typeface="Roboto Black"/>
              </a:rPr>
              <a:t>6</a:t>
            </a:r>
            <a:endParaRPr sz="2200">
              <a:solidFill>
                <a:srgbClr val="19392C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cxnSp>
        <p:nvCxnSpPr>
          <p:cNvPr id="120" name="Google Shape;120;p14"/>
          <p:cNvCxnSpPr/>
          <p:nvPr/>
        </p:nvCxnSpPr>
        <p:spPr>
          <a:xfrm>
            <a:off x="934038" y="6343838"/>
            <a:ext cx="0" cy="516600"/>
          </a:xfrm>
          <a:prstGeom prst="straightConnector1">
            <a:avLst/>
          </a:prstGeom>
          <a:noFill/>
          <a:ln w="28575" cap="flat" cmpd="sng">
            <a:solidFill>
              <a:srgbClr val="D2E45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1" name="Google Shape;121;p14"/>
          <p:cNvSpPr/>
          <p:nvPr/>
        </p:nvSpPr>
        <p:spPr>
          <a:xfrm>
            <a:off x="837275" y="7523525"/>
            <a:ext cx="465000" cy="390000"/>
          </a:xfrm>
          <a:prstGeom prst="roundRect">
            <a:avLst>
              <a:gd name="adj" fmla="val 16667"/>
            </a:avLst>
          </a:prstGeom>
          <a:solidFill>
            <a:srgbClr val="25613B"/>
          </a:solidFill>
          <a:ln w="28575" cap="flat" cmpd="sng">
            <a:solidFill>
              <a:srgbClr val="2561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7FCE1"/>
                </a:solidFill>
                <a:latin typeface="Roboto Black"/>
                <a:ea typeface="Roboto Black"/>
                <a:cs typeface="Roboto Black"/>
                <a:sym typeface="Roboto Black"/>
              </a:rPr>
              <a:t>7</a:t>
            </a:r>
            <a:endParaRPr sz="2200">
              <a:solidFill>
                <a:srgbClr val="F7FCE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cxnSp>
        <p:nvCxnSpPr>
          <p:cNvPr id="122" name="Google Shape;122;p14"/>
          <p:cNvCxnSpPr/>
          <p:nvPr/>
        </p:nvCxnSpPr>
        <p:spPr>
          <a:xfrm>
            <a:off x="1302275" y="7788100"/>
            <a:ext cx="0" cy="649200"/>
          </a:xfrm>
          <a:prstGeom prst="straightConnector1">
            <a:avLst/>
          </a:prstGeom>
          <a:noFill/>
          <a:ln w="28575" cap="flat" cmpd="sng">
            <a:solidFill>
              <a:srgbClr val="25613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3" name="Google Shape;123;p14"/>
          <p:cNvSpPr/>
          <p:nvPr/>
        </p:nvSpPr>
        <p:spPr>
          <a:xfrm>
            <a:off x="2718350" y="7712675"/>
            <a:ext cx="465000" cy="390000"/>
          </a:xfrm>
          <a:prstGeom prst="roundRect">
            <a:avLst>
              <a:gd name="adj" fmla="val 16667"/>
            </a:avLst>
          </a:prstGeom>
          <a:solidFill>
            <a:srgbClr val="D2E45F"/>
          </a:solidFill>
          <a:ln w="28575" cap="flat" cmpd="sng">
            <a:solidFill>
              <a:srgbClr val="D2E4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19392C"/>
                </a:solidFill>
                <a:latin typeface="Roboto Black"/>
                <a:ea typeface="Roboto Black"/>
                <a:cs typeface="Roboto Black"/>
                <a:sym typeface="Roboto Black"/>
              </a:rPr>
              <a:t>8</a:t>
            </a:r>
            <a:endParaRPr sz="2200">
              <a:solidFill>
                <a:srgbClr val="19392C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cxnSp>
        <p:nvCxnSpPr>
          <p:cNvPr id="124" name="Google Shape;124;p14"/>
          <p:cNvCxnSpPr/>
          <p:nvPr/>
        </p:nvCxnSpPr>
        <p:spPr>
          <a:xfrm>
            <a:off x="3183350" y="7977250"/>
            <a:ext cx="0" cy="473400"/>
          </a:xfrm>
          <a:prstGeom prst="straightConnector1">
            <a:avLst/>
          </a:prstGeom>
          <a:noFill/>
          <a:ln w="28575" cap="flat" cmpd="sng">
            <a:solidFill>
              <a:srgbClr val="D2E45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5" name="Google Shape;125;p14"/>
          <p:cNvSpPr/>
          <p:nvPr/>
        </p:nvSpPr>
        <p:spPr>
          <a:xfrm>
            <a:off x="4701050" y="7847775"/>
            <a:ext cx="465000" cy="390000"/>
          </a:xfrm>
          <a:prstGeom prst="roundRect">
            <a:avLst>
              <a:gd name="adj" fmla="val 16667"/>
            </a:avLst>
          </a:prstGeom>
          <a:solidFill>
            <a:srgbClr val="25613B"/>
          </a:solidFill>
          <a:ln w="28575" cap="flat" cmpd="sng">
            <a:solidFill>
              <a:srgbClr val="2561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7FCE1"/>
                </a:solidFill>
                <a:latin typeface="Roboto Black"/>
                <a:ea typeface="Roboto Black"/>
                <a:cs typeface="Roboto Black"/>
                <a:sym typeface="Roboto Black"/>
              </a:rPr>
              <a:t>9</a:t>
            </a:r>
            <a:endParaRPr sz="2200">
              <a:solidFill>
                <a:srgbClr val="F7FCE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cxnSp>
        <p:nvCxnSpPr>
          <p:cNvPr id="126" name="Google Shape;126;p14"/>
          <p:cNvCxnSpPr/>
          <p:nvPr/>
        </p:nvCxnSpPr>
        <p:spPr>
          <a:xfrm>
            <a:off x="5166050" y="8112350"/>
            <a:ext cx="0" cy="348600"/>
          </a:xfrm>
          <a:prstGeom prst="straightConnector1">
            <a:avLst/>
          </a:prstGeom>
          <a:noFill/>
          <a:ln w="28575" cap="flat" cmpd="sng">
            <a:solidFill>
              <a:srgbClr val="25613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7" name="Google Shape;127;p14"/>
          <p:cNvSpPr txBox="1"/>
          <p:nvPr/>
        </p:nvSpPr>
        <p:spPr>
          <a:xfrm>
            <a:off x="3462350" y="4062775"/>
            <a:ext cx="2223600" cy="8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Canvass begins to ensure every valid vote is counted. In &lt;Jurisdiction&gt; we have &lt;##&gt; days to complete the canvass and certify the election.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28" name="Google Shape;128;p14"/>
          <p:cNvSpPr txBox="1"/>
          <p:nvPr/>
        </p:nvSpPr>
        <p:spPr>
          <a:xfrm>
            <a:off x="6367225" y="3610650"/>
            <a:ext cx="1282800" cy="12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Vote-by-mail ballots properly postmarked by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&lt;time&gt; on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Election Day, accepted for &lt;##&gt; calendar days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29" name="Google Shape;129;p14"/>
          <p:cNvSpPr txBox="1"/>
          <p:nvPr/>
        </p:nvSpPr>
        <p:spPr>
          <a:xfrm>
            <a:off x="5370025" y="5854650"/>
            <a:ext cx="1593600" cy="8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Ballot processing: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228600" lvl="0" indent="-167640" algn="l" rtl="0">
              <a:spcBef>
                <a:spcPts val="0"/>
              </a:spcBef>
              <a:spcAft>
                <a:spcPts val="0"/>
              </a:spcAft>
              <a:buClr>
                <a:srgbClr val="19392C"/>
              </a:buClr>
              <a:buSzPts val="1200"/>
              <a:buFont typeface="Roboto Medium"/>
              <a:buChar char="●"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Signature checks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228600" lvl="0" indent="-167640" algn="l" rtl="0">
              <a:spcBef>
                <a:spcPts val="0"/>
              </a:spcBef>
              <a:spcAft>
                <a:spcPts val="0"/>
              </a:spcAft>
              <a:buClr>
                <a:srgbClr val="19392C"/>
              </a:buClr>
              <a:buSzPts val="1200"/>
              <a:buFont typeface="Roboto Medium"/>
              <a:buChar char="●"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Duplication of damaged ballots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228600" lvl="0" indent="-167640" algn="l" rtl="0">
              <a:spcBef>
                <a:spcPts val="0"/>
              </a:spcBef>
              <a:spcAft>
                <a:spcPts val="0"/>
              </a:spcAft>
              <a:buClr>
                <a:srgbClr val="19392C"/>
              </a:buClr>
              <a:buSzPts val="1200"/>
              <a:buFont typeface="Roboto Medium"/>
              <a:buChar char="●"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Scanner preparation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30" name="Google Shape;130;p14"/>
          <p:cNvSpPr txBox="1"/>
          <p:nvPr/>
        </p:nvSpPr>
        <p:spPr>
          <a:xfrm>
            <a:off x="3012797" y="5878175"/>
            <a:ext cx="1760700" cy="8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Cure letters: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For signature challenges received until &lt;##&gt; days prior to election certification.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31" name="Google Shape;131;p14"/>
          <p:cNvSpPr txBox="1"/>
          <p:nvPr/>
        </p:nvSpPr>
        <p:spPr>
          <a:xfrm>
            <a:off x="1005550" y="6122350"/>
            <a:ext cx="13218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Provisional ballots and same-day registration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32" name="Google Shape;132;p14"/>
          <p:cNvSpPr txBox="1"/>
          <p:nvPr/>
        </p:nvSpPr>
        <p:spPr>
          <a:xfrm>
            <a:off x="1388125" y="7563402"/>
            <a:ext cx="1244400" cy="8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Receive ballots from other counties up to &lt;##&gt; days after Election Day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33" name="Google Shape;133;p14"/>
          <p:cNvSpPr txBox="1"/>
          <p:nvPr/>
        </p:nvSpPr>
        <p:spPr>
          <a:xfrm>
            <a:off x="3248900" y="7738150"/>
            <a:ext cx="1244400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Roster reconciliation: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Ensures voters only voted once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34" name="Google Shape;134;p14"/>
          <p:cNvSpPr/>
          <p:nvPr/>
        </p:nvSpPr>
        <p:spPr>
          <a:xfrm>
            <a:off x="5335275" y="9085200"/>
            <a:ext cx="1939200" cy="749100"/>
          </a:xfrm>
          <a:prstGeom prst="roundRect">
            <a:avLst>
              <a:gd name="adj" fmla="val 16667"/>
            </a:avLst>
          </a:prstGeom>
          <a:solidFill>
            <a:srgbClr val="D2E45F"/>
          </a:solidFill>
          <a:ln w="28575" cap="flat" cmpd="sng">
            <a:solidFill>
              <a:srgbClr val="2561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Certification of election</a:t>
            </a:r>
            <a:endParaRPr sz="2200">
              <a:solidFill>
                <a:srgbClr val="25613B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135" name="Google Shape;135;p14"/>
          <p:cNvSpPr txBox="1"/>
          <p:nvPr/>
        </p:nvSpPr>
        <p:spPr>
          <a:xfrm>
            <a:off x="5223850" y="7529625"/>
            <a:ext cx="1705500" cy="8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1% manual tally and verification that the ballot count is accurate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36" name="Google Shape;136;p14"/>
          <p:cNvSpPr/>
          <p:nvPr/>
        </p:nvSpPr>
        <p:spPr>
          <a:xfrm>
            <a:off x="-587375" y="8899700"/>
            <a:ext cx="5238600" cy="1505400"/>
          </a:xfrm>
          <a:prstGeom prst="roundRect">
            <a:avLst>
              <a:gd name="adj" fmla="val 12134"/>
            </a:avLst>
          </a:prstGeom>
          <a:solidFill>
            <a:srgbClr val="FFFFFF"/>
          </a:solidFill>
          <a:ln w="38100" cap="flat" cmpd="sng">
            <a:solidFill>
              <a:srgbClr val="2561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4"/>
          <p:cNvSpPr txBox="1"/>
          <p:nvPr/>
        </p:nvSpPr>
        <p:spPr>
          <a:xfrm>
            <a:off x="458200" y="9517450"/>
            <a:ext cx="19107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19392C"/>
                </a:solidFill>
                <a:latin typeface="Roboto"/>
                <a:ea typeface="Roboto"/>
                <a:cs typeface="Roboto"/>
                <a:sym typeface="Roboto"/>
              </a:rPr>
              <a:t>All processes are open to the public for observation.</a:t>
            </a:r>
            <a:endParaRPr sz="1200" b="1">
              <a:solidFill>
                <a:srgbClr val="19392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8" name="Google Shape;138;p14"/>
          <p:cNvSpPr/>
          <p:nvPr/>
        </p:nvSpPr>
        <p:spPr>
          <a:xfrm>
            <a:off x="3101199" y="9120750"/>
            <a:ext cx="785100" cy="785100"/>
          </a:xfrm>
          <a:prstGeom prst="rect">
            <a:avLst/>
          </a:prstGeom>
          <a:solidFill>
            <a:srgbClr val="2561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7FCE1"/>
                </a:solidFill>
                <a:latin typeface="Roboto Black"/>
                <a:ea typeface="Roboto Black"/>
                <a:cs typeface="Roboto Black"/>
                <a:sym typeface="Roboto Black"/>
              </a:rPr>
              <a:t>QR CODE</a:t>
            </a:r>
            <a:endParaRPr sz="1500">
              <a:solidFill>
                <a:srgbClr val="F7FCE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139" name="Google Shape;139;p14"/>
          <p:cNvSpPr txBox="1"/>
          <p:nvPr/>
        </p:nvSpPr>
        <p:spPr>
          <a:xfrm>
            <a:off x="458200" y="9120175"/>
            <a:ext cx="23391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rgbClr val="25613B"/>
                </a:solidFill>
                <a:latin typeface="Roboto"/>
                <a:ea typeface="Roboto"/>
                <a:cs typeface="Roboto"/>
                <a:sym typeface="Roboto"/>
              </a:rPr>
              <a:t>Did you know?</a:t>
            </a:r>
            <a:endParaRPr sz="2500" b="1">
              <a:solidFill>
                <a:srgbClr val="25613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Roboto Black</vt:lpstr>
      <vt:lpstr>Roboto Medium</vt:lpstr>
      <vt:lpstr>Roboto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2024-10-16T17:25:16Z</dcterms:modified>
</cp:coreProperties>
</file>