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7772400" cy="10058400"/>
  <p:notesSz cx="6858000" cy="9144000"/>
  <p:embeddedFontLst>
    <p:embeddedFont>
      <p:font typeface="Roboto" panose="02000000000000000000" pitchFamily="2" charset="0"/>
      <p:regular r:id="rId4"/>
      <p:bold r:id="rId5"/>
      <p:italic r:id="rId6"/>
      <p:boldItalic r:id="rId7"/>
    </p:embeddedFont>
    <p:embeddedFont>
      <p:font typeface="Roboto Black" panose="02000000000000000000" pitchFamily="2" charset="0"/>
      <p:bold r:id="rId8"/>
      <p:boldItalic r:id="rId9"/>
    </p:embeddedFont>
    <p:embeddedFont>
      <p:font typeface="Roboto Medium" panose="02000000000000000000" pitchFamily="2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2168" y="4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viewProps" Target="view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133200" y="3064575"/>
            <a:ext cx="8038800" cy="5259300"/>
          </a:xfrm>
          <a:prstGeom prst="rect">
            <a:avLst/>
          </a:prstGeom>
          <a:solidFill>
            <a:srgbClr val="F7FCE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5" name="Google Shape;55;p13"/>
          <p:cNvCxnSpPr/>
          <p:nvPr/>
        </p:nvCxnSpPr>
        <p:spPr>
          <a:xfrm flipH="1">
            <a:off x="3795175" y="4017275"/>
            <a:ext cx="908100" cy="1534800"/>
          </a:xfrm>
          <a:prstGeom prst="straightConnector1">
            <a:avLst/>
          </a:prstGeom>
          <a:noFill/>
          <a:ln w="28575" cap="flat" cmpd="sng">
            <a:solidFill>
              <a:srgbClr val="D2E45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" name="Google Shape;56;p13"/>
          <p:cNvCxnSpPr/>
          <p:nvPr/>
        </p:nvCxnSpPr>
        <p:spPr>
          <a:xfrm flipH="1">
            <a:off x="2852600" y="5517600"/>
            <a:ext cx="987000" cy="1638300"/>
          </a:xfrm>
          <a:prstGeom prst="straightConnector1">
            <a:avLst/>
          </a:prstGeom>
          <a:noFill/>
          <a:ln w="28575" cap="flat" cmpd="sng">
            <a:solidFill>
              <a:srgbClr val="D2E45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7" name="Google Shape;57;p13"/>
          <p:cNvCxnSpPr/>
          <p:nvPr/>
        </p:nvCxnSpPr>
        <p:spPr>
          <a:xfrm flipH="1">
            <a:off x="2048050" y="5502775"/>
            <a:ext cx="1781700" cy="246900"/>
          </a:xfrm>
          <a:prstGeom prst="straightConnector1">
            <a:avLst/>
          </a:prstGeom>
          <a:noFill/>
          <a:ln w="28575" cap="flat" cmpd="sng">
            <a:solidFill>
              <a:srgbClr val="D2E45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Google Shape;58;p13"/>
          <p:cNvCxnSpPr/>
          <p:nvPr/>
        </p:nvCxnSpPr>
        <p:spPr>
          <a:xfrm>
            <a:off x="3834675" y="5522525"/>
            <a:ext cx="957300" cy="1613700"/>
          </a:xfrm>
          <a:prstGeom prst="straightConnector1">
            <a:avLst/>
          </a:prstGeom>
          <a:noFill/>
          <a:ln w="28575" cap="flat" cmpd="sng">
            <a:solidFill>
              <a:srgbClr val="D2E45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" name="Google Shape;59;p13"/>
          <p:cNvCxnSpPr/>
          <p:nvPr/>
        </p:nvCxnSpPr>
        <p:spPr>
          <a:xfrm>
            <a:off x="3819875" y="5542275"/>
            <a:ext cx="1840800" cy="59100"/>
          </a:xfrm>
          <a:prstGeom prst="straightConnector1">
            <a:avLst/>
          </a:prstGeom>
          <a:noFill/>
          <a:ln w="28575" cap="flat" cmpd="sng">
            <a:solidFill>
              <a:srgbClr val="D2E45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0" name="Google Shape;60;p13"/>
          <p:cNvSpPr/>
          <p:nvPr/>
        </p:nvSpPr>
        <p:spPr>
          <a:xfrm rot="-5400000">
            <a:off x="1610525" y="4969450"/>
            <a:ext cx="847800" cy="363000"/>
          </a:xfrm>
          <a:prstGeom prst="rightArrow">
            <a:avLst>
              <a:gd name="adj1" fmla="val 21543"/>
              <a:gd name="adj2" fmla="val 69669"/>
            </a:avLst>
          </a:prstGeom>
          <a:solidFill>
            <a:srgbClr val="2561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280675" y="226125"/>
            <a:ext cx="4343100" cy="18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solidFill>
                  <a:srgbClr val="25613B"/>
                </a:solidFill>
                <a:latin typeface="Roboto Black"/>
                <a:ea typeface="Roboto Black"/>
                <a:cs typeface="Roboto Black"/>
                <a:sym typeface="Roboto Black"/>
              </a:rPr>
              <a:t>HOW DO I KNOW</a:t>
            </a:r>
            <a:br>
              <a:rPr lang="en" sz="4500">
                <a:solidFill>
                  <a:srgbClr val="25613B"/>
                </a:solidFill>
                <a:latin typeface="Roboto Black"/>
                <a:ea typeface="Roboto Black"/>
                <a:cs typeface="Roboto Black"/>
                <a:sym typeface="Roboto Black"/>
              </a:rPr>
            </a:br>
            <a:r>
              <a:rPr lang="en" sz="4500">
                <a:solidFill>
                  <a:srgbClr val="25613B"/>
                </a:solidFill>
                <a:latin typeface="Roboto Black"/>
                <a:ea typeface="Roboto Black"/>
                <a:cs typeface="Roboto Black"/>
                <a:sym typeface="Roboto Black"/>
              </a:rPr>
              <a:t>MY VOTE WAS</a:t>
            </a:r>
            <a:br>
              <a:rPr lang="en" sz="4500">
                <a:solidFill>
                  <a:srgbClr val="25613B"/>
                </a:solidFill>
                <a:latin typeface="Roboto Black"/>
                <a:ea typeface="Roboto Black"/>
                <a:cs typeface="Roboto Black"/>
                <a:sym typeface="Roboto Black"/>
              </a:rPr>
            </a:br>
            <a:r>
              <a:rPr lang="en" sz="4500">
                <a:solidFill>
                  <a:srgbClr val="25613B"/>
                </a:solidFill>
                <a:latin typeface="Roboto Black"/>
                <a:ea typeface="Roboto Black"/>
                <a:cs typeface="Roboto Black"/>
                <a:sym typeface="Roboto Black"/>
              </a:rPr>
              <a:t>COUNTED?</a:t>
            </a:r>
            <a:endParaRPr sz="4500">
              <a:solidFill>
                <a:srgbClr val="25613B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4868300" y="288500"/>
            <a:ext cx="2658900" cy="1863600"/>
          </a:xfrm>
          <a:prstGeom prst="roundRect">
            <a:avLst>
              <a:gd name="adj" fmla="val 12134"/>
            </a:avLst>
          </a:prstGeom>
          <a:solidFill>
            <a:srgbClr val="D2E45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5028200" y="867275"/>
            <a:ext cx="2339100" cy="11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274320" lvl="0" indent="-1739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92C"/>
              </a:buClr>
              <a:buSzPts val="1300"/>
              <a:buFont typeface="Roboto"/>
              <a:buChar char="●"/>
            </a:pPr>
            <a:r>
              <a:rPr lang="en" sz="1300" b="1">
                <a:solidFill>
                  <a:srgbClr val="19392C"/>
                </a:solidFill>
                <a:latin typeface="Roboto"/>
                <a:ea typeface="Roboto"/>
                <a:cs typeface="Roboto"/>
                <a:sym typeface="Roboto"/>
              </a:rPr>
              <a:t>by mail,</a:t>
            </a:r>
            <a:endParaRPr sz="1300" b="1">
              <a:solidFill>
                <a:srgbClr val="19392C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74320" lvl="0" indent="-1739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92C"/>
              </a:buClr>
              <a:buSzPts val="1300"/>
              <a:buFont typeface="Roboto"/>
              <a:buChar char="●"/>
            </a:pPr>
            <a:r>
              <a:rPr lang="en" sz="1300" b="1">
                <a:solidFill>
                  <a:srgbClr val="19392C"/>
                </a:solidFill>
                <a:latin typeface="Roboto"/>
                <a:ea typeface="Roboto"/>
                <a:cs typeface="Roboto"/>
                <a:sym typeface="Roboto"/>
              </a:rPr>
              <a:t>using a drop box, or</a:t>
            </a:r>
            <a:endParaRPr sz="1300" b="1">
              <a:solidFill>
                <a:srgbClr val="19392C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74320" lvl="0" indent="-1739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92C"/>
              </a:buClr>
              <a:buSzPts val="1300"/>
              <a:buFont typeface="Roboto"/>
              <a:buChar char="●"/>
            </a:pPr>
            <a:r>
              <a:rPr lang="en" sz="1300" b="1">
                <a:solidFill>
                  <a:srgbClr val="19392C"/>
                </a:solidFill>
                <a:latin typeface="Roboto"/>
                <a:ea typeface="Roboto"/>
                <a:cs typeface="Roboto"/>
                <a:sym typeface="Roboto"/>
              </a:rPr>
              <a:t>in person at</a:t>
            </a:r>
            <a:endParaRPr sz="1300" b="1">
              <a:solidFill>
                <a:srgbClr val="19392C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48640" lvl="1" indent="-1739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92C"/>
              </a:buClr>
              <a:buSzPts val="1300"/>
              <a:buFont typeface="Roboto"/>
              <a:buChar char="○"/>
            </a:pPr>
            <a:r>
              <a:rPr lang="en" sz="1300" b="1">
                <a:solidFill>
                  <a:srgbClr val="19392C"/>
                </a:solidFill>
                <a:latin typeface="Roboto"/>
                <a:ea typeface="Roboto"/>
                <a:cs typeface="Roboto"/>
                <a:sym typeface="Roboto"/>
              </a:rPr>
              <a:t>a vote center,</a:t>
            </a:r>
            <a:endParaRPr sz="1300" b="1">
              <a:solidFill>
                <a:srgbClr val="19392C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48640" lvl="1" indent="-1739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92C"/>
              </a:buClr>
              <a:buSzPts val="1300"/>
              <a:buFont typeface="Roboto"/>
              <a:buChar char="○"/>
            </a:pPr>
            <a:r>
              <a:rPr lang="en" sz="1300" b="1">
                <a:solidFill>
                  <a:srgbClr val="19392C"/>
                </a:solidFill>
                <a:latin typeface="Roboto"/>
                <a:ea typeface="Roboto"/>
                <a:cs typeface="Roboto"/>
                <a:sym typeface="Roboto"/>
              </a:rPr>
              <a:t>a polling place, or</a:t>
            </a:r>
            <a:endParaRPr sz="1300" b="1">
              <a:solidFill>
                <a:srgbClr val="19392C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48640" lvl="1" indent="-17399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392C"/>
              </a:buClr>
              <a:buSzPts val="1300"/>
              <a:buFont typeface="Roboto"/>
              <a:buChar char="○"/>
            </a:pPr>
            <a:r>
              <a:rPr lang="en" sz="1300" b="1">
                <a:solidFill>
                  <a:srgbClr val="19392C"/>
                </a:solidFill>
                <a:latin typeface="Roboto"/>
                <a:ea typeface="Roboto"/>
                <a:cs typeface="Roboto"/>
                <a:sym typeface="Roboto"/>
              </a:rPr>
              <a:t>the elections office.</a:t>
            </a:r>
            <a:endParaRPr sz="1300" b="1">
              <a:solidFill>
                <a:srgbClr val="19392C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5028200" y="407250"/>
            <a:ext cx="2339100" cy="3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19392C"/>
                </a:solidFill>
                <a:latin typeface="Roboto"/>
                <a:ea typeface="Roboto"/>
                <a:cs typeface="Roboto"/>
                <a:sym typeface="Roboto"/>
              </a:rPr>
              <a:t>Registered voters can return their voted ballots:</a:t>
            </a:r>
            <a:endParaRPr sz="1500" b="1">
              <a:solidFill>
                <a:srgbClr val="19392C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-133200" y="2236000"/>
            <a:ext cx="8038800" cy="822600"/>
          </a:xfrm>
          <a:prstGeom prst="rect">
            <a:avLst/>
          </a:prstGeom>
          <a:solidFill>
            <a:srgbClr val="2561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3"/>
          <p:cNvSpPr txBox="1"/>
          <p:nvPr/>
        </p:nvSpPr>
        <p:spPr>
          <a:xfrm>
            <a:off x="303300" y="2413300"/>
            <a:ext cx="7165800" cy="4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b="1">
                <a:solidFill>
                  <a:srgbClr val="F7FCE1"/>
                </a:solidFill>
                <a:latin typeface="Roboto"/>
                <a:ea typeface="Roboto"/>
                <a:cs typeface="Roboto"/>
                <a:sym typeface="Roboto"/>
              </a:rPr>
              <a:t>Vote-by-mail return envelopes have a unique ID or barcode to help with signature verification and ensure voters only vote once.</a:t>
            </a:r>
            <a:endParaRPr sz="1700" b="1">
              <a:solidFill>
                <a:srgbClr val="F7FCE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2034325" y="3797200"/>
            <a:ext cx="3610200" cy="3610200"/>
          </a:xfrm>
          <a:prstGeom prst="arc">
            <a:avLst>
              <a:gd name="adj1" fmla="val 16200000"/>
              <a:gd name="adj2" fmla="val 10941020"/>
            </a:avLst>
          </a:prstGeom>
          <a:noFill/>
          <a:ln w="76200" cap="flat" cmpd="sng">
            <a:solidFill>
              <a:srgbClr val="25613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4184650" y="3505200"/>
            <a:ext cx="1035000" cy="1035000"/>
          </a:xfrm>
          <a:prstGeom prst="ellipse">
            <a:avLst/>
          </a:prstGeom>
          <a:solidFill>
            <a:srgbClr val="25613B"/>
          </a:solidFill>
          <a:ln w="28575" cap="flat" cmpd="sng">
            <a:solidFill>
              <a:srgbClr val="D2E4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5111750" y="5084800"/>
            <a:ext cx="1035000" cy="1035000"/>
          </a:xfrm>
          <a:prstGeom prst="ellipse">
            <a:avLst/>
          </a:prstGeom>
          <a:solidFill>
            <a:srgbClr val="25613B"/>
          </a:solidFill>
          <a:ln w="28575" cap="flat" cmpd="sng">
            <a:solidFill>
              <a:srgbClr val="D2E4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4273550" y="6608800"/>
            <a:ext cx="1035000" cy="1035000"/>
          </a:xfrm>
          <a:prstGeom prst="ellipse">
            <a:avLst/>
          </a:prstGeom>
          <a:solidFill>
            <a:srgbClr val="25613B"/>
          </a:solidFill>
          <a:ln w="28575" cap="flat" cmpd="sng">
            <a:solidFill>
              <a:srgbClr val="D2E4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2343150" y="6608800"/>
            <a:ext cx="1035000" cy="1035000"/>
          </a:xfrm>
          <a:prstGeom prst="ellipse">
            <a:avLst/>
          </a:prstGeom>
          <a:solidFill>
            <a:srgbClr val="25613B"/>
          </a:solidFill>
          <a:ln w="28575" cap="flat" cmpd="sng">
            <a:solidFill>
              <a:srgbClr val="D2E4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1516925" y="5218150"/>
            <a:ext cx="1035000" cy="1035000"/>
          </a:xfrm>
          <a:prstGeom prst="ellipse">
            <a:avLst/>
          </a:prstGeom>
          <a:solidFill>
            <a:srgbClr val="25613B"/>
          </a:solidFill>
          <a:ln w="28575" cap="flat" cmpd="sng">
            <a:solidFill>
              <a:srgbClr val="D2E45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3007950" y="4722025"/>
            <a:ext cx="1620000" cy="1620000"/>
          </a:xfrm>
          <a:prstGeom prst="ellipse">
            <a:avLst/>
          </a:prstGeom>
          <a:solidFill>
            <a:srgbClr val="D2E45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1338725" y="3245875"/>
            <a:ext cx="1391400" cy="1391400"/>
          </a:xfrm>
          <a:prstGeom prst="ellipse">
            <a:avLst/>
          </a:prstGeom>
          <a:solidFill>
            <a:srgbClr val="2561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3624500" y="3599000"/>
            <a:ext cx="390000" cy="390000"/>
          </a:xfrm>
          <a:prstGeom prst="ellipse">
            <a:avLst/>
          </a:prstGeom>
          <a:solidFill>
            <a:srgbClr val="2561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3"/>
          <p:cNvSpPr txBox="1"/>
          <p:nvPr/>
        </p:nvSpPr>
        <p:spPr>
          <a:xfrm>
            <a:off x="5308550" y="3768700"/>
            <a:ext cx="1910700" cy="4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Voters return their vote-by-mail ballot.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6040925" y="4946800"/>
            <a:ext cx="1391400" cy="130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All received vote-by- </a:t>
            </a:r>
            <a:b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</a:b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     mail ballots are </a:t>
            </a:r>
            <a:b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</a:b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      sorted to ensure </a:t>
            </a:r>
            <a:b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</a:b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      that they are for </a:t>
            </a:r>
            <a:b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</a:b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     the current election.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5176250" y="6718275"/>
            <a:ext cx="2043000" cy="10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      All vote-by-mail ballots go </a:t>
            </a:r>
            <a:b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</a:b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       through signature </a:t>
            </a:r>
            <a:b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</a:b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     verification. Voters are </a:t>
            </a:r>
            <a:b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</a:b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   notified by mail if their signature cannot be verified.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1926200" y="7643800"/>
            <a:ext cx="2043000" cy="5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Any challenged vote-by-mail ballots are sorted out for further review.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382000" y="5577725"/>
            <a:ext cx="1910700" cy="10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Accepted vote-</a:t>
            </a:r>
            <a:b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</a:b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by-mail ballots </a:t>
            </a:r>
            <a:b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</a:b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are sent to </a:t>
            </a:r>
            <a:b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</a:b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processing, where </a:t>
            </a:r>
            <a:b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</a:br>
            <a:r>
              <a:rPr lang="en" sz="1200">
                <a:solidFill>
                  <a:srgbClr val="19392C"/>
                </a:solidFill>
                <a:latin typeface="Roboto Medium"/>
                <a:ea typeface="Roboto Medium"/>
                <a:cs typeface="Roboto Medium"/>
                <a:sym typeface="Roboto Medium"/>
              </a:rPr>
              <a:t>they are prepared for counting.</a:t>
            </a:r>
            <a:endParaRPr sz="1200">
              <a:solidFill>
                <a:srgbClr val="19392C"/>
              </a:solidFill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4218100" y="3229650"/>
            <a:ext cx="3078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25613B"/>
                </a:solidFill>
                <a:latin typeface="Roboto Black"/>
                <a:ea typeface="Roboto Black"/>
                <a:cs typeface="Roboto Black"/>
                <a:sym typeface="Roboto Black"/>
              </a:rPr>
              <a:t>1.</a:t>
            </a:r>
            <a:endParaRPr sz="2500">
              <a:solidFill>
                <a:srgbClr val="25613B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5084000" y="4810875"/>
            <a:ext cx="3078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25613B"/>
                </a:solidFill>
                <a:latin typeface="Roboto Black"/>
                <a:ea typeface="Roboto Black"/>
                <a:cs typeface="Roboto Black"/>
                <a:sym typeface="Roboto Black"/>
              </a:rPr>
              <a:t>2.</a:t>
            </a:r>
            <a:endParaRPr sz="2500">
              <a:solidFill>
                <a:srgbClr val="25613B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4090100" y="6523875"/>
            <a:ext cx="3078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25613B"/>
                </a:solidFill>
                <a:latin typeface="Roboto Black"/>
                <a:ea typeface="Roboto Black"/>
                <a:cs typeface="Roboto Black"/>
                <a:sym typeface="Roboto Black"/>
              </a:rPr>
              <a:t>3.</a:t>
            </a:r>
            <a:endParaRPr sz="2500">
              <a:solidFill>
                <a:srgbClr val="25613B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2456150" y="6281875"/>
            <a:ext cx="3078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25613B"/>
                </a:solidFill>
                <a:latin typeface="Roboto Black"/>
                <a:ea typeface="Roboto Black"/>
                <a:cs typeface="Roboto Black"/>
                <a:sym typeface="Roboto Black"/>
              </a:rPr>
              <a:t>4.</a:t>
            </a:r>
            <a:endParaRPr sz="2500">
              <a:solidFill>
                <a:srgbClr val="25613B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1402000" y="5001850"/>
            <a:ext cx="3078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rgbClr val="25613B"/>
                </a:solidFill>
                <a:latin typeface="Roboto Black"/>
                <a:ea typeface="Roboto Black"/>
                <a:cs typeface="Roboto Black"/>
                <a:sym typeface="Roboto Black"/>
              </a:rPr>
              <a:t>5.</a:t>
            </a:r>
            <a:endParaRPr sz="2500">
              <a:solidFill>
                <a:srgbClr val="25613B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382000" y="8492450"/>
            <a:ext cx="2719200" cy="2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>
                <a:solidFill>
                  <a:srgbClr val="25613B"/>
                </a:solidFill>
                <a:latin typeface="Roboto"/>
                <a:ea typeface="Roboto"/>
                <a:cs typeface="Roboto"/>
                <a:sym typeface="Roboto"/>
              </a:rPr>
              <a:t>Did you know?</a:t>
            </a:r>
            <a:endParaRPr sz="2500" b="1">
              <a:solidFill>
                <a:srgbClr val="25613B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382000" y="8831050"/>
            <a:ext cx="2996100" cy="103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rgbClr val="19392C"/>
                </a:solidFill>
                <a:latin typeface="Roboto"/>
                <a:ea typeface="Roboto"/>
                <a:cs typeface="Roboto"/>
                <a:sym typeface="Roboto"/>
              </a:rPr>
              <a:t>Voters can track their vote-by-mail ballot through the entire process with &lt;service&gt;?</a:t>
            </a:r>
            <a:endParaRPr sz="1200" b="1">
              <a:solidFill>
                <a:srgbClr val="19392C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rgbClr val="19392C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rgbClr val="19392C"/>
                </a:solidFill>
                <a:latin typeface="Roboto"/>
                <a:ea typeface="Roboto"/>
                <a:cs typeface="Roboto"/>
                <a:sym typeface="Roboto"/>
              </a:rPr>
              <a:t>To learn more, scan this QR code or visit &lt;website&gt;. </a:t>
            </a:r>
            <a:endParaRPr sz="1200" b="1">
              <a:solidFill>
                <a:srgbClr val="19392C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3498850" y="8851900"/>
            <a:ext cx="933600" cy="933600"/>
          </a:xfrm>
          <a:prstGeom prst="rect">
            <a:avLst/>
          </a:prstGeom>
          <a:solidFill>
            <a:srgbClr val="2561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7FCE1"/>
                </a:solidFill>
                <a:latin typeface="Roboto Black"/>
                <a:ea typeface="Roboto Black"/>
                <a:cs typeface="Roboto Black"/>
                <a:sym typeface="Roboto Black"/>
              </a:rPr>
              <a:t>QR CODE</a:t>
            </a:r>
            <a:endParaRPr sz="1800">
              <a:solidFill>
                <a:srgbClr val="F7FCE1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5486400" y="8492450"/>
            <a:ext cx="1910700" cy="1293000"/>
          </a:xfrm>
          <a:prstGeom prst="rect">
            <a:avLst/>
          </a:prstGeom>
          <a:solidFill>
            <a:srgbClr val="25613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F7FCE1"/>
                </a:solidFill>
                <a:latin typeface="Roboto Black"/>
                <a:ea typeface="Roboto Black"/>
                <a:cs typeface="Roboto Black"/>
                <a:sym typeface="Roboto Black"/>
              </a:rPr>
              <a:t>LOGO</a:t>
            </a:r>
            <a:endParaRPr sz="1800">
              <a:solidFill>
                <a:srgbClr val="F7FCE1"/>
              </a:solidFill>
              <a:latin typeface="Roboto Black"/>
              <a:ea typeface="Roboto Black"/>
              <a:cs typeface="Roboto Black"/>
              <a:sym typeface="Roboto Black"/>
            </a:endParaRPr>
          </a:p>
        </p:txBody>
      </p:sp>
      <p:pic>
        <p:nvPicPr>
          <p:cNvPr id="90" name="Google Shape;9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31134" y="4845200"/>
            <a:ext cx="1373662" cy="1373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36750" y="6702398"/>
            <a:ext cx="847800" cy="84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72050" y="5373275"/>
            <a:ext cx="724751" cy="724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339776" y="3829009"/>
            <a:ext cx="724750" cy="34739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451188" y="6790413"/>
            <a:ext cx="671775" cy="67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329175" y="5248700"/>
            <a:ext cx="656599" cy="656599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3"/>
          <p:cNvSpPr txBox="1"/>
          <p:nvPr/>
        </p:nvSpPr>
        <p:spPr>
          <a:xfrm>
            <a:off x="1399325" y="3343525"/>
            <a:ext cx="1270200" cy="11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rgbClr val="F7FCE1"/>
                </a:solidFill>
                <a:latin typeface="Roboto"/>
                <a:ea typeface="Roboto"/>
                <a:cs typeface="Roboto"/>
                <a:sym typeface="Roboto"/>
              </a:rPr>
              <a:t>“I VOTED” </a:t>
            </a:r>
            <a:br>
              <a:rPr lang="en" sz="1200" b="1">
                <a:solidFill>
                  <a:srgbClr val="F7FCE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 b="1">
                <a:solidFill>
                  <a:srgbClr val="F7FCE1"/>
                </a:solidFill>
                <a:latin typeface="Roboto"/>
                <a:ea typeface="Roboto"/>
                <a:cs typeface="Roboto"/>
                <a:sym typeface="Roboto"/>
              </a:rPr>
              <a:t>sticker or </a:t>
            </a:r>
            <a:br>
              <a:rPr lang="en" sz="1200" b="1">
                <a:solidFill>
                  <a:srgbClr val="F7FCE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 b="1">
                <a:solidFill>
                  <a:srgbClr val="F7FCE1"/>
                </a:solidFill>
                <a:latin typeface="Roboto"/>
                <a:ea typeface="Roboto"/>
                <a:cs typeface="Roboto"/>
                <a:sym typeface="Roboto"/>
              </a:rPr>
              <a:t>tracking system graphic </a:t>
            </a:r>
            <a:br>
              <a:rPr lang="en" sz="1200" b="1">
                <a:solidFill>
                  <a:srgbClr val="F7FCE1"/>
                </a:solidFill>
                <a:latin typeface="Roboto"/>
                <a:ea typeface="Roboto"/>
                <a:cs typeface="Roboto"/>
                <a:sym typeface="Roboto"/>
              </a:rPr>
            </a:br>
            <a:r>
              <a:rPr lang="en" sz="1200" b="1">
                <a:solidFill>
                  <a:srgbClr val="F7FCE1"/>
                </a:solidFill>
                <a:latin typeface="Roboto"/>
                <a:ea typeface="Roboto"/>
                <a:cs typeface="Roboto"/>
                <a:sym typeface="Roboto"/>
              </a:rPr>
              <a:t>lets you know your vote was counted. </a:t>
            </a:r>
            <a:endParaRPr sz="1200" b="1">
              <a:solidFill>
                <a:srgbClr val="F7FCE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218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Roboto Black</vt:lpstr>
      <vt:lpstr>Roboto Medium</vt:lpstr>
      <vt:lpstr>Roboto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modified xsi:type="dcterms:W3CDTF">2024-10-16T17:24:52Z</dcterms:modified>
</cp:coreProperties>
</file>