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embeddedFontLst>
    <p:embeddedFont>
      <p:font typeface="Roboto" panose="02000000000000000000" pitchFamily="2" charset="0"/>
      <p:regular r:id="rId4"/>
      <p:bold r:id="rId5"/>
      <p:italic r:id="rId6"/>
      <p:boldItalic r:id="rId7"/>
    </p:embeddedFont>
    <p:embeddedFont>
      <p:font typeface="Roboto Black" panose="02000000000000000000" pitchFamily="2" charset="0"/>
      <p:bold r:id="rId8"/>
      <p:boldItalic r:id="rId9"/>
    </p:embeddedFont>
    <p:embeddedFont>
      <p:font typeface="Roboto Medium" panose="02000000000000000000" pitchFamily="2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747775"/>
          </p15:clr>
        </p15:guide>
        <p15:guide id="2" pos="244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2168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viewProps" Target="viewProp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-133200" y="3064575"/>
            <a:ext cx="8038800" cy="5259300"/>
          </a:xfrm>
          <a:prstGeom prst="rect">
            <a:avLst/>
          </a:prstGeom>
          <a:solidFill>
            <a:srgbClr val="F7FCE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5" name="Google Shape;55;p13"/>
          <p:cNvCxnSpPr/>
          <p:nvPr/>
        </p:nvCxnSpPr>
        <p:spPr>
          <a:xfrm flipH="1">
            <a:off x="3795175" y="4017275"/>
            <a:ext cx="908100" cy="15348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6" name="Google Shape;56;p13"/>
          <p:cNvCxnSpPr/>
          <p:nvPr/>
        </p:nvCxnSpPr>
        <p:spPr>
          <a:xfrm flipH="1">
            <a:off x="2852600" y="5517600"/>
            <a:ext cx="987000" cy="16383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7" name="Google Shape;57;p13"/>
          <p:cNvCxnSpPr/>
          <p:nvPr/>
        </p:nvCxnSpPr>
        <p:spPr>
          <a:xfrm flipH="1">
            <a:off x="2048050" y="5502775"/>
            <a:ext cx="1781700" cy="2469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8" name="Google Shape;58;p13"/>
          <p:cNvCxnSpPr/>
          <p:nvPr/>
        </p:nvCxnSpPr>
        <p:spPr>
          <a:xfrm>
            <a:off x="3834675" y="5522525"/>
            <a:ext cx="957300" cy="16137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" name="Google Shape;59;p13"/>
          <p:cNvCxnSpPr/>
          <p:nvPr/>
        </p:nvCxnSpPr>
        <p:spPr>
          <a:xfrm>
            <a:off x="3819875" y="5542275"/>
            <a:ext cx="1840800" cy="59100"/>
          </a:xfrm>
          <a:prstGeom prst="straightConnector1">
            <a:avLst/>
          </a:prstGeom>
          <a:noFill/>
          <a:ln w="28575" cap="flat" cmpd="sng">
            <a:solidFill>
              <a:srgbClr val="D2E45F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60" name="Google Shape;60;p13"/>
          <p:cNvSpPr/>
          <p:nvPr/>
        </p:nvSpPr>
        <p:spPr>
          <a:xfrm rot="-5400000">
            <a:off x="1610525" y="4969450"/>
            <a:ext cx="847800" cy="363000"/>
          </a:xfrm>
          <a:prstGeom prst="rightArrow">
            <a:avLst>
              <a:gd name="adj1" fmla="val 21543"/>
              <a:gd name="adj2" fmla="val 69669"/>
            </a:avLst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/>
          <p:nvPr/>
        </p:nvSpPr>
        <p:spPr>
          <a:xfrm>
            <a:off x="280675" y="226125"/>
            <a:ext cx="4343100" cy="180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HOW DO I KNOW</a:t>
            </a:r>
            <a:b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</a:br>
            <a: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MY VOTE WAS</a:t>
            </a:r>
            <a:b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</a:br>
            <a:r>
              <a:rPr lang="en" sz="4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COUNTED?</a:t>
            </a:r>
            <a:endParaRPr sz="4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4868300" y="288500"/>
            <a:ext cx="2658900" cy="1863600"/>
          </a:xfrm>
          <a:prstGeom prst="roundRect">
            <a:avLst>
              <a:gd name="adj" fmla="val 12134"/>
            </a:avLst>
          </a:prstGeom>
          <a:solidFill>
            <a:srgbClr val="D2E4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028200" y="867275"/>
            <a:ext cx="2339100" cy="11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274320" lvl="0" indent="-173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●"/>
            </a:pPr>
            <a:r>
              <a:rPr lang="en" sz="13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by mail,</a:t>
            </a:r>
            <a:endParaRPr sz="13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74320" lvl="0" indent="-173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●"/>
            </a:pPr>
            <a:r>
              <a:rPr lang="en" sz="13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using a drop box, or</a:t>
            </a:r>
            <a:endParaRPr sz="13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274320" lvl="0" indent="-173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●"/>
            </a:pPr>
            <a:r>
              <a:rPr lang="en" sz="13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in person at</a:t>
            </a:r>
            <a:endParaRPr sz="13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48640" lvl="1" indent="-173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○"/>
            </a:pPr>
            <a:r>
              <a:rPr lang="en" sz="13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a vote center,</a:t>
            </a:r>
            <a:endParaRPr sz="13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48640" lvl="1" indent="-173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○"/>
            </a:pPr>
            <a:r>
              <a:rPr lang="en" sz="13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a polling place, or</a:t>
            </a:r>
            <a:endParaRPr sz="13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548640" lvl="1" indent="-1739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9392C"/>
              </a:buClr>
              <a:buSzPts val="1300"/>
              <a:buFont typeface="Roboto"/>
              <a:buChar char="○"/>
            </a:pPr>
            <a:r>
              <a:rPr lang="en" sz="13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the elections office.</a:t>
            </a:r>
            <a:endParaRPr sz="13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5028200" y="407250"/>
            <a:ext cx="2339100" cy="39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Registered voters can return their voted ballots:</a:t>
            </a:r>
            <a:endParaRPr sz="15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-133200" y="2236000"/>
            <a:ext cx="8038800" cy="8226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13"/>
          <p:cNvSpPr txBox="1"/>
          <p:nvPr/>
        </p:nvSpPr>
        <p:spPr>
          <a:xfrm>
            <a:off x="303300" y="2413300"/>
            <a:ext cx="71658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Vote-by-mail return envelopes have a unique ID or barcode to help with signature verification and ensure voters only vote once.</a:t>
            </a:r>
            <a:endParaRPr sz="1700" b="1">
              <a:solidFill>
                <a:srgbClr val="F7FC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2034325" y="3797200"/>
            <a:ext cx="3610200" cy="3610200"/>
          </a:xfrm>
          <a:prstGeom prst="arc">
            <a:avLst>
              <a:gd name="adj1" fmla="val 16200000"/>
              <a:gd name="adj2" fmla="val 10941020"/>
            </a:avLst>
          </a:prstGeom>
          <a:noFill/>
          <a:ln w="76200" cap="flat" cmpd="sng">
            <a:solidFill>
              <a:srgbClr val="25613B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4184650" y="3505200"/>
            <a:ext cx="1035000" cy="1035000"/>
          </a:xfrm>
          <a:prstGeom prst="ellipse">
            <a:avLst/>
          </a:prstGeom>
          <a:solidFill>
            <a:srgbClr val="25613B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5111750" y="5084800"/>
            <a:ext cx="1035000" cy="1035000"/>
          </a:xfrm>
          <a:prstGeom prst="ellipse">
            <a:avLst/>
          </a:prstGeom>
          <a:solidFill>
            <a:srgbClr val="25613B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4273550" y="6608800"/>
            <a:ext cx="1035000" cy="1035000"/>
          </a:xfrm>
          <a:prstGeom prst="ellipse">
            <a:avLst/>
          </a:prstGeom>
          <a:solidFill>
            <a:srgbClr val="25613B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2343150" y="6608800"/>
            <a:ext cx="1035000" cy="1035000"/>
          </a:xfrm>
          <a:prstGeom prst="ellipse">
            <a:avLst/>
          </a:prstGeom>
          <a:solidFill>
            <a:srgbClr val="25613B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1516925" y="5218150"/>
            <a:ext cx="1035000" cy="1035000"/>
          </a:xfrm>
          <a:prstGeom prst="ellipse">
            <a:avLst/>
          </a:prstGeom>
          <a:solidFill>
            <a:srgbClr val="25613B"/>
          </a:solidFill>
          <a:ln w="28575" cap="flat" cmpd="sng">
            <a:solidFill>
              <a:srgbClr val="D2E45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3007950" y="4722025"/>
            <a:ext cx="1620000" cy="1620000"/>
          </a:xfrm>
          <a:prstGeom prst="ellipse">
            <a:avLst/>
          </a:prstGeom>
          <a:solidFill>
            <a:srgbClr val="D2E45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3"/>
          <p:cNvSpPr/>
          <p:nvPr/>
        </p:nvSpPr>
        <p:spPr>
          <a:xfrm>
            <a:off x="1338725" y="3245875"/>
            <a:ext cx="1391400" cy="1391400"/>
          </a:xfrm>
          <a:prstGeom prst="ellipse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3"/>
          <p:cNvSpPr/>
          <p:nvPr/>
        </p:nvSpPr>
        <p:spPr>
          <a:xfrm>
            <a:off x="3624500" y="3599000"/>
            <a:ext cx="390000" cy="390000"/>
          </a:xfrm>
          <a:prstGeom prst="ellipse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3"/>
          <p:cNvSpPr txBox="1"/>
          <p:nvPr/>
        </p:nvSpPr>
        <p:spPr>
          <a:xfrm>
            <a:off x="5308550" y="3768700"/>
            <a:ext cx="1910700" cy="4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Voters return their vote-by-mail ballot.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7" name="Google Shape;77;p13"/>
          <p:cNvSpPr txBox="1"/>
          <p:nvPr/>
        </p:nvSpPr>
        <p:spPr>
          <a:xfrm>
            <a:off x="6040925" y="4946800"/>
            <a:ext cx="1391400" cy="130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All received vote-by-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mail ballots are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sorted to ensure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that they are for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the current election.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5176250" y="6718275"/>
            <a:ext cx="2043000" cy="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All vote-by-mail ballots go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  through signature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  verification. Voters are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   notified by mail if their signature cannot be verified.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1926200" y="7643800"/>
            <a:ext cx="2043000" cy="56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Any challenged vote-by-mail ballots are sorted out for further review.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382000" y="5577725"/>
            <a:ext cx="1910700" cy="107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Accepted vote-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by-mail ballots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are sent to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processing, where </a:t>
            </a:r>
            <a:b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</a:br>
            <a:r>
              <a:rPr lang="en" sz="1200">
                <a:solidFill>
                  <a:srgbClr val="19392C"/>
                </a:solidFill>
                <a:latin typeface="Roboto Medium"/>
                <a:ea typeface="Roboto Medium"/>
                <a:cs typeface="Roboto Medium"/>
                <a:sym typeface="Roboto Medium"/>
              </a:rPr>
              <a:t>they are prepared for counting.</a:t>
            </a:r>
            <a:endParaRPr sz="1200">
              <a:solidFill>
                <a:srgbClr val="19392C"/>
              </a:solidFill>
              <a:latin typeface="Roboto Medium"/>
              <a:ea typeface="Roboto Medium"/>
              <a:cs typeface="Roboto Medium"/>
              <a:sym typeface="Roboto Medium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4218100" y="3229650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1.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5084000" y="4810875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2.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090100" y="6523875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3.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2456150" y="6281875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4.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1402000" y="5001850"/>
            <a:ext cx="3078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>
                <a:solidFill>
                  <a:srgbClr val="25613B"/>
                </a:solidFill>
                <a:latin typeface="Roboto Black"/>
                <a:ea typeface="Roboto Black"/>
                <a:cs typeface="Roboto Black"/>
                <a:sym typeface="Roboto Black"/>
              </a:rPr>
              <a:t>5.</a:t>
            </a:r>
            <a:endParaRPr sz="2500">
              <a:solidFill>
                <a:srgbClr val="25613B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82000" y="8492450"/>
            <a:ext cx="2719200" cy="29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 b="1">
                <a:solidFill>
                  <a:srgbClr val="25613B"/>
                </a:solidFill>
                <a:latin typeface="Roboto"/>
                <a:ea typeface="Roboto"/>
                <a:cs typeface="Roboto"/>
                <a:sym typeface="Roboto"/>
              </a:rPr>
              <a:t>Did you know?</a:t>
            </a:r>
            <a:endParaRPr sz="2500" b="1">
              <a:solidFill>
                <a:srgbClr val="25613B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382000" y="8831050"/>
            <a:ext cx="2996100" cy="103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Voters can track their vote-by-mail ballot through the entire process with &lt;service&gt;?</a:t>
            </a:r>
            <a:endParaRPr sz="12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19392C"/>
                </a:solidFill>
                <a:latin typeface="Roboto"/>
                <a:ea typeface="Roboto"/>
                <a:cs typeface="Roboto"/>
                <a:sym typeface="Roboto"/>
              </a:rPr>
              <a:t>To learn more, scan this QR code or visit &lt;website&gt;. </a:t>
            </a:r>
            <a:endParaRPr sz="1200" b="1">
              <a:solidFill>
                <a:srgbClr val="19392C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3498850" y="8851900"/>
            <a:ext cx="933600" cy="9336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QR CODE</a:t>
            </a:r>
            <a:endParaRPr sz="18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sp>
        <p:nvSpPr>
          <p:cNvPr id="89" name="Google Shape;89;p13"/>
          <p:cNvSpPr/>
          <p:nvPr/>
        </p:nvSpPr>
        <p:spPr>
          <a:xfrm>
            <a:off x="5486400" y="8492450"/>
            <a:ext cx="1910700" cy="1293000"/>
          </a:xfrm>
          <a:prstGeom prst="rect">
            <a:avLst/>
          </a:prstGeom>
          <a:solidFill>
            <a:srgbClr val="25613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rgbClr val="F7FCE1"/>
                </a:solidFill>
                <a:latin typeface="Roboto Black"/>
                <a:ea typeface="Roboto Black"/>
                <a:cs typeface="Roboto Black"/>
                <a:sym typeface="Roboto Black"/>
              </a:rPr>
              <a:t>LOGO</a:t>
            </a:r>
            <a:endParaRPr sz="1800">
              <a:solidFill>
                <a:srgbClr val="F7FCE1"/>
              </a:solidFill>
              <a:latin typeface="Roboto Black"/>
              <a:ea typeface="Roboto Black"/>
              <a:cs typeface="Roboto Black"/>
              <a:sym typeface="Roboto Black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1134" y="4845200"/>
            <a:ext cx="1373662" cy="1373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36750" y="6702398"/>
            <a:ext cx="847800" cy="847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2050" y="5373275"/>
            <a:ext cx="724751" cy="724751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39776" y="3829009"/>
            <a:ext cx="724750" cy="34739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4451188" y="6790413"/>
            <a:ext cx="671775" cy="67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29175" y="5248700"/>
            <a:ext cx="656599" cy="6565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3"/>
          <p:cNvSpPr txBox="1"/>
          <p:nvPr/>
        </p:nvSpPr>
        <p:spPr>
          <a:xfrm>
            <a:off x="1399325" y="3343525"/>
            <a:ext cx="1270200" cy="119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“I VOTED” </a:t>
            </a:r>
            <a:br>
              <a:rPr lang="en" sz="12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12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sticker or </a:t>
            </a:r>
            <a:br>
              <a:rPr lang="en" sz="12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12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tracking system graphic </a:t>
            </a:r>
            <a:br>
              <a:rPr lang="en" sz="12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lang="en" sz="1200" b="1">
                <a:solidFill>
                  <a:srgbClr val="F7FCE1"/>
                </a:solidFill>
                <a:latin typeface="Roboto"/>
                <a:ea typeface="Roboto"/>
                <a:cs typeface="Roboto"/>
                <a:sym typeface="Roboto"/>
              </a:rPr>
              <a:t>lets you know your vote was counted. </a:t>
            </a:r>
            <a:endParaRPr sz="1200" b="1">
              <a:solidFill>
                <a:srgbClr val="F7FCE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218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Roboto Black</vt:lpstr>
      <vt:lpstr>Roboto Medium</vt:lpstr>
      <vt:lpstr>Roboto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/>
  <cp:revision>1</cp:revision>
  <dcterms:modified xsi:type="dcterms:W3CDTF">2024-10-16T17:24:52Z</dcterms:modified>
</cp:coreProperties>
</file>