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15544800"/>
  <p:notesSz cx="6858000" cy="9144000"/>
  <p:embeddedFontLst>
    <p:embeddedFont>
      <p:font typeface="Noto Sans" panose="020B0502040504020204" pitchFamily="34" charset="0"/>
      <p:regular r:id="rId4"/>
      <p:bold r:id="rId5"/>
      <p:italic r:id="rId6"/>
      <p:boldItalic r:id="rId7"/>
    </p:embeddedFon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90"/>
    <p:restoredTop sz="94697"/>
  </p:normalViewPr>
  <p:slideViewPr>
    <p:cSldViewPr snapToGrid="0">
      <p:cViewPr varScale="1">
        <p:scale>
          <a:sx n="125" d="100"/>
          <a:sy n="125" d="100"/>
        </p:scale>
        <p:origin x="8424" y="200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9945" y="685800"/>
            <a:ext cx="2218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685800"/>
            <a:ext cx="2219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2250271"/>
            <a:ext cx="9372600" cy="6203700"/>
          </a:xfrm>
          <a:prstGeom prst="rect">
            <a:avLst/>
          </a:prstGeom>
        </p:spPr>
        <p:txBody>
          <a:bodyPr spcFirstLastPara="1" wrap="square" lIns="170900" tIns="170900" rIns="170900" bIns="170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8565356"/>
            <a:ext cx="9372600" cy="23955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3342956"/>
            <a:ext cx="9372600" cy="5934300"/>
          </a:xfrm>
          <a:prstGeom prst="rect">
            <a:avLst/>
          </a:prstGeom>
        </p:spPr>
        <p:txBody>
          <a:bodyPr spcFirstLastPara="1" wrap="square" lIns="170900" tIns="170900" rIns="170900" bIns="170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9526724"/>
            <a:ext cx="9372600" cy="39312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444500" algn="ctr">
              <a:spcBef>
                <a:spcPts val="0"/>
              </a:spcBef>
              <a:spcAft>
                <a:spcPts val="0"/>
              </a:spcAft>
              <a:buSzPts val="3400"/>
              <a:buChar char="●"/>
              <a:defRPr/>
            </a:lvl1pPr>
            <a:lvl2pPr marL="914400" lvl="1" indent="-393700" algn="ctr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 algn="ctr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ctr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 algn="ctr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ctr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 algn="ctr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6500347"/>
            <a:ext cx="9372600" cy="25440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1pPr>
            <a:lvl2pPr lvl="1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2pPr>
            <a:lvl3pPr lvl="2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3pPr>
            <a:lvl4pPr lvl="3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4pPr>
            <a:lvl5pPr lvl="4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5pPr>
            <a:lvl6pPr lvl="5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6pPr>
            <a:lvl7pPr lvl="6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7pPr>
            <a:lvl8pPr lvl="7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8pPr>
            <a:lvl9pPr lvl="8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10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444500">
              <a:spcBef>
                <a:spcPts val="0"/>
              </a:spcBef>
              <a:spcAft>
                <a:spcPts val="0"/>
              </a:spcAft>
              <a:buSzPts val="3400"/>
              <a:buChar char="●"/>
              <a:defRPr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10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4399500" cy="103251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3483036"/>
            <a:ext cx="4399500" cy="103251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10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1679147"/>
            <a:ext cx="3089100" cy="2283900"/>
          </a:xfrm>
          <a:prstGeom prst="rect">
            <a:avLst/>
          </a:prstGeom>
        </p:spPr>
        <p:txBody>
          <a:bodyPr spcFirstLastPara="1" wrap="square" lIns="170900" tIns="170900" rIns="170900" bIns="1709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4199680"/>
            <a:ext cx="3089100" cy="96090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1360453"/>
            <a:ext cx="7004400" cy="123633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378"/>
            <a:ext cx="5029200" cy="1554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70900" tIns="170900" rIns="170900" bIns="170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3726929"/>
            <a:ext cx="4449300" cy="4479900"/>
          </a:xfrm>
          <a:prstGeom prst="rect">
            <a:avLst/>
          </a:prstGeom>
        </p:spPr>
        <p:txBody>
          <a:bodyPr spcFirstLastPara="1" wrap="square" lIns="170900" tIns="170900" rIns="170900" bIns="170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1pPr>
            <a:lvl2pPr lvl="1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8471516"/>
            <a:ext cx="4449300" cy="37326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2188316"/>
            <a:ext cx="4220700" cy="111675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marL="457200" lvl="0" indent="-444500">
              <a:spcBef>
                <a:spcPts val="0"/>
              </a:spcBef>
              <a:spcAft>
                <a:spcPts val="0"/>
              </a:spcAft>
              <a:buSzPts val="3400"/>
              <a:buChar char="●"/>
              <a:defRPr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12785738"/>
            <a:ext cx="6598800" cy="18288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444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Char char="●"/>
              <a:defRPr sz="3400">
                <a:solidFill>
                  <a:schemeClr val="dk2"/>
                </a:solidFill>
              </a:defRPr>
            </a:lvl1pPr>
            <a:lvl2pPr marL="914400" lvl="1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2pPr>
            <a:lvl3pPr marL="1371600" lvl="2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3pPr>
            <a:lvl4pPr marL="1828800" lvl="3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4pPr>
            <a:lvl5pPr marL="2286000" lvl="4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5pPr>
            <a:lvl6pPr marL="2743200" lvl="5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6pPr>
            <a:lvl7pPr marL="3200400" lvl="6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7pPr>
            <a:lvl8pPr marL="3657600" lvl="7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8pPr>
            <a:lvl9pPr marL="4114800" lvl="8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59600" y="-53350"/>
            <a:ext cx="10377600" cy="1857600"/>
          </a:xfrm>
          <a:prstGeom prst="roundRect">
            <a:avLst>
              <a:gd name="adj" fmla="val 16667"/>
            </a:avLst>
          </a:prstGeom>
          <a:solidFill>
            <a:srgbClr val="CF5F5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5" name="Google Shape;55;p13"/>
          <p:cNvCxnSpPr>
            <a:stCxn id="56" idx="2"/>
          </p:cNvCxnSpPr>
          <p:nvPr/>
        </p:nvCxnSpPr>
        <p:spPr>
          <a:xfrm>
            <a:off x="1180400" y="3242550"/>
            <a:ext cx="0" cy="10177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Google Shape;57;p13"/>
          <p:cNvSpPr/>
          <p:nvPr/>
        </p:nvSpPr>
        <p:spPr>
          <a:xfrm>
            <a:off x="806750" y="25303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223275" y="25303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223275" y="40677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223275" y="56051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223275" y="71425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2223275" y="86799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2223275" y="102173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2223275" y="117547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2223275" y="132921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897650" y="25654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1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320125" y="4120850"/>
            <a:ext cx="55089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Sort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Ballot envelopes are sorted into batches based on district and other criteria.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20125" y="5658250"/>
            <a:ext cx="59403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Signature Review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The signature on every ballot envelope is reviewed and compared to the signature in a voter’s record. </a:t>
            </a:r>
            <a:endParaRPr sz="1800" b="1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320124" y="7195650"/>
            <a:ext cx="6260853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Open &amp; Extract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Ballot envelopes are opened using high-speed envelope openers. Ballots are extracted from the envelopes.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320125" y="8733050"/>
            <a:ext cx="63204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Replicate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Ballots that are not able to be scanned because of tears and other issues are replicated by bipartisan teams.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320125" y="10270450"/>
            <a:ext cx="55089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Scan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Ballots are scanned using high-speed scanners that are tested for accuracy before every election.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320125" y="11807850"/>
            <a:ext cx="6032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Adjudicate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Overvoted and blank ballots, ballots with stray marks, and ballots with write-ins are manually adjudicated.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320125" y="13345250"/>
            <a:ext cx="6032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Store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Ballots are stored in sealed containers and retained for at least 22 months following each election.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320125" y="2568150"/>
            <a:ext cx="55089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Receive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Ballot envelopes are received through the mail and secure ballot drop boxes.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806750" y="40677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897650" y="41028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2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806750" y="56051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897650" y="56402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3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806750" y="71425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 txBox="1"/>
          <p:nvPr/>
        </p:nvSpPr>
        <p:spPr>
          <a:xfrm>
            <a:off x="897650" y="71776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 sz="3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806750" y="86799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897650" y="87150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5</a:t>
            </a:r>
            <a:endParaRPr sz="3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806750" y="102173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 txBox="1"/>
          <p:nvPr/>
        </p:nvSpPr>
        <p:spPr>
          <a:xfrm>
            <a:off x="897650" y="102524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6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806750" y="117547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897650" y="117898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7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806750" y="132921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897650" y="133272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8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562325" y="736950"/>
            <a:ext cx="72057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Mail Ballot Processing</a:t>
            </a:r>
            <a:endParaRPr sz="50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415175" y="500475"/>
            <a:ext cx="1716300" cy="954300"/>
          </a:xfrm>
          <a:prstGeom prst="roundRect">
            <a:avLst>
              <a:gd name="adj" fmla="val 16667"/>
            </a:avLst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753276" y="828824"/>
            <a:ext cx="1040100" cy="2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0000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LOGO</a:t>
            </a:r>
            <a:endParaRPr sz="2000" b="1" dirty="0">
              <a:solidFill>
                <a:srgbClr val="000000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80981" y="2711863"/>
            <a:ext cx="789863" cy="789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52063" y="4320350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23488" y="5829175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23488" y="7366575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04438" y="8789675"/>
            <a:ext cx="7429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23488" y="10441375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633013" y="11988300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680638" y="13573325"/>
            <a:ext cx="590550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Open Sans</vt:lpstr>
      <vt:lpstr>Noto Sans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Andrew Haun</cp:lastModifiedBy>
  <cp:revision>1</cp:revision>
  <dcterms:modified xsi:type="dcterms:W3CDTF">2022-07-26T16:13:06Z</dcterms:modified>
</cp:coreProperties>
</file>