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5544800" cx="100584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89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6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319945" y="685800"/>
            <a:ext cx="221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57165d520_0_197:notes"/>
          <p:cNvSpPr/>
          <p:nvPr>
            <p:ph idx="2" type="sldImg"/>
          </p:nvPr>
        </p:nvSpPr>
        <p:spPr>
          <a:xfrm>
            <a:off x="2319945" y="685800"/>
            <a:ext cx="221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57165d520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57165d520_0_220:notes"/>
          <p:cNvSpPr/>
          <p:nvPr>
            <p:ph idx="2" type="sldImg"/>
          </p:nvPr>
        </p:nvSpPr>
        <p:spPr>
          <a:xfrm>
            <a:off x="2319945" y="685800"/>
            <a:ext cx="221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57165d520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57165d520_0_242:notes"/>
          <p:cNvSpPr/>
          <p:nvPr>
            <p:ph idx="2" type="sldImg"/>
          </p:nvPr>
        </p:nvSpPr>
        <p:spPr>
          <a:xfrm>
            <a:off x="2319945" y="685800"/>
            <a:ext cx="221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57165d520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57165d520_0_271:notes"/>
          <p:cNvSpPr/>
          <p:nvPr>
            <p:ph idx="2" type="sldImg"/>
          </p:nvPr>
        </p:nvSpPr>
        <p:spPr>
          <a:xfrm>
            <a:off x="2319945" y="685800"/>
            <a:ext cx="221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57165d520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57165d520_0_300:notes"/>
          <p:cNvSpPr/>
          <p:nvPr>
            <p:ph idx="2" type="sldImg"/>
          </p:nvPr>
        </p:nvSpPr>
        <p:spPr>
          <a:xfrm>
            <a:off x="2319945" y="685800"/>
            <a:ext cx="221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57165d520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57165d520_0_325:notes"/>
          <p:cNvSpPr/>
          <p:nvPr>
            <p:ph idx="2" type="sldImg"/>
          </p:nvPr>
        </p:nvSpPr>
        <p:spPr>
          <a:xfrm>
            <a:off x="2319945" y="685800"/>
            <a:ext cx="221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357165d520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2250271"/>
            <a:ext cx="9372600" cy="62037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1pPr>
            <a:lvl2pPr lvl="1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2pPr>
            <a:lvl3pPr lvl="2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3pPr>
            <a:lvl4pPr lvl="3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4pPr>
            <a:lvl5pPr lvl="4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5pPr>
            <a:lvl6pPr lvl="5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6pPr>
            <a:lvl7pPr lvl="6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7pPr>
            <a:lvl8pPr lvl="7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8pPr>
            <a:lvl9pPr lvl="8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8565356"/>
            <a:ext cx="9372600" cy="2395500"/>
          </a:xfrm>
          <a:prstGeom prst="rect">
            <a:avLst/>
          </a:prstGeom>
        </p:spPr>
        <p:txBody>
          <a:bodyPr anchorCtr="0" anchor="t" bIns="170900" lIns="170900" spcFirstLastPara="1" rIns="170900" wrap="square" tIns="170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14093277"/>
            <a:ext cx="603600" cy="11892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3342956"/>
            <a:ext cx="9372600" cy="5934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9526724"/>
            <a:ext cx="9372600" cy="3931200"/>
          </a:xfrm>
          <a:prstGeom prst="rect">
            <a:avLst/>
          </a:prstGeom>
        </p:spPr>
        <p:txBody>
          <a:bodyPr anchorCtr="0" anchor="t" bIns="170900" lIns="170900" spcFirstLastPara="1" rIns="170900" wrap="square" tIns="170900">
            <a:normAutofit/>
          </a:bodyPr>
          <a:lstStyle>
            <a:lvl1pPr indent="-444500" lvl="0" marL="457200" algn="ctr">
              <a:spcBef>
                <a:spcPts val="0"/>
              </a:spcBef>
              <a:spcAft>
                <a:spcPts val="0"/>
              </a:spcAft>
              <a:buSzPts val="3400"/>
              <a:buChar char="●"/>
              <a:defRPr/>
            </a:lvl1pPr>
            <a:lvl2pPr indent="-393700" lvl="1" marL="9144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14093277"/>
            <a:ext cx="603600" cy="11892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14093277"/>
            <a:ext cx="603600" cy="11892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6500347"/>
            <a:ext cx="9372600" cy="25440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14093277"/>
            <a:ext cx="603600" cy="11892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1344964"/>
            <a:ext cx="9372600" cy="1731000"/>
          </a:xfrm>
          <a:prstGeom prst="rect">
            <a:avLst/>
          </a:prstGeom>
        </p:spPr>
        <p:txBody>
          <a:bodyPr anchorCtr="0" anchor="t" bIns="170900" lIns="170900" spcFirstLastPara="1" rIns="170900" wrap="square" tIns="170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3483036"/>
            <a:ext cx="9372600" cy="10325100"/>
          </a:xfrm>
          <a:prstGeom prst="rect">
            <a:avLst/>
          </a:prstGeom>
        </p:spPr>
        <p:txBody>
          <a:bodyPr anchorCtr="0" anchor="t" bIns="170900" lIns="170900" spcFirstLastPara="1" rIns="170900" wrap="square" tIns="170900">
            <a:normAutofit/>
          </a:bodyPr>
          <a:lstStyle>
            <a:lvl1pPr indent="-444500" lvl="0" marL="457200">
              <a:spcBef>
                <a:spcPts val="0"/>
              </a:spcBef>
              <a:spcAft>
                <a:spcPts val="0"/>
              </a:spcAft>
              <a:buSzPts val="3400"/>
              <a:buChar char="●"/>
              <a:defRPr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14093277"/>
            <a:ext cx="603600" cy="11892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1344964"/>
            <a:ext cx="9372600" cy="1731000"/>
          </a:xfrm>
          <a:prstGeom prst="rect">
            <a:avLst/>
          </a:prstGeom>
        </p:spPr>
        <p:txBody>
          <a:bodyPr anchorCtr="0" anchor="t" bIns="170900" lIns="170900" spcFirstLastPara="1" rIns="170900" wrap="square" tIns="170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3483036"/>
            <a:ext cx="4399500" cy="10325100"/>
          </a:xfrm>
          <a:prstGeom prst="rect">
            <a:avLst/>
          </a:prstGeom>
        </p:spPr>
        <p:txBody>
          <a:bodyPr anchorCtr="0" anchor="t" bIns="170900" lIns="170900" spcFirstLastPara="1" rIns="170900" wrap="square" tIns="170900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3483036"/>
            <a:ext cx="4399500" cy="10325100"/>
          </a:xfrm>
          <a:prstGeom prst="rect">
            <a:avLst/>
          </a:prstGeom>
        </p:spPr>
        <p:txBody>
          <a:bodyPr anchorCtr="0" anchor="t" bIns="170900" lIns="170900" spcFirstLastPara="1" rIns="170900" wrap="square" tIns="170900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14093277"/>
            <a:ext cx="603600" cy="11892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1344964"/>
            <a:ext cx="9372600" cy="1731000"/>
          </a:xfrm>
          <a:prstGeom prst="rect">
            <a:avLst/>
          </a:prstGeom>
        </p:spPr>
        <p:txBody>
          <a:bodyPr anchorCtr="0" anchor="t" bIns="170900" lIns="170900" spcFirstLastPara="1" rIns="170900" wrap="square" tIns="170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14093277"/>
            <a:ext cx="603600" cy="11892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1679147"/>
            <a:ext cx="3089100" cy="22839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4199680"/>
            <a:ext cx="3089100" cy="9609000"/>
          </a:xfrm>
          <a:prstGeom prst="rect">
            <a:avLst/>
          </a:prstGeom>
        </p:spPr>
        <p:txBody>
          <a:bodyPr anchorCtr="0" anchor="t" bIns="170900" lIns="170900" spcFirstLastPara="1" rIns="170900" wrap="square" tIns="1709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14093277"/>
            <a:ext cx="603600" cy="11892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1360453"/>
            <a:ext cx="7004400" cy="123633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14093277"/>
            <a:ext cx="603600" cy="11892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378"/>
            <a:ext cx="5029200" cy="1554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3726929"/>
            <a:ext cx="4449300" cy="44799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8471516"/>
            <a:ext cx="4449300" cy="3732600"/>
          </a:xfrm>
          <a:prstGeom prst="rect">
            <a:avLst/>
          </a:prstGeom>
        </p:spPr>
        <p:txBody>
          <a:bodyPr anchorCtr="0" anchor="t" bIns="170900" lIns="170900" spcFirstLastPara="1" rIns="170900" wrap="square" tIns="170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2188316"/>
            <a:ext cx="4220700" cy="111675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rmAutofit/>
          </a:bodyPr>
          <a:lstStyle>
            <a:lvl1pPr indent="-444500" lvl="0" marL="457200">
              <a:spcBef>
                <a:spcPts val="0"/>
              </a:spcBef>
              <a:spcAft>
                <a:spcPts val="0"/>
              </a:spcAft>
              <a:buSzPts val="3400"/>
              <a:buChar char="●"/>
              <a:defRPr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14093277"/>
            <a:ext cx="603600" cy="11892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12785738"/>
            <a:ext cx="6598800" cy="18288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14093277"/>
            <a:ext cx="603600" cy="11892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1344964"/>
            <a:ext cx="9372600" cy="1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0900" lIns="170900" spcFirstLastPara="1" rIns="170900" wrap="square" tIns="170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3483036"/>
            <a:ext cx="9372600" cy="10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0900" lIns="170900" spcFirstLastPara="1" rIns="170900" wrap="square" tIns="170900">
            <a:normAutofit/>
          </a:bodyPr>
          <a:lstStyle>
            <a:lvl1pPr indent="-444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●"/>
              <a:defRPr sz="3400">
                <a:solidFill>
                  <a:schemeClr val="dk2"/>
                </a:solidFill>
              </a:defRPr>
            </a:lvl1pPr>
            <a:lvl2pPr indent="-3937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2pPr>
            <a:lvl3pPr indent="-3937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3pPr>
            <a:lvl4pPr indent="-3937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4pPr>
            <a:lvl5pPr indent="-3937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5pPr>
            <a:lvl6pPr indent="-3937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6pPr>
            <a:lvl7pPr indent="-3937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7pPr>
            <a:lvl8pPr indent="-3937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8pPr>
            <a:lvl9pPr indent="-3937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14093277"/>
            <a:ext cx="603600" cy="11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0900" lIns="170900" spcFirstLastPara="1" rIns="170900" wrap="square" tIns="170900">
            <a:normAutofit/>
          </a:bodyPr>
          <a:lstStyle>
            <a:lvl1pPr lvl="0" algn="r">
              <a:buNone/>
              <a:defRPr sz="1900">
                <a:solidFill>
                  <a:schemeClr val="dk2"/>
                </a:solidFill>
              </a:defRPr>
            </a:lvl1pPr>
            <a:lvl2pPr lvl="1" algn="r">
              <a:buNone/>
              <a:defRPr sz="1900">
                <a:solidFill>
                  <a:schemeClr val="dk2"/>
                </a:solidFill>
              </a:defRPr>
            </a:lvl2pPr>
            <a:lvl3pPr lvl="2" algn="r">
              <a:buNone/>
              <a:defRPr sz="1900">
                <a:solidFill>
                  <a:schemeClr val="dk2"/>
                </a:solidFill>
              </a:defRPr>
            </a:lvl3pPr>
            <a:lvl4pPr lvl="3" algn="r">
              <a:buNone/>
              <a:defRPr sz="1900">
                <a:solidFill>
                  <a:schemeClr val="dk2"/>
                </a:solidFill>
              </a:defRPr>
            </a:lvl4pPr>
            <a:lvl5pPr lvl="4" algn="r">
              <a:buNone/>
              <a:defRPr sz="1900">
                <a:solidFill>
                  <a:schemeClr val="dk2"/>
                </a:solidFill>
              </a:defRPr>
            </a:lvl5pPr>
            <a:lvl6pPr lvl="5" algn="r">
              <a:buNone/>
              <a:defRPr sz="1900">
                <a:solidFill>
                  <a:schemeClr val="dk2"/>
                </a:solidFill>
              </a:defRPr>
            </a:lvl6pPr>
            <a:lvl7pPr lvl="6" algn="r">
              <a:buNone/>
              <a:defRPr sz="1900">
                <a:solidFill>
                  <a:schemeClr val="dk2"/>
                </a:solidFill>
              </a:defRPr>
            </a:lvl7pPr>
            <a:lvl8pPr lvl="7" algn="r">
              <a:buNone/>
              <a:defRPr sz="1900">
                <a:solidFill>
                  <a:schemeClr val="dk2"/>
                </a:solidFill>
              </a:defRPr>
            </a:lvl8pPr>
            <a:lvl9pPr lvl="8" algn="r">
              <a:buNone/>
              <a:defRPr sz="19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93002" y="-60690"/>
            <a:ext cx="10228800" cy="15706500"/>
          </a:xfrm>
          <a:prstGeom prst="rect">
            <a:avLst/>
          </a:prstGeom>
          <a:solidFill>
            <a:srgbClr val="2596B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75608" y="1476620"/>
            <a:ext cx="9106800" cy="13340100"/>
          </a:xfrm>
          <a:prstGeom prst="roundRect">
            <a:avLst>
              <a:gd fmla="val 1264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491727" y="-156272"/>
            <a:ext cx="9372600" cy="1470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DE-ESCALATION:</a:t>
            </a:r>
            <a:endParaRPr sz="49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6315471" y="472940"/>
            <a:ext cx="3432600" cy="7446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7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Responses to help stabilize tense situations.</a:t>
            </a:r>
            <a:endParaRPr sz="1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3940" y="6540495"/>
            <a:ext cx="1307255" cy="133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204" y="10690153"/>
            <a:ext cx="1409475" cy="131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204" y="12783402"/>
            <a:ext cx="1307253" cy="128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204" y="8587125"/>
            <a:ext cx="1438117" cy="147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5204" y="4520328"/>
            <a:ext cx="1409475" cy="130421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>
            <p:ph type="ctrTitle"/>
          </p:nvPr>
        </p:nvSpPr>
        <p:spPr>
          <a:xfrm>
            <a:off x="2373986" y="4800920"/>
            <a:ext cx="93726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REMAIN CALM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4" name="Google Shape;64;p13"/>
          <p:cNvSpPr txBox="1"/>
          <p:nvPr>
            <p:ph type="ctrTitle"/>
          </p:nvPr>
        </p:nvSpPr>
        <p:spPr>
          <a:xfrm>
            <a:off x="2373986" y="5010830"/>
            <a:ext cx="71925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Purposefully demonstrate calmness and composure.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" name="Google Shape;65;p13"/>
          <p:cNvSpPr txBox="1"/>
          <p:nvPr>
            <p:ph type="ctrTitle"/>
          </p:nvPr>
        </p:nvSpPr>
        <p:spPr>
          <a:xfrm>
            <a:off x="2355767" y="6766722"/>
            <a:ext cx="93726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CHANGE THE SETTING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" name="Google Shape;66;p13"/>
          <p:cNvSpPr txBox="1"/>
          <p:nvPr>
            <p:ph type="ctrTitle"/>
          </p:nvPr>
        </p:nvSpPr>
        <p:spPr>
          <a:xfrm>
            <a:off x="2355767" y="7250670"/>
            <a:ext cx="71925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If possible, remove people from the area. This could involve parties to the conflict and onlookers.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7" name="Google Shape;67;p13"/>
          <p:cNvSpPr txBox="1"/>
          <p:nvPr>
            <p:ph type="ctrTitle"/>
          </p:nvPr>
        </p:nvSpPr>
        <p:spPr>
          <a:xfrm>
            <a:off x="2373986" y="8800520"/>
            <a:ext cx="93726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RESPECT PERSONAL SPACE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" name="Google Shape;68;p13"/>
          <p:cNvSpPr txBox="1"/>
          <p:nvPr>
            <p:ph type="ctrTitle"/>
          </p:nvPr>
        </p:nvSpPr>
        <p:spPr>
          <a:xfrm>
            <a:off x="2373986" y="9309521"/>
            <a:ext cx="71925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Maintain a safe distance and avoid touching the other person.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p13"/>
          <p:cNvSpPr txBox="1"/>
          <p:nvPr>
            <p:ph type="ctrTitle"/>
          </p:nvPr>
        </p:nvSpPr>
        <p:spPr>
          <a:xfrm>
            <a:off x="2322845" y="10887990"/>
            <a:ext cx="93726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LISTEN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0" name="Google Shape;70;p13"/>
          <p:cNvSpPr txBox="1"/>
          <p:nvPr>
            <p:ph type="ctrTitle"/>
          </p:nvPr>
        </p:nvSpPr>
        <p:spPr>
          <a:xfrm>
            <a:off x="2322845" y="11422088"/>
            <a:ext cx="71925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Give your full attention, nod and ask questions, and avoid changing the subject or interrupting.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1" name="Google Shape;71;p13"/>
          <p:cNvSpPr txBox="1"/>
          <p:nvPr>
            <p:ph type="ctrTitle"/>
          </p:nvPr>
        </p:nvSpPr>
        <p:spPr>
          <a:xfrm>
            <a:off x="2322845" y="12978459"/>
            <a:ext cx="93726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EMPATHIZE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2" name="Google Shape;72;p13"/>
          <p:cNvSpPr txBox="1"/>
          <p:nvPr>
            <p:ph type="ctrTitle"/>
          </p:nvPr>
        </p:nvSpPr>
        <p:spPr>
          <a:xfrm>
            <a:off x="2322845" y="13464935"/>
            <a:ext cx="71925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Present genuine concern and a willingness to understand without judging.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3" name="Google Shape;73;p13"/>
          <p:cNvSpPr txBox="1"/>
          <p:nvPr>
            <p:ph type="ctrTitle"/>
          </p:nvPr>
        </p:nvSpPr>
        <p:spPr>
          <a:xfrm>
            <a:off x="335177" y="2474988"/>
            <a:ext cx="9372600" cy="1470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6100">
                <a:latin typeface="Montserrat"/>
                <a:ea typeface="Montserrat"/>
                <a:cs typeface="Montserrat"/>
                <a:sym typeface="Montserrat"/>
              </a:rPr>
              <a:t>FIVE PURPOSEFUL</a:t>
            </a:r>
            <a:endParaRPr b="1" sz="6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en" sz="6100">
                <a:latin typeface="Montserrat SemiBold"/>
                <a:ea typeface="Montserrat SemiBold"/>
                <a:cs typeface="Montserrat SemiBold"/>
                <a:sym typeface="Montserrat SemiBold"/>
              </a:rPr>
              <a:t>-ACTIONS-</a:t>
            </a:r>
            <a:endParaRPr i="1" sz="6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>
            <a:off x="475608" y="1476620"/>
            <a:ext cx="9106800" cy="13340100"/>
          </a:xfrm>
          <a:prstGeom prst="roundRect">
            <a:avLst>
              <a:gd fmla="val 1264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>
            <p:ph type="ctrTitle"/>
          </p:nvPr>
        </p:nvSpPr>
        <p:spPr>
          <a:xfrm>
            <a:off x="491727" y="-156272"/>
            <a:ext cx="9372600" cy="1470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DE-ESCALATION:</a:t>
            </a:r>
            <a:endParaRPr sz="49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0" name="Google Shape;80;p14"/>
          <p:cNvSpPr txBox="1"/>
          <p:nvPr>
            <p:ph type="ctrTitle"/>
          </p:nvPr>
        </p:nvSpPr>
        <p:spPr>
          <a:xfrm>
            <a:off x="6315471" y="472940"/>
            <a:ext cx="3432600" cy="7446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Responses to help stabilize tense situations.</a:t>
            </a:r>
            <a:endParaRPr sz="1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>
            <p:ph type="ctrTitle"/>
          </p:nvPr>
        </p:nvSpPr>
        <p:spPr>
          <a:xfrm>
            <a:off x="2373986" y="4800920"/>
            <a:ext cx="93726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REMAIN CALM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" name="Google Shape;82;p14"/>
          <p:cNvSpPr txBox="1"/>
          <p:nvPr>
            <p:ph type="ctrTitle"/>
          </p:nvPr>
        </p:nvSpPr>
        <p:spPr>
          <a:xfrm>
            <a:off x="2373986" y="5010830"/>
            <a:ext cx="71925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Purposefully demonstrate calmness and composure.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14"/>
          <p:cNvSpPr txBox="1"/>
          <p:nvPr>
            <p:ph type="ctrTitle"/>
          </p:nvPr>
        </p:nvSpPr>
        <p:spPr>
          <a:xfrm>
            <a:off x="2355767" y="6766722"/>
            <a:ext cx="93726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CHANGE THE SETTING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4" name="Google Shape;84;p14"/>
          <p:cNvSpPr txBox="1"/>
          <p:nvPr>
            <p:ph type="ctrTitle"/>
          </p:nvPr>
        </p:nvSpPr>
        <p:spPr>
          <a:xfrm>
            <a:off x="2355767" y="7250670"/>
            <a:ext cx="71925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If possible, remove people from the area. This could involve parties to the conflict and onlookers.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5" name="Google Shape;85;p14"/>
          <p:cNvSpPr txBox="1"/>
          <p:nvPr>
            <p:ph type="ctrTitle"/>
          </p:nvPr>
        </p:nvSpPr>
        <p:spPr>
          <a:xfrm>
            <a:off x="2373986" y="8800520"/>
            <a:ext cx="93726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RESPECT PERSONAL SPACE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6" name="Google Shape;86;p14"/>
          <p:cNvSpPr txBox="1"/>
          <p:nvPr>
            <p:ph type="ctrTitle"/>
          </p:nvPr>
        </p:nvSpPr>
        <p:spPr>
          <a:xfrm>
            <a:off x="2373986" y="9309521"/>
            <a:ext cx="71925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Maintain a safe distance and avoid touching the other person.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7" name="Google Shape;87;p14"/>
          <p:cNvSpPr txBox="1"/>
          <p:nvPr>
            <p:ph type="ctrTitle"/>
          </p:nvPr>
        </p:nvSpPr>
        <p:spPr>
          <a:xfrm>
            <a:off x="2322845" y="10887990"/>
            <a:ext cx="93726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LISTEN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8" name="Google Shape;88;p14"/>
          <p:cNvSpPr txBox="1"/>
          <p:nvPr>
            <p:ph type="ctrTitle"/>
          </p:nvPr>
        </p:nvSpPr>
        <p:spPr>
          <a:xfrm>
            <a:off x="2322845" y="11422088"/>
            <a:ext cx="71925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Give your full attention, nod and ask questions, and avoid changing the subject or interrupting.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" name="Google Shape;89;p14"/>
          <p:cNvSpPr txBox="1"/>
          <p:nvPr>
            <p:ph type="ctrTitle"/>
          </p:nvPr>
        </p:nvSpPr>
        <p:spPr>
          <a:xfrm>
            <a:off x="2322845" y="12978459"/>
            <a:ext cx="93726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EMPATHIZE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0" name="Google Shape;90;p14"/>
          <p:cNvSpPr txBox="1"/>
          <p:nvPr>
            <p:ph type="ctrTitle"/>
          </p:nvPr>
        </p:nvSpPr>
        <p:spPr>
          <a:xfrm>
            <a:off x="2322845" y="13464935"/>
            <a:ext cx="71925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Present genuine concern and a willingness to understand without judging.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1" name="Google Shape;91;p14"/>
          <p:cNvSpPr txBox="1"/>
          <p:nvPr>
            <p:ph type="ctrTitle"/>
          </p:nvPr>
        </p:nvSpPr>
        <p:spPr>
          <a:xfrm>
            <a:off x="335177" y="2474988"/>
            <a:ext cx="9372600" cy="1470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6100">
                <a:latin typeface="Montserrat"/>
                <a:ea typeface="Montserrat"/>
                <a:cs typeface="Montserrat"/>
                <a:sym typeface="Montserrat"/>
              </a:rPr>
              <a:t>FIVE PURPOSEFUL</a:t>
            </a:r>
            <a:endParaRPr b="1" sz="6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en" sz="6100">
                <a:latin typeface="Montserrat SemiBold"/>
                <a:ea typeface="Montserrat SemiBold"/>
                <a:cs typeface="Montserrat SemiBold"/>
                <a:sym typeface="Montserrat SemiBold"/>
              </a:rPr>
              <a:t>-ACTIONS-</a:t>
            </a:r>
            <a:endParaRPr i="1" sz="6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3940" y="6540495"/>
            <a:ext cx="1307255" cy="133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204" y="10690153"/>
            <a:ext cx="1409475" cy="131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204" y="12783402"/>
            <a:ext cx="1307253" cy="128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204" y="8587125"/>
            <a:ext cx="1438117" cy="147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5204" y="4520328"/>
            <a:ext cx="1409475" cy="1304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-93002" y="-60690"/>
            <a:ext cx="10228800" cy="15706500"/>
          </a:xfrm>
          <a:prstGeom prst="rect">
            <a:avLst/>
          </a:prstGeom>
          <a:solidFill>
            <a:srgbClr val="2596B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475608" y="1476620"/>
            <a:ext cx="9106800" cy="13340100"/>
          </a:xfrm>
          <a:prstGeom prst="roundRect">
            <a:avLst>
              <a:gd fmla="val 1264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 txBox="1"/>
          <p:nvPr>
            <p:ph type="ctrTitle"/>
          </p:nvPr>
        </p:nvSpPr>
        <p:spPr>
          <a:xfrm>
            <a:off x="491727" y="-156272"/>
            <a:ext cx="9372600" cy="1470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DE-ESCALATION:</a:t>
            </a:r>
            <a:endParaRPr sz="49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4" name="Google Shape;104;p15"/>
          <p:cNvSpPr txBox="1"/>
          <p:nvPr>
            <p:ph type="ctrTitle"/>
          </p:nvPr>
        </p:nvSpPr>
        <p:spPr>
          <a:xfrm>
            <a:off x="6315471" y="472940"/>
            <a:ext cx="3432600" cy="7446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7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Responses to help stabilize tense situations.</a:t>
            </a:r>
            <a:endParaRPr sz="1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5" name="Google Shape;105;p15"/>
          <p:cNvSpPr txBox="1"/>
          <p:nvPr>
            <p:ph type="ctrTitle"/>
          </p:nvPr>
        </p:nvSpPr>
        <p:spPr>
          <a:xfrm>
            <a:off x="3609580" y="5972865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#1</a:t>
            </a:r>
            <a:endParaRPr sz="26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6" name="Google Shape;106;p15"/>
          <p:cNvSpPr txBox="1"/>
          <p:nvPr>
            <p:ph type="ctrTitle"/>
          </p:nvPr>
        </p:nvSpPr>
        <p:spPr>
          <a:xfrm>
            <a:off x="769096" y="4352723"/>
            <a:ext cx="8520300" cy="987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200">
                <a:latin typeface="Montserrat SemiBold"/>
                <a:ea typeface="Montserrat SemiBold"/>
                <a:cs typeface="Montserrat SemiBold"/>
                <a:sym typeface="Montserrat SemiBold"/>
              </a:rPr>
              <a:t>Be aware of your non-verbal communications. Ensure your tone, facial expressions, body language, and gestures relay calm and empathy.</a:t>
            </a:r>
            <a:endParaRPr sz="2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7" name="Google Shape;107;p15"/>
          <p:cNvSpPr txBox="1"/>
          <p:nvPr>
            <p:ph type="ctrTitle"/>
          </p:nvPr>
        </p:nvSpPr>
        <p:spPr>
          <a:xfrm>
            <a:off x="335177" y="2474988"/>
            <a:ext cx="9372600" cy="1470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6100">
                <a:latin typeface="Montserrat"/>
                <a:ea typeface="Montserrat"/>
                <a:cs typeface="Montserrat"/>
                <a:sym typeface="Montserrat"/>
              </a:rPr>
              <a:t>RULES OF BODY</a:t>
            </a:r>
            <a:endParaRPr b="1" sz="6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en" sz="6100">
                <a:latin typeface="Montserrat SemiBold"/>
                <a:ea typeface="Montserrat SemiBold"/>
                <a:cs typeface="Montserrat SemiBold"/>
                <a:sym typeface="Montserrat SemiBold"/>
              </a:rPr>
              <a:t>-LANGUAGE-</a:t>
            </a:r>
            <a:endParaRPr i="1" sz="6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29" y="4938988"/>
            <a:ext cx="3398217" cy="411710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>
            <p:ph type="ctrTitle"/>
          </p:nvPr>
        </p:nvSpPr>
        <p:spPr>
          <a:xfrm>
            <a:off x="3763981" y="5704520"/>
            <a:ext cx="5313900" cy="11328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 SemiBold"/>
                <a:ea typeface="Montserrat SemiBold"/>
                <a:cs typeface="Montserrat SemiBold"/>
                <a:sym typeface="Montserrat SemiBold"/>
              </a:rPr>
              <a:t>     Keep a relaxed and alert stance off to the side of the person.</a:t>
            </a:r>
            <a:endParaRPr sz="2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0" name="Google Shape;110;p15"/>
          <p:cNvSpPr txBox="1"/>
          <p:nvPr>
            <p:ph type="ctrTitle"/>
          </p:nvPr>
        </p:nvSpPr>
        <p:spPr>
          <a:xfrm>
            <a:off x="3609580" y="6878795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#2</a:t>
            </a:r>
            <a:endParaRPr sz="26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15"/>
          <p:cNvSpPr txBox="1"/>
          <p:nvPr>
            <p:ph type="ctrTitle"/>
          </p:nvPr>
        </p:nvSpPr>
        <p:spPr>
          <a:xfrm>
            <a:off x="3763981" y="6610450"/>
            <a:ext cx="5313900" cy="11328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     Keep your hands down, open, and visible at all times.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" name="Google Shape;112;p15"/>
          <p:cNvSpPr txBox="1"/>
          <p:nvPr>
            <p:ph type="ctrTitle"/>
          </p:nvPr>
        </p:nvSpPr>
        <p:spPr>
          <a:xfrm>
            <a:off x="3609580" y="7835640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#3</a:t>
            </a:r>
            <a:endParaRPr sz="26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3" name="Google Shape;113;p15"/>
          <p:cNvSpPr txBox="1"/>
          <p:nvPr>
            <p:ph type="ctrTitle"/>
          </p:nvPr>
        </p:nvSpPr>
        <p:spPr>
          <a:xfrm>
            <a:off x="3763981" y="7743160"/>
            <a:ext cx="5313900" cy="5289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     Use slow, deliberate movements.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4" name="Google Shape;114;p15"/>
          <p:cNvSpPr txBox="1"/>
          <p:nvPr>
            <p:ph type="ctrTitle"/>
          </p:nvPr>
        </p:nvSpPr>
        <p:spPr>
          <a:xfrm>
            <a:off x="3609580" y="8385717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#4</a:t>
            </a:r>
            <a:endParaRPr sz="26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5" name="Google Shape;115;p15"/>
          <p:cNvSpPr txBox="1"/>
          <p:nvPr>
            <p:ph type="ctrTitle"/>
          </p:nvPr>
        </p:nvSpPr>
        <p:spPr>
          <a:xfrm>
            <a:off x="3763981" y="8117373"/>
            <a:ext cx="5313900" cy="11328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     Maintain a neutral and attentive facial expression.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6" name="Google Shape;116;p15"/>
          <p:cNvSpPr txBox="1"/>
          <p:nvPr>
            <p:ph type="ctrTitle"/>
          </p:nvPr>
        </p:nvSpPr>
        <p:spPr>
          <a:xfrm>
            <a:off x="3609580" y="11228542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#1</a:t>
            </a:r>
            <a:endParaRPr sz="260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7" name="Google Shape;117;p15"/>
          <p:cNvSpPr txBox="1"/>
          <p:nvPr>
            <p:ph type="ctrTitle"/>
          </p:nvPr>
        </p:nvSpPr>
        <p:spPr>
          <a:xfrm>
            <a:off x="3763981" y="10960198"/>
            <a:ext cx="5313900" cy="11328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    Standing rigidly directly in front of the person.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8" name="Google Shape;118;p15"/>
          <p:cNvSpPr txBox="1"/>
          <p:nvPr>
            <p:ph type="ctrTitle"/>
          </p:nvPr>
        </p:nvSpPr>
        <p:spPr>
          <a:xfrm>
            <a:off x="3609580" y="12134472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#2</a:t>
            </a:r>
            <a:endParaRPr sz="260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9" name="Google Shape;119;p15"/>
          <p:cNvSpPr txBox="1"/>
          <p:nvPr>
            <p:ph type="ctrTitle"/>
          </p:nvPr>
        </p:nvSpPr>
        <p:spPr>
          <a:xfrm>
            <a:off x="3763981" y="11992863"/>
            <a:ext cx="5313900" cy="5874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     Pointing your finger.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0" name="Google Shape;120;p15"/>
          <p:cNvSpPr txBox="1"/>
          <p:nvPr>
            <p:ph type="ctrTitle"/>
          </p:nvPr>
        </p:nvSpPr>
        <p:spPr>
          <a:xfrm>
            <a:off x="3609580" y="12753272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#3</a:t>
            </a:r>
            <a:endParaRPr sz="260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1" name="Google Shape;121;p15"/>
          <p:cNvSpPr txBox="1"/>
          <p:nvPr>
            <p:ph type="ctrTitle"/>
          </p:nvPr>
        </p:nvSpPr>
        <p:spPr>
          <a:xfrm>
            <a:off x="3763981" y="12702357"/>
            <a:ext cx="53139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     Excessive gesturing or pacing.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" name="Google Shape;122;p15"/>
          <p:cNvSpPr txBox="1"/>
          <p:nvPr>
            <p:ph type="ctrTitle"/>
          </p:nvPr>
        </p:nvSpPr>
        <p:spPr>
          <a:xfrm>
            <a:off x="3609580" y="13307770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#4</a:t>
            </a:r>
            <a:endParaRPr sz="260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15"/>
          <p:cNvSpPr txBox="1"/>
          <p:nvPr>
            <p:ph type="ctrTitle"/>
          </p:nvPr>
        </p:nvSpPr>
        <p:spPr>
          <a:xfrm>
            <a:off x="3763981" y="13164588"/>
            <a:ext cx="5313900" cy="5874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     Faking a smile.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942" y="9920222"/>
            <a:ext cx="2698706" cy="367739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>
            <p:ph type="ctrTitle"/>
          </p:nvPr>
        </p:nvSpPr>
        <p:spPr>
          <a:xfrm>
            <a:off x="550488" y="8592395"/>
            <a:ext cx="2984100" cy="9042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GOOD BODY </a:t>
            </a:r>
            <a:endParaRPr sz="26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LANGUAGE</a:t>
            </a:r>
            <a:endParaRPr sz="26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" name="Google Shape;126;p15"/>
          <p:cNvSpPr txBox="1"/>
          <p:nvPr>
            <p:ph type="ctrTitle"/>
          </p:nvPr>
        </p:nvSpPr>
        <p:spPr>
          <a:xfrm>
            <a:off x="550488" y="13359663"/>
            <a:ext cx="2984100" cy="9042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BAD BODY </a:t>
            </a:r>
            <a:endParaRPr sz="260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LANGUAGE</a:t>
            </a:r>
            <a:endParaRPr sz="260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/>
          <p:nvPr/>
        </p:nvSpPr>
        <p:spPr>
          <a:xfrm>
            <a:off x="-93002" y="-60690"/>
            <a:ext cx="10228800" cy="1570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475608" y="1476620"/>
            <a:ext cx="9106800" cy="13340100"/>
          </a:xfrm>
          <a:prstGeom prst="roundRect">
            <a:avLst>
              <a:gd fmla="val 1264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 txBox="1"/>
          <p:nvPr>
            <p:ph type="ctrTitle"/>
          </p:nvPr>
        </p:nvSpPr>
        <p:spPr>
          <a:xfrm>
            <a:off x="491727" y="-156272"/>
            <a:ext cx="9372600" cy="1470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DE-ESCALATION:</a:t>
            </a:r>
            <a:endParaRPr sz="49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4" name="Google Shape;134;p16"/>
          <p:cNvSpPr txBox="1"/>
          <p:nvPr>
            <p:ph type="ctrTitle"/>
          </p:nvPr>
        </p:nvSpPr>
        <p:spPr>
          <a:xfrm>
            <a:off x="6315471" y="472940"/>
            <a:ext cx="3432600" cy="7446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Responses to help stabilize tense situations.</a:t>
            </a:r>
            <a:endParaRPr sz="1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5" name="Google Shape;135;p16"/>
          <p:cNvSpPr txBox="1"/>
          <p:nvPr>
            <p:ph type="ctrTitle"/>
          </p:nvPr>
        </p:nvSpPr>
        <p:spPr>
          <a:xfrm>
            <a:off x="3609580" y="5972865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#1</a:t>
            </a:r>
            <a:endParaRPr sz="26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6" name="Google Shape;136;p16"/>
          <p:cNvSpPr txBox="1"/>
          <p:nvPr>
            <p:ph type="ctrTitle"/>
          </p:nvPr>
        </p:nvSpPr>
        <p:spPr>
          <a:xfrm>
            <a:off x="769096" y="4352723"/>
            <a:ext cx="8520300" cy="987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200">
                <a:latin typeface="Montserrat SemiBold"/>
                <a:ea typeface="Montserrat SemiBold"/>
                <a:cs typeface="Montserrat SemiBold"/>
                <a:sym typeface="Montserrat SemiBold"/>
              </a:rPr>
              <a:t>Be aware of your non-verbal communications. Ensure your tone, facial expressions, body language, and gestures relay calm and empathy.</a:t>
            </a:r>
            <a:endParaRPr sz="2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16"/>
          <p:cNvSpPr txBox="1"/>
          <p:nvPr>
            <p:ph type="ctrTitle"/>
          </p:nvPr>
        </p:nvSpPr>
        <p:spPr>
          <a:xfrm>
            <a:off x="335177" y="2474988"/>
            <a:ext cx="9372600" cy="1470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6100">
                <a:latin typeface="Montserrat"/>
                <a:ea typeface="Montserrat"/>
                <a:cs typeface="Montserrat"/>
                <a:sym typeface="Montserrat"/>
              </a:rPr>
              <a:t>RULES OF BODY</a:t>
            </a:r>
            <a:endParaRPr b="1" sz="6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en" sz="6100">
                <a:latin typeface="Montserrat SemiBold"/>
                <a:ea typeface="Montserrat SemiBold"/>
                <a:cs typeface="Montserrat SemiBold"/>
                <a:sym typeface="Montserrat SemiBold"/>
              </a:rPr>
              <a:t>-LANGUAGE-</a:t>
            </a:r>
            <a:endParaRPr i="1" sz="6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8" name="Google Shape;138;p16"/>
          <p:cNvSpPr txBox="1"/>
          <p:nvPr>
            <p:ph type="ctrTitle"/>
          </p:nvPr>
        </p:nvSpPr>
        <p:spPr>
          <a:xfrm>
            <a:off x="3763981" y="5704520"/>
            <a:ext cx="5313900" cy="11328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 SemiBold"/>
                <a:ea typeface="Montserrat SemiBold"/>
                <a:cs typeface="Montserrat SemiBold"/>
                <a:sym typeface="Montserrat SemiBold"/>
              </a:rPr>
              <a:t>     Keep a relaxed and alert stance off to the side of the person.</a:t>
            </a:r>
            <a:endParaRPr sz="2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9" name="Google Shape;139;p16"/>
          <p:cNvSpPr txBox="1"/>
          <p:nvPr>
            <p:ph type="ctrTitle"/>
          </p:nvPr>
        </p:nvSpPr>
        <p:spPr>
          <a:xfrm>
            <a:off x="3609580" y="6878795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#2</a:t>
            </a:r>
            <a:endParaRPr sz="26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0" name="Google Shape;140;p16"/>
          <p:cNvSpPr txBox="1"/>
          <p:nvPr>
            <p:ph type="ctrTitle"/>
          </p:nvPr>
        </p:nvSpPr>
        <p:spPr>
          <a:xfrm>
            <a:off x="3763981" y="6610450"/>
            <a:ext cx="5313900" cy="11328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     Keep your hands down, open, and visible at all times.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1" name="Google Shape;141;p16"/>
          <p:cNvSpPr txBox="1"/>
          <p:nvPr>
            <p:ph type="ctrTitle"/>
          </p:nvPr>
        </p:nvSpPr>
        <p:spPr>
          <a:xfrm>
            <a:off x="3609580" y="7835640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#3</a:t>
            </a:r>
            <a:endParaRPr sz="26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2" name="Google Shape;142;p16"/>
          <p:cNvSpPr txBox="1"/>
          <p:nvPr>
            <p:ph type="ctrTitle"/>
          </p:nvPr>
        </p:nvSpPr>
        <p:spPr>
          <a:xfrm>
            <a:off x="3763981" y="7743160"/>
            <a:ext cx="5313900" cy="5289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     Use slow, deliberate movements.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3" name="Google Shape;143;p16"/>
          <p:cNvSpPr txBox="1"/>
          <p:nvPr>
            <p:ph type="ctrTitle"/>
          </p:nvPr>
        </p:nvSpPr>
        <p:spPr>
          <a:xfrm>
            <a:off x="3609580" y="8385717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#4</a:t>
            </a:r>
            <a:endParaRPr sz="26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4" name="Google Shape;144;p16"/>
          <p:cNvSpPr txBox="1"/>
          <p:nvPr>
            <p:ph type="ctrTitle"/>
          </p:nvPr>
        </p:nvSpPr>
        <p:spPr>
          <a:xfrm>
            <a:off x="3763981" y="8117373"/>
            <a:ext cx="5313900" cy="11328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     Maintain a neutral and attentive facial expression.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5" name="Google Shape;145;p16"/>
          <p:cNvSpPr txBox="1"/>
          <p:nvPr>
            <p:ph type="ctrTitle"/>
          </p:nvPr>
        </p:nvSpPr>
        <p:spPr>
          <a:xfrm>
            <a:off x="3609580" y="11228542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#1</a:t>
            </a:r>
            <a:endParaRPr sz="260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6" name="Google Shape;146;p16"/>
          <p:cNvSpPr txBox="1"/>
          <p:nvPr>
            <p:ph type="ctrTitle"/>
          </p:nvPr>
        </p:nvSpPr>
        <p:spPr>
          <a:xfrm>
            <a:off x="3763981" y="10960198"/>
            <a:ext cx="5313900" cy="11328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    Standing rigidly directly in front of the person.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7" name="Google Shape;147;p16"/>
          <p:cNvSpPr txBox="1"/>
          <p:nvPr>
            <p:ph type="ctrTitle"/>
          </p:nvPr>
        </p:nvSpPr>
        <p:spPr>
          <a:xfrm>
            <a:off x="3609580" y="12134472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#2</a:t>
            </a:r>
            <a:endParaRPr sz="260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8" name="Google Shape;148;p16"/>
          <p:cNvSpPr txBox="1"/>
          <p:nvPr>
            <p:ph type="ctrTitle"/>
          </p:nvPr>
        </p:nvSpPr>
        <p:spPr>
          <a:xfrm>
            <a:off x="3763981" y="11992863"/>
            <a:ext cx="5313900" cy="5874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     Pointing your finger.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9" name="Google Shape;149;p16"/>
          <p:cNvSpPr txBox="1"/>
          <p:nvPr>
            <p:ph type="ctrTitle"/>
          </p:nvPr>
        </p:nvSpPr>
        <p:spPr>
          <a:xfrm>
            <a:off x="3609580" y="12753272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#3</a:t>
            </a:r>
            <a:endParaRPr sz="260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0" name="Google Shape;150;p16"/>
          <p:cNvSpPr txBox="1"/>
          <p:nvPr>
            <p:ph type="ctrTitle"/>
          </p:nvPr>
        </p:nvSpPr>
        <p:spPr>
          <a:xfrm>
            <a:off x="3763981" y="12702357"/>
            <a:ext cx="53139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     Excessive gesturing or pacing.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1" name="Google Shape;151;p16"/>
          <p:cNvSpPr txBox="1"/>
          <p:nvPr>
            <p:ph type="ctrTitle"/>
          </p:nvPr>
        </p:nvSpPr>
        <p:spPr>
          <a:xfrm>
            <a:off x="3609580" y="13307770"/>
            <a:ext cx="854100" cy="477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#4</a:t>
            </a:r>
            <a:endParaRPr sz="260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2" name="Google Shape;152;p16"/>
          <p:cNvSpPr txBox="1"/>
          <p:nvPr>
            <p:ph type="ctrTitle"/>
          </p:nvPr>
        </p:nvSpPr>
        <p:spPr>
          <a:xfrm>
            <a:off x="3763981" y="13164588"/>
            <a:ext cx="5313900" cy="5874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     Faking a smile.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3" name="Google Shape;153;p16"/>
          <p:cNvSpPr txBox="1"/>
          <p:nvPr>
            <p:ph type="ctrTitle"/>
          </p:nvPr>
        </p:nvSpPr>
        <p:spPr>
          <a:xfrm>
            <a:off x="550488" y="8592395"/>
            <a:ext cx="2984100" cy="9042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GOOD BODY </a:t>
            </a:r>
            <a:endParaRPr sz="26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LANGUAGE</a:t>
            </a:r>
            <a:endParaRPr sz="26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4" name="Google Shape;154;p16"/>
          <p:cNvSpPr txBox="1"/>
          <p:nvPr>
            <p:ph type="ctrTitle"/>
          </p:nvPr>
        </p:nvSpPr>
        <p:spPr>
          <a:xfrm>
            <a:off x="550488" y="13359663"/>
            <a:ext cx="2984100" cy="9042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BAD BODY </a:t>
            </a:r>
            <a:endParaRPr sz="260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60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LANGUAGE</a:t>
            </a:r>
            <a:endParaRPr sz="260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5" name="Google Shape;1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529" y="4938988"/>
            <a:ext cx="3398217" cy="411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542" y="9920222"/>
            <a:ext cx="2698706" cy="367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/>
          <p:nvPr/>
        </p:nvSpPr>
        <p:spPr>
          <a:xfrm>
            <a:off x="-93002" y="-60690"/>
            <a:ext cx="10228800" cy="15706500"/>
          </a:xfrm>
          <a:prstGeom prst="rect">
            <a:avLst/>
          </a:prstGeom>
          <a:solidFill>
            <a:srgbClr val="2596B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475608" y="1476620"/>
            <a:ext cx="9106800" cy="13340100"/>
          </a:xfrm>
          <a:prstGeom prst="roundRect">
            <a:avLst>
              <a:gd fmla="val 1264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 txBox="1"/>
          <p:nvPr>
            <p:ph type="ctrTitle"/>
          </p:nvPr>
        </p:nvSpPr>
        <p:spPr>
          <a:xfrm>
            <a:off x="491727" y="-156272"/>
            <a:ext cx="9372600" cy="1470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DE-ESCALATION:</a:t>
            </a:r>
            <a:endParaRPr sz="49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4" name="Google Shape;164;p17"/>
          <p:cNvSpPr txBox="1"/>
          <p:nvPr>
            <p:ph type="ctrTitle"/>
          </p:nvPr>
        </p:nvSpPr>
        <p:spPr>
          <a:xfrm>
            <a:off x="6315471" y="472940"/>
            <a:ext cx="3432600" cy="7446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7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Responses to help stabilize tense situations.</a:t>
            </a:r>
            <a:endParaRPr sz="1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5" name="Google Shape;165;p17"/>
          <p:cNvSpPr txBox="1"/>
          <p:nvPr>
            <p:ph type="ctrTitle"/>
          </p:nvPr>
        </p:nvSpPr>
        <p:spPr>
          <a:xfrm>
            <a:off x="769096" y="3964103"/>
            <a:ext cx="8520300" cy="987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200">
                <a:latin typeface="Montserrat SemiBold"/>
                <a:ea typeface="Montserrat SemiBold"/>
                <a:cs typeface="Montserrat SemiBold"/>
                <a:sym typeface="Montserrat SemiBold"/>
              </a:rPr>
              <a:t>Remain respectful and courteous. Address the individual with civility and use phrases such as “please” and “thank you”.</a:t>
            </a:r>
            <a:endParaRPr sz="2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6" name="Google Shape;166;p17"/>
          <p:cNvSpPr txBox="1"/>
          <p:nvPr>
            <p:ph type="ctrTitle"/>
          </p:nvPr>
        </p:nvSpPr>
        <p:spPr>
          <a:xfrm>
            <a:off x="335177" y="2474987"/>
            <a:ext cx="9372600" cy="11328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6100">
                <a:latin typeface="Montserrat"/>
                <a:ea typeface="Montserrat"/>
                <a:cs typeface="Montserrat"/>
                <a:sym typeface="Montserrat"/>
              </a:rPr>
              <a:t>VERBAL</a:t>
            </a:r>
            <a:endParaRPr b="1" sz="6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en" sz="6100">
                <a:latin typeface="Montserrat SemiBold"/>
                <a:ea typeface="Montserrat SemiBold"/>
                <a:cs typeface="Montserrat SemiBold"/>
                <a:sym typeface="Montserrat SemiBold"/>
              </a:rPr>
              <a:t>-COMMUNICATION-</a:t>
            </a:r>
            <a:endParaRPr i="1" sz="6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7" name="Google Shape;167;p17"/>
          <p:cNvSpPr txBox="1"/>
          <p:nvPr>
            <p:ph type="ctrTitle"/>
          </p:nvPr>
        </p:nvSpPr>
        <p:spPr>
          <a:xfrm>
            <a:off x="1074600" y="11549293"/>
            <a:ext cx="35199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30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INSTEAD OF:</a:t>
            </a:r>
            <a:endParaRPr b="1" sz="3000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7"/>
          <p:cNvSpPr txBox="1"/>
          <p:nvPr>
            <p:ph type="ctrTitle"/>
          </p:nvPr>
        </p:nvSpPr>
        <p:spPr>
          <a:xfrm>
            <a:off x="4454655" y="5358825"/>
            <a:ext cx="47397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TONE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9" name="Google Shape;169;p17"/>
          <p:cNvSpPr txBox="1"/>
          <p:nvPr>
            <p:ph type="ctrTitle"/>
          </p:nvPr>
        </p:nvSpPr>
        <p:spPr>
          <a:xfrm>
            <a:off x="4454650" y="5822162"/>
            <a:ext cx="48345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Speak calmly to demonstrate empathy.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0" name="Google Shape;170;p17"/>
          <p:cNvSpPr txBox="1"/>
          <p:nvPr>
            <p:ph type="ctrTitle"/>
          </p:nvPr>
        </p:nvSpPr>
        <p:spPr>
          <a:xfrm>
            <a:off x="4454655" y="6430038"/>
            <a:ext cx="47397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VOLUME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17"/>
          <p:cNvSpPr txBox="1"/>
          <p:nvPr>
            <p:ph type="ctrTitle"/>
          </p:nvPr>
        </p:nvSpPr>
        <p:spPr>
          <a:xfrm>
            <a:off x="4454655" y="6955040"/>
            <a:ext cx="4834500" cy="546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Monitor your volume and avoid raising your voice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2" name="Google Shape;172;p17"/>
          <p:cNvSpPr txBox="1"/>
          <p:nvPr>
            <p:ph type="ctrTitle"/>
          </p:nvPr>
        </p:nvSpPr>
        <p:spPr>
          <a:xfrm>
            <a:off x="4454655" y="7536291"/>
            <a:ext cx="47397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RATE OF SPEECH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3" name="Google Shape;173;p17"/>
          <p:cNvSpPr txBox="1"/>
          <p:nvPr>
            <p:ph type="ctrTitle"/>
          </p:nvPr>
        </p:nvSpPr>
        <p:spPr>
          <a:xfrm>
            <a:off x="4454650" y="7916150"/>
            <a:ext cx="4834500" cy="726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Speak slowly - though not too slowly - because it is soothing.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4" name="Google Shape;174;p17"/>
          <p:cNvSpPr txBox="1"/>
          <p:nvPr>
            <p:ph type="ctrTitle"/>
          </p:nvPr>
        </p:nvSpPr>
        <p:spPr>
          <a:xfrm>
            <a:off x="4454655" y="8642545"/>
            <a:ext cx="47397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INFLECTION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5" name="Google Shape;175;p17"/>
          <p:cNvSpPr txBox="1"/>
          <p:nvPr>
            <p:ph type="ctrTitle"/>
          </p:nvPr>
        </p:nvSpPr>
        <p:spPr>
          <a:xfrm>
            <a:off x="4454650" y="8970698"/>
            <a:ext cx="4834500" cy="10527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Be aware of emphasizing words or syllables as that can negatively affect the situation.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769120" y="5368175"/>
            <a:ext cx="3519900" cy="4520700"/>
          </a:xfrm>
          <a:prstGeom prst="roundRect">
            <a:avLst>
              <a:gd fmla="val 12647" name="adj"/>
            </a:avLst>
          </a:prstGeom>
          <a:solidFill>
            <a:srgbClr val="2596B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"/>
          <p:cNvSpPr txBox="1"/>
          <p:nvPr>
            <p:ph type="ctrTitle"/>
          </p:nvPr>
        </p:nvSpPr>
        <p:spPr>
          <a:xfrm>
            <a:off x="769120" y="5495675"/>
            <a:ext cx="3519900" cy="42417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TONE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+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VOLUME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+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RATE OF SPEECH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+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INFLECTION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=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1"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VERBAL DE-ESCALATION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368" y="10189322"/>
            <a:ext cx="2285696" cy="130801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>
            <p:ph type="ctrTitle"/>
          </p:nvPr>
        </p:nvSpPr>
        <p:spPr>
          <a:xfrm>
            <a:off x="1074600" y="12114795"/>
            <a:ext cx="4305300" cy="1413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200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“Calm down”</a:t>
            </a:r>
            <a:br>
              <a:rPr lang="en" sz="2200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200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“I can’t help you”</a:t>
            </a:r>
            <a:br>
              <a:rPr lang="en" sz="2200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200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“I know how you feel”</a:t>
            </a:r>
            <a:br>
              <a:rPr lang="en" sz="2200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200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“Come with me”</a:t>
            </a:r>
            <a:endParaRPr sz="2200">
              <a:solidFill>
                <a:srgbClr val="CC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0" name="Google Shape;180;p17"/>
          <p:cNvSpPr txBox="1"/>
          <p:nvPr>
            <p:ph type="ctrTitle"/>
          </p:nvPr>
        </p:nvSpPr>
        <p:spPr>
          <a:xfrm>
            <a:off x="5180010" y="11549293"/>
            <a:ext cx="35199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3000">
                <a:solidFill>
                  <a:srgbClr val="00B30D"/>
                </a:solidFill>
                <a:latin typeface="Montserrat"/>
                <a:ea typeface="Montserrat"/>
                <a:cs typeface="Montserrat"/>
                <a:sym typeface="Montserrat"/>
              </a:rPr>
              <a:t>TRY….</a:t>
            </a:r>
            <a:endParaRPr b="1" sz="3000">
              <a:solidFill>
                <a:srgbClr val="00B3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17"/>
          <p:cNvSpPr txBox="1"/>
          <p:nvPr>
            <p:ph type="ctrTitle"/>
          </p:nvPr>
        </p:nvSpPr>
        <p:spPr>
          <a:xfrm>
            <a:off x="5063514" y="12114795"/>
            <a:ext cx="4428300" cy="23781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“I can see that you are </a:t>
            </a:r>
            <a:endParaRPr sz="22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upset…”</a:t>
            </a:r>
            <a:b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“I want to help. What can </a:t>
            </a:r>
            <a:endParaRPr sz="22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I do?”</a:t>
            </a:r>
            <a:b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“I understand that you </a:t>
            </a:r>
            <a:endParaRPr sz="22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feel…”</a:t>
            </a:r>
            <a:b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“May I speak with you?”</a:t>
            </a:r>
            <a:endParaRPr sz="22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/>
          <p:nvPr/>
        </p:nvSpPr>
        <p:spPr>
          <a:xfrm>
            <a:off x="475608" y="1476620"/>
            <a:ext cx="9106800" cy="13340100"/>
          </a:xfrm>
          <a:prstGeom prst="roundRect">
            <a:avLst>
              <a:gd fmla="val 1264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 txBox="1"/>
          <p:nvPr>
            <p:ph type="ctrTitle"/>
          </p:nvPr>
        </p:nvSpPr>
        <p:spPr>
          <a:xfrm>
            <a:off x="491727" y="-156272"/>
            <a:ext cx="9372600" cy="1470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DE-ESCALATION:</a:t>
            </a:r>
            <a:endParaRPr sz="49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8" name="Google Shape;188;p18"/>
          <p:cNvSpPr txBox="1"/>
          <p:nvPr>
            <p:ph type="ctrTitle"/>
          </p:nvPr>
        </p:nvSpPr>
        <p:spPr>
          <a:xfrm>
            <a:off x="6315471" y="472940"/>
            <a:ext cx="3432600" cy="7446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Responses to help stabilize tense situations.</a:t>
            </a:r>
            <a:endParaRPr sz="1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9" name="Google Shape;189;p18"/>
          <p:cNvSpPr txBox="1"/>
          <p:nvPr>
            <p:ph type="ctrTitle"/>
          </p:nvPr>
        </p:nvSpPr>
        <p:spPr>
          <a:xfrm>
            <a:off x="769096" y="3964103"/>
            <a:ext cx="8520300" cy="987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200">
                <a:latin typeface="Montserrat SemiBold"/>
                <a:ea typeface="Montserrat SemiBold"/>
                <a:cs typeface="Montserrat SemiBold"/>
                <a:sym typeface="Montserrat SemiBold"/>
              </a:rPr>
              <a:t>Remain respectful and courteous. Address the individual with civility and use phrases such as “please” and “thank you.”</a:t>
            </a:r>
            <a:endParaRPr sz="2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0" name="Google Shape;190;p18"/>
          <p:cNvSpPr txBox="1"/>
          <p:nvPr>
            <p:ph type="ctrTitle"/>
          </p:nvPr>
        </p:nvSpPr>
        <p:spPr>
          <a:xfrm>
            <a:off x="335177" y="2474987"/>
            <a:ext cx="9372600" cy="11328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6100">
                <a:latin typeface="Montserrat"/>
                <a:ea typeface="Montserrat"/>
                <a:cs typeface="Montserrat"/>
                <a:sym typeface="Montserrat"/>
              </a:rPr>
              <a:t>VERBAL</a:t>
            </a:r>
            <a:endParaRPr b="1" sz="6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en" sz="6100">
                <a:latin typeface="Montserrat SemiBold"/>
                <a:ea typeface="Montserrat SemiBold"/>
                <a:cs typeface="Montserrat SemiBold"/>
                <a:sym typeface="Montserrat SemiBold"/>
              </a:rPr>
              <a:t>-COMMUNICATION-</a:t>
            </a:r>
            <a:endParaRPr i="1" sz="6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1" name="Google Shape;191;p18"/>
          <p:cNvSpPr txBox="1"/>
          <p:nvPr>
            <p:ph type="ctrTitle"/>
          </p:nvPr>
        </p:nvSpPr>
        <p:spPr>
          <a:xfrm>
            <a:off x="1074600" y="11549293"/>
            <a:ext cx="35199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30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INSTEAD OF:</a:t>
            </a:r>
            <a:endParaRPr b="1" sz="3000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18"/>
          <p:cNvSpPr txBox="1"/>
          <p:nvPr>
            <p:ph type="ctrTitle"/>
          </p:nvPr>
        </p:nvSpPr>
        <p:spPr>
          <a:xfrm>
            <a:off x="4454655" y="5358825"/>
            <a:ext cx="47397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TONE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3" name="Google Shape;193;p18"/>
          <p:cNvSpPr txBox="1"/>
          <p:nvPr>
            <p:ph type="ctrTitle"/>
          </p:nvPr>
        </p:nvSpPr>
        <p:spPr>
          <a:xfrm>
            <a:off x="4454650" y="5714562"/>
            <a:ext cx="4834500" cy="7155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Speak calmly to demonstrate empathy.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4" name="Google Shape;194;p18"/>
          <p:cNvSpPr txBox="1"/>
          <p:nvPr>
            <p:ph type="ctrTitle"/>
          </p:nvPr>
        </p:nvSpPr>
        <p:spPr>
          <a:xfrm>
            <a:off x="4454655" y="6430038"/>
            <a:ext cx="47397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VOLUME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5" name="Google Shape;195;p18"/>
          <p:cNvSpPr txBox="1"/>
          <p:nvPr>
            <p:ph type="ctrTitle"/>
          </p:nvPr>
        </p:nvSpPr>
        <p:spPr>
          <a:xfrm>
            <a:off x="4454655" y="6955040"/>
            <a:ext cx="4834500" cy="546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Monitor your volume and avoid raising your voice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6" name="Google Shape;196;p18"/>
          <p:cNvSpPr txBox="1"/>
          <p:nvPr>
            <p:ph type="ctrTitle"/>
          </p:nvPr>
        </p:nvSpPr>
        <p:spPr>
          <a:xfrm>
            <a:off x="4454655" y="7536291"/>
            <a:ext cx="47397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RATE OF SPEECH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7" name="Google Shape;197;p18"/>
          <p:cNvSpPr txBox="1"/>
          <p:nvPr>
            <p:ph type="ctrTitle"/>
          </p:nvPr>
        </p:nvSpPr>
        <p:spPr>
          <a:xfrm>
            <a:off x="4454650" y="7930702"/>
            <a:ext cx="4834500" cy="7155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Speak slowly - though not too slowly - because it is soothing.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8" name="Google Shape;198;p18"/>
          <p:cNvSpPr txBox="1"/>
          <p:nvPr>
            <p:ph type="ctrTitle"/>
          </p:nvPr>
        </p:nvSpPr>
        <p:spPr>
          <a:xfrm>
            <a:off x="4454655" y="8642545"/>
            <a:ext cx="47397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596B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INFLECTION</a:t>
            </a:r>
            <a:endParaRPr sz="3700">
              <a:solidFill>
                <a:srgbClr val="2596B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9" name="Google Shape;199;p18"/>
          <p:cNvSpPr txBox="1"/>
          <p:nvPr>
            <p:ph type="ctrTitle"/>
          </p:nvPr>
        </p:nvSpPr>
        <p:spPr>
          <a:xfrm>
            <a:off x="4454650" y="9026073"/>
            <a:ext cx="4834500" cy="987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>
                <a:latin typeface="Montserrat SemiBold"/>
                <a:ea typeface="Montserrat SemiBold"/>
                <a:cs typeface="Montserrat SemiBold"/>
                <a:sym typeface="Montserrat SemiBold"/>
              </a:rPr>
              <a:t>Be aware of emphasizing words or syllables as that can negatively affect the situation.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769120" y="5368175"/>
            <a:ext cx="3519900" cy="4520700"/>
          </a:xfrm>
          <a:prstGeom prst="roundRect">
            <a:avLst>
              <a:gd fmla="val 12647" name="adj"/>
            </a:avLst>
          </a:prstGeom>
          <a:solidFill>
            <a:srgbClr val="2596B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"/>
          <p:cNvSpPr txBox="1"/>
          <p:nvPr>
            <p:ph type="ctrTitle"/>
          </p:nvPr>
        </p:nvSpPr>
        <p:spPr>
          <a:xfrm>
            <a:off x="769120" y="5495675"/>
            <a:ext cx="3519900" cy="4241700"/>
          </a:xfrm>
          <a:prstGeom prst="rect">
            <a:avLst/>
          </a:prstGeom>
        </p:spPr>
        <p:txBody>
          <a:bodyPr anchorCtr="0" anchor="ctr" bIns="170900" lIns="170900" spcFirstLastPara="1" rIns="170900" wrap="square" tIns="170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TONE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+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VOLUME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+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RATE OF SPEECH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+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INFLECTION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=</a:t>
            </a:r>
            <a:br>
              <a:rPr lang="en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1"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VERBAL DE-ESCALATION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18"/>
          <p:cNvSpPr txBox="1"/>
          <p:nvPr>
            <p:ph type="ctrTitle"/>
          </p:nvPr>
        </p:nvSpPr>
        <p:spPr>
          <a:xfrm>
            <a:off x="1074600" y="12114795"/>
            <a:ext cx="4305300" cy="14133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200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“Calm down”</a:t>
            </a:r>
            <a:br>
              <a:rPr lang="en" sz="2200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200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“I can’t help you”</a:t>
            </a:r>
            <a:br>
              <a:rPr lang="en" sz="2200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200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“I know how you feel”</a:t>
            </a:r>
            <a:br>
              <a:rPr lang="en" sz="2200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200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“Come with me”</a:t>
            </a:r>
            <a:endParaRPr sz="2200">
              <a:solidFill>
                <a:srgbClr val="CC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3" name="Google Shape;203;p18"/>
          <p:cNvSpPr txBox="1"/>
          <p:nvPr>
            <p:ph type="ctrTitle"/>
          </p:nvPr>
        </p:nvSpPr>
        <p:spPr>
          <a:xfrm>
            <a:off x="5180010" y="11549293"/>
            <a:ext cx="3519900" cy="6060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3000">
                <a:solidFill>
                  <a:srgbClr val="00B30D"/>
                </a:solidFill>
                <a:latin typeface="Montserrat"/>
                <a:ea typeface="Montserrat"/>
                <a:cs typeface="Montserrat"/>
                <a:sym typeface="Montserrat"/>
              </a:rPr>
              <a:t>TRY….</a:t>
            </a:r>
            <a:endParaRPr b="1" sz="3000">
              <a:solidFill>
                <a:srgbClr val="00B3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18"/>
          <p:cNvSpPr txBox="1"/>
          <p:nvPr>
            <p:ph type="ctrTitle"/>
          </p:nvPr>
        </p:nvSpPr>
        <p:spPr>
          <a:xfrm>
            <a:off x="5063514" y="12114795"/>
            <a:ext cx="4428300" cy="2378100"/>
          </a:xfrm>
          <a:prstGeom prst="rect">
            <a:avLst/>
          </a:prstGeom>
        </p:spPr>
        <p:txBody>
          <a:bodyPr anchorCtr="0" anchor="b" bIns="170900" lIns="170900" spcFirstLastPara="1" rIns="170900" wrap="square" tIns="170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“I can see that you are </a:t>
            </a:r>
            <a:endParaRPr sz="22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upset…”</a:t>
            </a:r>
            <a:b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“I want to help. What can </a:t>
            </a:r>
            <a:endParaRPr sz="22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I do?”</a:t>
            </a:r>
            <a:b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“I understand that you </a:t>
            </a:r>
            <a:endParaRPr sz="22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feel…”</a:t>
            </a:r>
            <a:b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200">
                <a:solidFill>
                  <a:srgbClr val="00B30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“May I speak with you?”</a:t>
            </a:r>
            <a:endParaRPr sz="2200">
              <a:solidFill>
                <a:srgbClr val="00B30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5" name="Google Shape;2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368" y="10189322"/>
            <a:ext cx="2285696" cy="130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