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10058400" cy="15544800"/>
  <p:notesSz cx="6858000" cy="9144000"/>
  <p:embeddedFontLst>
    <p:embeddedFont>
      <p:font typeface="Oswald" pitchFamily="2" charset="77"/>
      <p:regular r:id="rId5"/>
      <p:bold r:id="rId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896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6"/>
    <p:restoredTop sz="94704"/>
  </p:normalViewPr>
  <p:slideViewPr>
    <p:cSldViewPr snapToGrid="0">
      <p:cViewPr varScale="1">
        <p:scale>
          <a:sx n="102" d="100"/>
          <a:sy n="102" d="100"/>
        </p:scale>
        <p:origin x="2816" y="224"/>
      </p:cViewPr>
      <p:guideLst>
        <p:guide orient="horz" pos="4896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319941" y="685800"/>
            <a:ext cx="22188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9338" y="685800"/>
            <a:ext cx="22193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3fd7084cd9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9338" y="685800"/>
            <a:ext cx="22193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3fd7084cd9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2250271"/>
            <a:ext cx="9372600" cy="6203400"/>
          </a:xfrm>
          <a:prstGeom prst="rect">
            <a:avLst/>
          </a:prstGeom>
        </p:spPr>
        <p:txBody>
          <a:bodyPr spcFirstLastPara="1" wrap="square" lIns="159150" tIns="159150" rIns="159150" bIns="1591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1pPr>
            <a:lvl2pPr lvl="1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2pPr>
            <a:lvl3pPr lvl="2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3pPr>
            <a:lvl4pPr lvl="3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4pPr>
            <a:lvl5pPr lvl="4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5pPr>
            <a:lvl6pPr lvl="5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6pPr>
            <a:lvl7pPr lvl="6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7pPr>
            <a:lvl8pPr lvl="7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8pPr>
            <a:lvl9pPr lvl="8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8565356"/>
            <a:ext cx="9372600" cy="23955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3342956"/>
            <a:ext cx="9372600" cy="5934000"/>
          </a:xfrm>
          <a:prstGeom prst="rect">
            <a:avLst/>
          </a:prstGeom>
        </p:spPr>
        <p:txBody>
          <a:bodyPr spcFirstLastPara="1" wrap="square" lIns="159150" tIns="159150" rIns="159150" bIns="1591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9526724"/>
            <a:ext cx="9372600" cy="39312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marL="457200" lvl="0" indent="-425450" algn="ctr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marL="914400" lvl="1" indent="-3810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6500347"/>
            <a:ext cx="9372600" cy="25440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1pPr>
            <a:lvl2pPr lvl="1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2pPr>
            <a:lvl3pPr lvl="2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3pPr>
            <a:lvl4pPr lvl="3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4pPr>
            <a:lvl5pPr lvl="4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5pPr>
            <a:lvl6pPr lvl="5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6pPr>
            <a:lvl7pPr lvl="6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7pPr>
            <a:lvl8pPr lvl="7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8pPr>
            <a:lvl9pPr lvl="8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1344964"/>
            <a:ext cx="9372600" cy="17307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3483036"/>
            <a:ext cx="9372600" cy="103251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marL="457200" lvl="0" indent="-425450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1344964"/>
            <a:ext cx="9372600" cy="17307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3483036"/>
            <a:ext cx="4399800" cy="103251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marL="1371600" lvl="2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marL="1828800" lvl="3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marL="2286000" lvl="4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marL="2743200" lvl="5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marL="3200400" lvl="6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marL="3657600" lvl="7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marL="4114800" lvl="8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3483036"/>
            <a:ext cx="4399800" cy="103251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marL="1371600" lvl="2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marL="1828800" lvl="3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marL="2286000" lvl="4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marL="2743200" lvl="5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marL="3200400" lvl="6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marL="3657600" lvl="7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marL="4114800" lvl="8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1344964"/>
            <a:ext cx="9372600" cy="17307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1679147"/>
            <a:ext cx="3088800" cy="2283900"/>
          </a:xfrm>
          <a:prstGeom prst="rect">
            <a:avLst/>
          </a:prstGeom>
        </p:spPr>
        <p:txBody>
          <a:bodyPr spcFirstLastPara="1" wrap="square" lIns="159150" tIns="159150" rIns="159150" bIns="1591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4199680"/>
            <a:ext cx="3088800" cy="96090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marL="457200" lvl="0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1pPr>
            <a:lvl2pPr marL="914400" lvl="1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marL="1371600" lvl="2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marL="1828800" lvl="3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marL="2286000" lvl="4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marL="2743200" lvl="5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marL="3200400" lvl="6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marL="3657600" lvl="7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marL="4114800" lvl="8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1360453"/>
            <a:ext cx="7004700" cy="123633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1pPr>
            <a:lvl2pPr lvl="1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2pPr>
            <a:lvl3pPr lvl="2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3pPr>
            <a:lvl4pPr lvl="3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4pPr>
            <a:lvl5pPr lvl="4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5pPr>
            <a:lvl6pPr lvl="5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6pPr>
            <a:lvl7pPr lvl="6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7pPr>
            <a:lvl8pPr lvl="7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8pPr>
            <a:lvl9pPr lvl="8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378"/>
            <a:ext cx="5029200" cy="15544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59150" tIns="159150" rIns="159150" bIns="1591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3726929"/>
            <a:ext cx="4449600" cy="4479900"/>
          </a:xfrm>
          <a:prstGeom prst="rect">
            <a:avLst/>
          </a:prstGeom>
        </p:spPr>
        <p:txBody>
          <a:bodyPr spcFirstLastPara="1" wrap="square" lIns="159150" tIns="159150" rIns="159150" bIns="1591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1pPr>
            <a:lvl2pPr lvl="1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2pPr>
            <a:lvl3pPr lvl="2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3pPr>
            <a:lvl4pPr lvl="3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4pPr>
            <a:lvl5pPr lvl="4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5pPr>
            <a:lvl6pPr lvl="5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6pPr>
            <a:lvl7pPr lvl="6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7pPr>
            <a:lvl8pPr lvl="7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8pPr>
            <a:lvl9pPr lvl="8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8471516"/>
            <a:ext cx="4449600" cy="37326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2188316"/>
            <a:ext cx="4220700" cy="11167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marL="457200" lvl="0" indent="-425450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12785738"/>
            <a:ext cx="6598800" cy="18288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1344964"/>
            <a:ext cx="9372600" cy="17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9150" tIns="159150" rIns="159150" bIns="1591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3483036"/>
            <a:ext cx="9372600" cy="103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9150" tIns="159150" rIns="159150" bIns="159150" anchor="t" anchorCtr="0">
            <a:normAutofit/>
          </a:bodyPr>
          <a:lstStyle>
            <a:lvl1pPr marL="457200" lvl="0" indent="-425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100"/>
              <a:buChar char="●"/>
              <a:defRPr sz="3100">
                <a:solidFill>
                  <a:schemeClr val="dk2"/>
                </a:solidFill>
              </a:defRPr>
            </a:lvl1pPr>
            <a:lvl2pPr marL="914400" lvl="1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2pPr>
            <a:lvl3pPr marL="1371600" lvl="2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3pPr>
            <a:lvl4pPr marL="1828800" lvl="3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4pPr>
            <a:lvl5pPr marL="2286000" lvl="4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5pPr>
            <a:lvl6pPr marL="2743200" lvl="5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6pPr>
            <a:lvl7pPr marL="3200400" lvl="6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7pPr>
            <a:lvl8pPr marL="3657600" lvl="7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8pPr>
            <a:lvl9pPr marL="4114800" lvl="8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 algn="r">
              <a:buNone/>
              <a:defRPr sz="1700">
                <a:solidFill>
                  <a:schemeClr val="dk2"/>
                </a:solidFill>
              </a:defRPr>
            </a:lvl1pPr>
            <a:lvl2pPr lvl="1" algn="r">
              <a:buNone/>
              <a:defRPr sz="1700">
                <a:solidFill>
                  <a:schemeClr val="dk2"/>
                </a:solidFill>
              </a:defRPr>
            </a:lvl2pPr>
            <a:lvl3pPr lvl="2" algn="r">
              <a:buNone/>
              <a:defRPr sz="1700">
                <a:solidFill>
                  <a:schemeClr val="dk2"/>
                </a:solidFill>
              </a:defRPr>
            </a:lvl3pPr>
            <a:lvl4pPr lvl="3" algn="r">
              <a:buNone/>
              <a:defRPr sz="1700">
                <a:solidFill>
                  <a:schemeClr val="dk2"/>
                </a:solidFill>
              </a:defRPr>
            </a:lvl4pPr>
            <a:lvl5pPr lvl="4" algn="r">
              <a:buNone/>
              <a:defRPr sz="1700">
                <a:solidFill>
                  <a:schemeClr val="dk2"/>
                </a:solidFill>
              </a:defRPr>
            </a:lvl5pPr>
            <a:lvl6pPr lvl="5" algn="r">
              <a:buNone/>
              <a:defRPr sz="1700">
                <a:solidFill>
                  <a:schemeClr val="dk2"/>
                </a:solidFill>
              </a:defRPr>
            </a:lvl6pPr>
            <a:lvl7pPr lvl="6" algn="r">
              <a:buNone/>
              <a:defRPr sz="1700">
                <a:solidFill>
                  <a:schemeClr val="dk2"/>
                </a:solidFill>
              </a:defRPr>
            </a:lvl7pPr>
            <a:lvl8pPr lvl="7" algn="r">
              <a:buNone/>
              <a:defRPr sz="1700">
                <a:solidFill>
                  <a:schemeClr val="dk2"/>
                </a:solidFill>
              </a:defRPr>
            </a:lvl8pPr>
            <a:lvl9pPr lvl="8" algn="r">
              <a:buNone/>
              <a:defRPr sz="17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246575" y="-123300"/>
            <a:ext cx="10417800" cy="15791400"/>
          </a:xfrm>
          <a:prstGeom prst="rect">
            <a:avLst/>
          </a:prstGeom>
          <a:solidFill>
            <a:srgbClr val="25408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750025" y="541950"/>
            <a:ext cx="83733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BALLOT DROP BOX</a:t>
            </a:r>
            <a:endParaRPr sz="7000" b="1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842550" y="1497450"/>
            <a:ext cx="83733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0" b="1" i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SECURITY</a:t>
            </a:r>
            <a:endParaRPr sz="7000" b="1" i="1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421075" y="3092525"/>
            <a:ext cx="9082500" cy="11825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3137325" y="3879325"/>
            <a:ext cx="55704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AEEF"/>
                </a:solidFill>
                <a:latin typeface="Oswald"/>
                <a:ea typeface="Oswald"/>
                <a:cs typeface="Oswald"/>
                <a:sym typeface="Oswald"/>
              </a:rPr>
              <a:t>BALLOT DROP BOXES ARE LOCKED &amp; SECURE</a:t>
            </a:r>
            <a:endParaRPr sz="2800" b="1">
              <a:solidFill>
                <a:srgbClr val="00AEE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137325" y="4843375"/>
            <a:ext cx="56493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Designated and trained election officials are the only people with access to these boxes.</a:t>
            </a:r>
            <a:endParaRPr sz="2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2120" y="4025775"/>
            <a:ext cx="1349600" cy="1603484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3"/>
          <p:cNvSpPr txBox="1"/>
          <p:nvPr/>
        </p:nvSpPr>
        <p:spPr>
          <a:xfrm>
            <a:off x="3137325" y="6462190"/>
            <a:ext cx="55704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AEEF"/>
                </a:solidFill>
                <a:latin typeface="Oswald"/>
                <a:ea typeface="Oswald"/>
                <a:cs typeface="Oswald"/>
                <a:sym typeface="Oswald"/>
              </a:rPr>
              <a:t>MANY BALLOT DROP BOXES ARE UNDER VIDEO SURVEILLANCE</a:t>
            </a:r>
            <a:endParaRPr sz="2800" b="1">
              <a:solidFill>
                <a:srgbClr val="00AEE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3137325" y="7426240"/>
            <a:ext cx="5649300" cy="13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In jurisdictions where video surveillance is unavailable or not used, these boxes are often staffed by election officials or workers.</a:t>
            </a:r>
            <a:endParaRPr sz="2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75731" y="6727089"/>
            <a:ext cx="1616202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 txBox="1"/>
          <p:nvPr/>
        </p:nvSpPr>
        <p:spPr>
          <a:xfrm>
            <a:off x="3137325" y="9520370"/>
            <a:ext cx="55704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AEEF"/>
                </a:solidFill>
                <a:latin typeface="Oswald"/>
                <a:ea typeface="Oswald"/>
                <a:cs typeface="Oswald"/>
                <a:sym typeface="Oswald"/>
              </a:rPr>
              <a:t>BALLOT DROP BOXES ARE SEALED</a:t>
            </a:r>
            <a:endParaRPr sz="2800" b="1">
              <a:solidFill>
                <a:srgbClr val="00AEE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3137325" y="10037900"/>
            <a:ext cx="5649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They are sealed with tamper-evident seals and locks as required by law and/or rule.</a:t>
            </a:r>
            <a:endParaRPr sz="2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66" name="Google Shape;6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51257" y="9520370"/>
            <a:ext cx="1073075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3"/>
          <p:cNvSpPr txBox="1"/>
          <p:nvPr/>
        </p:nvSpPr>
        <p:spPr>
          <a:xfrm>
            <a:off x="3137325" y="11953500"/>
            <a:ext cx="55704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AEEF"/>
                </a:solidFill>
                <a:latin typeface="Oswald"/>
                <a:ea typeface="Oswald"/>
                <a:cs typeface="Oswald"/>
                <a:sym typeface="Oswald"/>
              </a:rPr>
              <a:t>24/7 BALLOT DROP BOXES ARE PROFESSIONALLY INSTALLED</a:t>
            </a:r>
            <a:endParaRPr sz="2800" b="1">
              <a:solidFill>
                <a:srgbClr val="00AEE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3137325" y="12917550"/>
            <a:ext cx="5649300" cy="13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This prevents tampering and movement. Smaller ballot boxes that are typically used indoors are secured to an object to maintain security.</a:t>
            </a:r>
            <a:endParaRPr sz="2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247477" y="12367250"/>
            <a:ext cx="1488186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/>
          <p:nvPr/>
        </p:nvSpPr>
        <p:spPr>
          <a:xfrm>
            <a:off x="-246575" y="-123300"/>
            <a:ext cx="10417800" cy="15791400"/>
          </a:xfrm>
          <a:prstGeom prst="rect">
            <a:avLst/>
          </a:prstGeom>
          <a:solidFill>
            <a:srgbClr val="FFB43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4"/>
          <p:cNvSpPr/>
          <p:nvPr/>
        </p:nvSpPr>
        <p:spPr>
          <a:xfrm>
            <a:off x="421075" y="3092525"/>
            <a:ext cx="9082500" cy="11825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4"/>
          <p:cNvSpPr txBox="1"/>
          <p:nvPr/>
        </p:nvSpPr>
        <p:spPr>
          <a:xfrm>
            <a:off x="3137325" y="3879325"/>
            <a:ext cx="55704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565E5C"/>
                </a:solidFill>
                <a:latin typeface="Oswald"/>
                <a:ea typeface="Oswald"/>
                <a:cs typeface="Oswald"/>
                <a:sym typeface="Oswald"/>
              </a:rPr>
              <a:t>BALLOT DROP BOXES ARE LOCKED &amp; SECURE</a:t>
            </a:r>
            <a:endParaRPr sz="2800" b="1">
              <a:solidFill>
                <a:srgbClr val="565E5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3137325" y="4843375"/>
            <a:ext cx="56493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Designated and trained election officials are the only people with access to these boxes.</a:t>
            </a:r>
            <a:endParaRPr sz="2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78" name="Google Shape;7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2120" y="4025775"/>
            <a:ext cx="1349600" cy="1603484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4"/>
          <p:cNvSpPr txBox="1"/>
          <p:nvPr/>
        </p:nvSpPr>
        <p:spPr>
          <a:xfrm>
            <a:off x="3137325" y="6462190"/>
            <a:ext cx="55704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565E5C"/>
                </a:solidFill>
                <a:latin typeface="Oswald"/>
                <a:ea typeface="Oswald"/>
                <a:cs typeface="Oswald"/>
                <a:sym typeface="Oswald"/>
              </a:rPr>
              <a:t>MANY BALLOT DROP BOXES ARE UNDER VIDEO SURVEILLANCE</a:t>
            </a:r>
            <a:endParaRPr sz="2800" b="1">
              <a:solidFill>
                <a:srgbClr val="565E5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0" name="Google Shape;80;p14"/>
          <p:cNvSpPr txBox="1"/>
          <p:nvPr/>
        </p:nvSpPr>
        <p:spPr>
          <a:xfrm>
            <a:off x="3137325" y="7426240"/>
            <a:ext cx="5649300" cy="13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In jurisdictions where video surveillance is unavailable or not used, these boxes are often staffed by election officials or workers.</a:t>
            </a:r>
            <a:endParaRPr sz="2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81" name="Google Shape;8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75731" y="6727089"/>
            <a:ext cx="1616202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4"/>
          <p:cNvSpPr txBox="1"/>
          <p:nvPr/>
        </p:nvSpPr>
        <p:spPr>
          <a:xfrm>
            <a:off x="3137325" y="9520370"/>
            <a:ext cx="55704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565E5C"/>
                </a:solidFill>
                <a:latin typeface="Oswald"/>
                <a:ea typeface="Oswald"/>
                <a:cs typeface="Oswald"/>
                <a:sym typeface="Oswald"/>
              </a:rPr>
              <a:t>BALLOT DROP BOXES ARE SEALED</a:t>
            </a:r>
            <a:endParaRPr sz="2800" b="1">
              <a:solidFill>
                <a:srgbClr val="565E5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3" name="Google Shape;83;p14"/>
          <p:cNvSpPr txBox="1"/>
          <p:nvPr/>
        </p:nvSpPr>
        <p:spPr>
          <a:xfrm>
            <a:off x="3137325" y="9987175"/>
            <a:ext cx="5649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They are sealed with tamper-evident seals and locks as required by law and/or rule.</a:t>
            </a:r>
            <a:endParaRPr sz="2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84" name="Google Shape;84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51257" y="9520370"/>
            <a:ext cx="1073075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4"/>
          <p:cNvSpPr txBox="1"/>
          <p:nvPr/>
        </p:nvSpPr>
        <p:spPr>
          <a:xfrm>
            <a:off x="3137325" y="11953500"/>
            <a:ext cx="55704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565E5C"/>
                </a:solidFill>
                <a:latin typeface="Oswald"/>
                <a:ea typeface="Oswald"/>
                <a:cs typeface="Oswald"/>
                <a:sym typeface="Oswald"/>
              </a:rPr>
              <a:t>24/7 BALLOT DROP BOXES ARE PROFESSIONALLY INSTALLED</a:t>
            </a:r>
            <a:endParaRPr sz="2800" b="1">
              <a:solidFill>
                <a:srgbClr val="565E5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6" name="Google Shape;86;p14"/>
          <p:cNvSpPr txBox="1"/>
          <p:nvPr/>
        </p:nvSpPr>
        <p:spPr>
          <a:xfrm>
            <a:off x="3137325" y="12917550"/>
            <a:ext cx="5649300" cy="13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This prevents tampering and movement. Smaller ballot boxes that are typically used indoors are secured to an object to maintain security.</a:t>
            </a:r>
            <a:endParaRPr sz="2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7" name="Google Shape;87;p14"/>
          <p:cNvSpPr txBox="1"/>
          <p:nvPr/>
        </p:nvSpPr>
        <p:spPr>
          <a:xfrm>
            <a:off x="940150" y="565488"/>
            <a:ext cx="83733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1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BALLOT DROP BOX</a:t>
            </a:r>
            <a:endParaRPr sz="7100" b="1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88" name="Google Shape;88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247477" y="12367250"/>
            <a:ext cx="1488186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4"/>
          <p:cNvSpPr txBox="1"/>
          <p:nvPr/>
        </p:nvSpPr>
        <p:spPr>
          <a:xfrm>
            <a:off x="940150" y="1506238"/>
            <a:ext cx="83733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100" b="1" i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SECURITY</a:t>
            </a:r>
            <a:endParaRPr sz="7100" b="1" i="1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0" name="Google Shape;90;p14"/>
          <p:cNvSpPr txBox="1"/>
          <p:nvPr/>
        </p:nvSpPr>
        <p:spPr>
          <a:xfrm>
            <a:off x="940150" y="541950"/>
            <a:ext cx="83733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0" b="1">
                <a:solidFill>
                  <a:srgbClr val="565E5C"/>
                </a:solidFill>
                <a:latin typeface="Oswald"/>
                <a:ea typeface="Oswald"/>
                <a:cs typeface="Oswald"/>
                <a:sym typeface="Oswald"/>
              </a:rPr>
              <a:t>BALLOT DROP BOX</a:t>
            </a:r>
            <a:endParaRPr sz="7000" b="1">
              <a:solidFill>
                <a:srgbClr val="565E5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940150" y="1497450"/>
            <a:ext cx="83733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0" b="1" i="1">
                <a:solidFill>
                  <a:srgbClr val="565E5C"/>
                </a:solidFill>
                <a:latin typeface="Oswald"/>
                <a:ea typeface="Oswald"/>
                <a:cs typeface="Oswald"/>
                <a:sym typeface="Oswald"/>
              </a:rPr>
              <a:t>SECURITY</a:t>
            </a:r>
            <a:endParaRPr sz="7000" b="1" i="1">
              <a:solidFill>
                <a:srgbClr val="565E5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Macintosh PowerPoint</Application>
  <PresentationFormat>Custom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Oswald</vt:lpstr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andrewbhaun@gmail.com</cp:lastModifiedBy>
  <cp:revision>2</cp:revision>
  <dcterms:modified xsi:type="dcterms:W3CDTF">2022-10-31T13:41:05Z</dcterms:modified>
</cp:coreProperties>
</file>