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"/>
  </p:notesMasterIdLst>
  <p:sldIdLst>
    <p:sldId id="258" r:id="rId2"/>
    <p:sldId id="259" r:id="rId3"/>
    <p:sldId id="260" r:id="rId4"/>
  </p:sldIdLst>
  <p:sldSz cx="10058400" cy="15544800"/>
  <p:notesSz cx="6858000" cy="9144000"/>
  <p:embeddedFontLst>
    <p:embeddedFont>
      <p:font typeface="Saira Condensed Condensed" pitchFamily="2" charset="77"/>
      <p:bold r:id="rId6"/>
    </p:embeddedFont>
    <p:embeddedFont>
      <p:font typeface="Ubuntu" panose="020B0504030602030204" pitchFamily="34" charset="0"/>
      <p:regular r:id="rId7"/>
      <p:bold r:id="rId8"/>
      <p:italic r:id="rId9"/>
      <p:boldItalic r:id="rId10"/>
    </p:embeddedFont>
    <p:embeddedFont>
      <p:font typeface="Ubuntu Medium" panose="020B0504030602030204" pitchFamily="34" charset="0"/>
      <p:regular r:id="rId11"/>
      <p:italic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896" userDrawn="1">
          <p15:clr>
            <a:srgbClr val="A4A3A4"/>
          </p15:clr>
        </p15:guide>
        <p15:guide id="2" pos="31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823B"/>
    <a:srgbClr val="25613B"/>
    <a:srgbClr val="19392C"/>
    <a:srgbClr val="D2E45F"/>
    <a:srgbClr val="F7FCE1"/>
    <a:srgbClr val="DA9840"/>
    <a:srgbClr val="009095"/>
    <a:srgbClr val="3B4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9"/>
    <p:restoredTop sz="94708"/>
  </p:normalViewPr>
  <p:slideViewPr>
    <p:cSldViewPr snapToGrid="0">
      <p:cViewPr>
        <p:scale>
          <a:sx n="74" d="100"/>
          <a:sy n="74" d="100"/>
        </p:scale>
        <p:origin x="2464" y="1744"/>
      </p:cViewPr>
      <p:guideLst>
        <p:guide orient="horz" pos="4896"/>
        <p:guide pos="31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theme" Target="theme/theme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20925" y="685800"/>
            <a:ext cx="22161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2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5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3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2857" y="6500346"/>
            <a:ext cx="9372121" cy="2543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2857" y="1344965"/>
            <a:ext cx="9372121" cy="1730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2857" y="3483035"/>
            <a:ext cx="9372121" cy="10324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42857" y="1344965"/>
            <a:ext cx="9372121" cy="1730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42857" y="3483035"/>
            <a:ext cx="4399446" cy="10324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315446" y="3483035"/>
            <a:ext cx="4399446" cy="10324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42857" y="1344965"/>
            <a:ext cx="9372121" cy="1730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42857" y="1679146"/>
            <a:ext cx="3088873" cy="22837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42857" y="4199680"/>
            <a:ext cx="3088873" cy="9608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9255" y="1360454"/>
            <a:ext cx="7004181" cy="123634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017" y="-377"/>
            <a:ext cx="5028943" cy="1554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8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2040" y="3726929"/>
            <a:ext cx="4449267" cy="44798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2040" y="8471515"/>
            <a:ext cx="4449267" cy="3732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433251" y="2188315"/>
            <a:ext cx="4220678" cy="11167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42857" y="12785737"/>
            <a:ext cx="6598583" cy="1828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42857" y="3342955"/>
            <a:ext cx="9372121" cy="5934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42857" y="9526725"/>
            <a:ext cx="9372121" cy="3931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42857" y="1344965"/>
            <a:ext cx="9372121" cy="173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2857" y="3483035"/>
            <a:ext cx="9372121" cy="1032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64688-883E-2E28-51AE-79EC12E7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320"/>
          <a:stretch/>
        </p:blipFill>
        <p:spPr>
          <a:xfrm>
            <a:off x="-181112" y="-1109471"/>
            <a:ext cx="10420624" cy="6949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BC38F4-2770-D1E1-89DE-9008FA4BA0ED}"/>
              </a:ext>
            </a:extLst>
          </p:cNvPr>
          <p:cNvSpPr/>
          <p:nvPr/>
        </p:nvSpPr>
        <p:spPr>
          <a:xfrm>
            <a:off x="-434942" y="0"/>
            <a:ext cx="10956638" cy="3502152"/>
          </a:xfrm>
          <a:prstGeom prst="rect">
            <a:avLst/>
          </a:prstGeom>
          <a:solidFill>
            <a:srgbClr val="3A82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05D59-ED37-9B3B-F642-8546984D08A4}"/>
              </a:ext>
            </a:extLst>
          </p:cNvPr>
          <p:cNvSpPr/>
          <p:nvPr/>
        </p:nvSpPr>
        <p:spPr>
          <a:xfrm>
            <a:off x="-434942" y="3511297"/>
            <a:ext cx="10956638" cy="1511808"/>
          </a:xfrm>
          <a:prstGeom prst="rect">
            <a:avLst/>
          </a:prstGeom>
          <a:solidFill>
            <a:srgbClr val="F7FCE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3D8816-DD92-96AC-D3B2-10462D95CAD7}"/>
              </a:ext>
            </a:extLst>
          </p:cNvPr>
          <p:cNvSpPr/>
          <p:nvPr/>
        </p:nvSpPr>
        <p:spPr>
          <a:xfrm>
            <a:off x="0" y="5023105"/>
            <a:ext cx="2283387" cy="10521695"/>
          </a:xfrm>
          <a:prstGeom prst="rect">
            <a:avLst/>
          </a:prstGeom>
          <a:solidFill>
            <a:srgbClr val="D2E45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EE90AC-49DF-3B60-CA4A-534476E5C0E7}"/>
              </a:ext>
            </a:extLst>
          </p:cNvPr>
          <p:cNvCxnSpPr/>
          <p:nvPr/>
        </p:nvCxnSpPr>
        <p:spPr>
          <a:xfrm>
            <a:off x="-148396" y="7108397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C941CE-2296-1614-8E94-F9CE9B404A71}"/>
              </a:ext>
            </a:extLst>
          </p:cNvPr>
          <p:cNvCxnSpPr/>
          <p:nvPr/>
        </p:nvCxnSpPr>
        <p:spPr>
          <a:xfrm>
            <a:off x="-148396" y="9235722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89215D-EE24-D7B0-30E2-CC3A6F4488E8}"/>
              </a:ext>
            </a:extLst>
          </p:cNvPr>
          <p:cNvCxnSpPr/>
          <p:nvPr/>
        </p:nvCxnSpPr>
        <p:spPr>
          <a:xfrm>
            <a:off x="-148396" y="11365042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AE6E7C-9753-5120-55CC-FB5608D64888}"/>
              </a:ext>
            </a:extLst>
          </p:cNvPr>
          <p:cNvCxnSpPr/>
          <p:nvPr/>
        </p:nvCxnSpPr>
        <p:spPr>
          <a:xfrm>
            <a:off x="-148395" y="13492597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1520BF-EE72-D072-26F7-EEA12A1431AF}"/>
              </a:ext>
            </a:extLst>
          </p:cNvPr>
          <p:cNvSpPr txBox="1"/>
          <p:nvPr/>
        </p:nvSpPr>
        <p:spPr>
          <a:xfrm>
            <a:off x="2486533" y="5407562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REMAIN CALM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4B4C2-652F-9B35-6B45-1832B855A767}"/>
              </a:ext>
            </a:extLst>
          </p:cNvPr>
          <p:cNvSpPr txBox="1"/>
          <p:nvPr/>
        </p:nvSpPr>
        <p:spPr>
          <a:xfrm>
            <a:off x="2486533" y="5892304"/>
            <a:ext cx="6510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Responses, tips and reminders to help stabilize tense or stressful situations.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5FFDCE-D72A-0EE0-6601-F681151A5FA9}"/>
              </a:ext>
            </a:extLst>
          </p:cNvPr>
          <p:cNvSpPr txBox="1"/>
          <p:nvPr/>
        </p:nvSpPr>
        <p:spPr>
          <a:xfrm>
            <a:off x="2497550" y="7544834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CHANGE THE SETTING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F3997-9D16-03D2-886C-B2A53410F334}"/>
              </a:ext>
            </a:extLst>
          </p:cNvPr>
          <p:cNvSpPr txBox="1"/>
          <p:nvPr/>
        </p:nvSpPr>
        <p:spPr>
          <a:xfrm>
            <a:off x="2497550" y="8029576"/>
            <a:ext cx="6910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If possible, remove people from the area. This could involve parties to the conflict and onlookers.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D310F1-51DB-0D1F-73F1-7D284E603984}"/>
              </a:ext>
            </a:extLst>
          </p:cNvPr>
          <p:cNvSpPr txBox="1"/>
          <p:nvPr/>
        </p:nvSpPr>
        <p:spPr>
          <a:xfrm>
            <a:off x="2486533" y="9682107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RESPECT PERSONAL SPACE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38904A-3A64-0CEF-EBE6-58937F17326D}"/>
              </a:ext>
            </a:extLst>
          </p:cNvPr>
          <p:cNvSpPr txBox="1"/>
          <p:nvPr/>
        </p:nvSpPr>
        <p:spPr>
          <a:xfrm>
            <a:off x="2486533" y="10166849"/>
            <a:ext cx="6510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Maintain a safe distance and avoid touching the other person.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EDC944-9469-B3D0-A547-D8966127A78B}"/>
              </a:ext>
            </a:extLst>
          </p:cNvPr>
          <p:cNvSpPr txBox="1"/>
          <p:nvPr/>
        </p:nvSpPr>
        <p:spPr>
          <a:xfrm>
            <a:off x="2486533" y="11764295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LISTEN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1676FF-3BC4-0FBC-6A6E-EB91E11B9D09}"/>
              </a:ext>
            </a:extLst>
          </p:cNvPr>
          <p:cNvSpPr txBox="1"/>
          <p:nvPr/>
        </p:nvSpPr>
        <p:spPr>
          <a:xfrm>
            <a:off x="2486533" y="12249037"/>
            <a:ext cx="6998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Give your full attention, nod and ask questions, and avoid changing the subject or interrupting.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0341A-15A8-ACCE-EC93-8EA3D8D392C7}"/>
              </a:ext>
            </a:extLst>
          </p:cNvPr>
          <p:cNvSpPr txBox="1"/>
          <p:nvPr/>
        </p:nvSpPr>
        <p:spPr>
          <a:xfrm>
            <a:off x="2486533" y="13905280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EMPATHIZE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741894-6FC1-4F14-0764-9868D4407E98}"/>
              </a:ext>
            </a:extLst>
          </p:cNvPr>
          <p:cNvSpPr txBox="1"/>
          <p:nvPr/>
        </p:nvSpPr>
        <p:spPr>
          <a:xfrm>
            <a:off x="2486533" y="14390022"/>
            <a:ext cx="6510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Present genuine concern and a willingness to understand without judging.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1A034-D571-CED9-48BF-FC4B0E380200}"/>
              </a:ext>
            </a:extLst>
          </p:cNvPr>
          <p:cNvSpPr txBox="1"/>
          <p:nvPr/>
        </p:nvSpPr>
        <p:spPr>
          <a:xfrm>
            <a:off x="0" y="285983"/>
            <a:ext cx="100583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solidFill>
                  <a:schemeClr val="bg1"/>
                </a:solidFill>
                <a:latin typeface="Saira Condensed Condensed" pitchFamily="2" charset="77"/>
              </a:rPr>
              <a:t>DE-ESCALATION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94ED07-998D-9A5D-549D-6E4F98298ED4}"/>
              </a:ext>
            </a:extLst>
          </p:cNvPr>
          <p:cNvSpPr txBox="1"/>
          <p:nvPr/>
        </p:nvSpPr>
        <p:spPr>
          <a:xfrm>
            <a:off x="745278" y="2226758"/>
            <a:ext cx="8567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Ubuntu Medium" panose="020B0504030602030204" pitchFamily="34" charset="0"/>
              </a:rPr>
              <a:t>Responses, tips and reminders to help stabilize tense situations. Another sentence here and it carries on and on until it’s over.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6B61E8-17A5-B056-352D-2DB8E0476AA9}"/>
              </a:ext>
            </a:extLst>
          </p:cNvPr>
          <p:cNvCxnSpPr>
            <a:cxnSpLocks/>
          </p:cNvCxnSpPr>
          <p:nvPr/>
        </p:nvCxnSpPr>
        <p:spPr>
          <a:xfrm>
            <a:off x="145213" y="1920718"/>
            <a:ext cx="976797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690388-200C-96DB-C3D3-E9DB4AAA7200}"/>
              </a:ext>
            </a:extLst>
          </p:cNvPr>
          <p:cNvSpPr txBox="1"/>
          <p:nvPr/>
        </p:nvSpPr>
        <p:spPr>
          <a:xfrm>
            <a:off x="1" y="3766047"/>
            <a:ext cx="10058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Ubuntu Medium" panose="020B0504030602030204" pitchFamily="34" charset="0"/>
              </a:rPr>
              <a:t>FIVE PURPOSEFUL ACTIONS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860F890-EB11-A08C-6542-FB261C6BA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72" y="5251148"/>
            <a:ext cx="1397000" cy="1562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FBCDE6-8750-7FE9-7731-5F4F0D522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72" y="7436563"/>
            <a:ext cx="1473200" cy="1562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58ADFE-E105-2345-7909-B399FE9E0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72" y="9457515"/>
            <a:ext cx="1346200" cy="1651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E8926AF-D1D4-3714-38F8-0221E430F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22" y="11953828"/>
            <a:ext cx="1333500" cy="965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4B246F-85D2-2133-C416-10512AA6C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272" y="14038166"/>
            <a:ext cx="137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7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64688-883E-2E28-51AE-79EC12E7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320"/>
          <a:stretch/>
        </p:blipFill>
        <p:spPr>
          <a:xfrm>
            <a:off x="-181112" y="-1109471"/>
            <a:ext cx="10420624" cy="6949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BC38F4-2770-D1E1-89DE-9008FA4BA0ED}"/>
              </a:ext>
            </a:extLst>
          </p:cNvPr>
          <p:cNvSpPr/>
          <p:nvPr/>
        </p:nvSpPr>
        <p:spPr>
          <a:xfrm>
            <a:off x="-434942" y="0"/>
            <a:ext cx="10956638" cy="3502152"/>
          </a:xfrm>
          <a:prstGeom prst="rect">
            <a:avLst/>
          </a:prstGeom>
          <a:solidFill>
            <a:srgbClr val="3A82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05D59-ED37-9B3B-F642-8546984D08A4}"/>
              </a:ext>
            </a:extLst>
          </p:cNvPr>
          <p:cNvSpPr/>
          <p:nvPr/>
        </p:nvSpPr>
        <p:spPr>
          <a:xfrm>
            <a:off x="-434942" y="3511297"/>
            <a:ext cx="10956638" cy="1511808"/>
          </a:xfrm>
          <a:prstGeom prst="rect">
            <a:avLst/>
          </a:prstGeom>
          <a:solidFill>
            <a:srgbClr val="F7FCE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1520BF-EE72-D072-26F7-EEA12A1431AF}"/>
              </a:ext>
            </a:extLst>
          </p:cNvPr>
          <p:cNvSpPr txBox="1"/>
          <p:nvPr/>
        </p:nvSpPr>
        <p:spPr>
          <a:xfrm>
            <a:off x="1024393" y="8916920"/>
            <a:ext cx="2569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GOOD BODY</a:t>
            </a:r>
          </a:p>
          <a:p>
            <a:pPr algn="ctr"/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LANGUAGE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4B4C2-652F-9B35-6B45-1832B855A767}"/>
              </a:ext>
            </a:extLst>
          </p:cNvPr>
          <p:cNvSpPr txBox="1"/>
          <p:nvPr/>
        </p:nvSpPr>
        <p:spPr>
          <a:xfrm>
            <a:off x="4010727" y="5702809"/>
            <a:ext cx="52036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#1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Keep a relaxed and alert stance off to the side of the person.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1A034-D571-CED9-48BF-FC4B0E380200}"/>
              </a:ext>
            </a:extLst>
          </p:cNvPr>
          <p:cNvSpPr txBox="1"/>
          <p:nvPr/>
        </p:nvSpPr>
        <p:spPr>
          <a:xfrm>
            <a:off x="0" y="285983"/>
            <a:ext cx="100583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solidFill>
                  <a:schemeClr val="bg1"/>
                </a:solidFill>
                <a:latin typeface="Saira Condensed Condensed" pitchFamily="2" charset="77"/>
              </a:rPr>
              <a:t>DE-ESCALATION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94ED07-998D-9A5D-549D-6E4F98298ED4}"/>
              </a:ext>
            </a:extLst>
          </p:cNvPr>
          <p:cNvSpPr txBox="1"/>
          <p:nvPr/>
        </p:nvSpPr>
        <p:spPr>
          <a:xfrm>
            <a:off x="359764" y="2224589"/>
            <a:ext cx="933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Ubuntu Medium" panose="020B0504030602030204" pitchFamily="34" charset="0"/>
              </a:rPr>
              <a:t>Be aware of your non-verbal communications. Ensure your tone, facial expressions, body language, and gestures relay calm and empathy.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6B61E8-17A5-B056-352D-2DB8E0476AA9}"/>
              </a:ext>
            </a:extLst>
          </p:cNvPr>
          <p:cNvCxnSpPr>
            <a:cxnSpLocks/>
          </p:cNvCxnSpPr>
          <p:nvPr/>
        </p:nvCxnSpPr>
        <p:spPr>
          <a:xfrm>
            <a:off x="145213" y="1920718"/>
            <a:ext cx="976797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690388-200C-96DB-C3D3-E9DB4AAA7200}"/>
              </a:ext>
            </a:extLst>
          </p:cNvPr>
          <p:cNvSpPr txBox="1"/>
          <p:nvPr/>
        </p:nvSpPr>
        <p:spPr>
          <a:xfrm>
            <a:off x="1" y="3766047"/>
            <a:ext cx="10058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Ubuntu Medium" panose="020B0504030602030204" pitchFamily="34" charset="0"/>
              </a:rPr>
              <a:t>RULES OF BODY LANGUAGE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71CB4-133C-1734-8E22-58E644B3617A}"/>
              </a:ext>
            </a:extLst>
          </p:cNvPr>
          <p:cNvSpPr txBox="1"/>
          <p:nvPr/>
        </p:nvSpPr>
        <p:spPr>
          <a:xfrm>
            <a:off x="4000679" y="6777983"/>
            <a:ext cx="52036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#2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Keep your hands down, open, and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visible at all times.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C66AC1-140F-E0A0-3671-2582DAF291A1}"/>
              </a:ext>
            </a:extLst>
          </p:cNvPr>
          <p:cNvSpPr txBox="1"/>
          <p:nvPr/>
        </p:nvSpPr>
        <p:spPr>
          <a:xfrm>
            <a:off x="4010727" y="7883301"/>
            <a:ext cx="5203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#3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Use slow, deliberate movements.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EB303-65BA-D6ED-504C-150F3585F7F1}"/>
              </a:ext>
            </a:extLst>
          </p:cNvPr>
          <p:cNvSpPr txBox="1"/>
          <p:nvPr/>
        </p:nvSpPr>
        <p:spPr>
          <a:xfrm>
            <a:off x="4010727" y="8636927"/>
            <a:ext cx="52036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#4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Maintain a neutral and attentive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facial expression.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FC49D-4148-69C2-A834-49C1E322C6E6}"/>
              </a:ext>
            </a:extLst>
          </p:cNvPr>
          <p:cNvSpPr txBox="1"/>
          <p:nvPr/>
        </p:nvSpPr>
        <p:spPr>
          <a:xfrm>
            <a:off x="4020776" y="11229402"/>
            <a:ext cx="52036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#1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Standing rigidly directly in front of the person.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A5A376-E321-B30E-D695-B5E0CD00CC2E}"/>
              </a:ext>
            </a:extLst>
          </p:cNvPr>
          <p:cNvSpPr txBox="1"/>
          <p:nvPr/>
        </p:nvSpPr>
        <p:spPr>
          <a:xfrm>
            <a:off x="4030824" y="12304576"/>
            <a:ext cx="5203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#1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Pointing your finger.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F113B-5F2E-ABE0-B07A-1EF0D9E5C751}"/>
              </a:ext>
            </a:extLst>
          </p:cNvPr>
          <p:cNvSpPr txBox="1"/>
          <p:nvPr/>
        </p:nvSpPr>
        <p:spPr>
          <a:xfrm>
            <a:off x="4020776" y="13078299"/>
            <a:ext cx="5203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#1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Excessive gesturing or pacing.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65BA82-ABE3-3171-F8D1-8C151D4A7D7A}"/>
              </a:ext>
            </a:extLst>
          </p:cNvPr>
          <p:cNvSpPr txBox="1"/>
          <p:nvPr/>
        </p:nvSpPr>
        <p:spPr>
          <a:xfrm>
            <a:off x="4020776" y="13841974"/>
            <a:ext cx="5203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#1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Faking a smile.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78029ED-F11B-984B-3762-22B6C38B2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925" y="5413954"/>
            <a:ext cx="1308100" cy="33909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BBE7834-B2F1-AD73-864A-81E97A259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366" y="6153204"/>
            <a:ext cx="1892300" cy="17653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0B6CFB9-9639-B0A7-C35B-95A98330C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925" y="10609126"/>
            <a:ext cx="1308100" cy="33909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E6CEE44-04AD-6C81-BE4C-7B970994E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516" y="11344824"/>
            <a:ext cx="2286000" cy="2286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25EB9CE-A535-1F4D-0EF7-D3DE3323CBDC}"/>
              </a:ext>
            </a:extLst>
          </p:cNvPr>
          <p:cNvSpPr txBox="1"/>
          <p:nvPr/>
        </p:nvSpPr>
        <p:spPr>
          <a:xfrm>
            <a:off x="994248" y="14132014"/>
            <a:ext cx="2569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BAD BODY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94788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64688-883E-2E28-51AE-79EC12E7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320"/>
          <a:stretch/>
        </p:blipFill>
        <p:spPr>
          <a:xfrm>
            <a:off x="-181112" y="-1109471"/>
            <a:ext cx="10420624" cy="6949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BC38F4-2770-D1E1-89DE-9008FA4BA0ED}"/>
              </a:ext>
            </a:extLst>
          </p:cNvPr>
          <p:cNvSpPr/>
          <p:nvPr/>
        </p:nvSpPr>
        <p:spPr>
          <a:xfrm>
            <a:off x="-434942" y="0"/>
            <a:ext cx="10956638" cy="3502152"/>
          </a:xfrm>
          <a:prstGeom prst="rect">
            <a:avLst/>
          </a:prstGeom>
          <a:solidFill>
            <a:srgbClr val="3A82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05D59-ED37-9B3B-F642-8546984D08A4}"/>
              </a:ext>
            </a:extLst>
          </p:cNvPr>
          <p:cNvSpPr/>
          <p:nvPr/>
        </p:nvSpPr>
        <p:spPr>
          <a:xfrm>
            <a:off x="-434942" y="3511297"/>
            <a:ext cx="10956638" cy="1511808"/>
          </a:xfrm>
          <a:prstGeom prst="rect">
            <a:avLst/>
          </a:prstGeom>
          <a:solidFill>
            <a:srgbClr val="F7FCE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3D8816-DD92-96AC-D3B2-10462D95CAD7}"/>
              </a:ext>
            </a:extLst>
          </p:cNvPr>
          <p:cNvSpPr/>
          <p:nvPr/>
        </p:nvSpPr>
        <p:spPr>
          <a:xfrm>
            <a:off x="308472" y="5407562"/>
            <a:ext cx="4340646" cy="6446520"/>
          </a:xfrm>
          <a:prstGeom prst="rect">
            <a:avLst/>
          </a:prstGeom>
          <a:solidFill>
            <a:srgbClr val="3A823B"/>
          </a:solidFill>
          <a:ln w="63500">
            <a:solidFill>
              <a:srgbClr val="1939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1520BF-EE72-D072-26F7-EEA12A1431AF}"/>
              </a:ext>
            </a:extLst>
          </p:cNvPr>
          <p:cNvSpPr txBox="1"/>
          <p:nvPr/>
        </p:nvSpPr>
        <p:spPr>
          <a:xfrm>
            <a:off x="4954317" y="5374511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4B4C2-652F-9B35-6B45-1832B855A767}"/>
              </a:ext>
            </a:extLst>
          </p:cNvPr>
          <p:cNvSpPr txBox="1"/>
          <p:nvPr/>
        </p:nvSpPr>
        <p:spPr>
          <a:xfrm>
            <a:off x="4954316" y="5859253"/>
            <a:ext cx="4509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Speak calmly to demonstrate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empathy.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1A034-D571-CED9-48BF-FC4B0E380200}"/>
              </a:ext>
            </a:extLst>
          </p:cNvPr>
          <p:cNvSpPr txBox="1"/>
          <p:nvPr/>
        </p:nvSpPr>
        <p:spPr>
          <a:xfrm>
            <a:off x="0" y="285983"/>
            <a:ext cx="100583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solidFill>
                  <a:schemeClr val="bg1"/>
                </a:solidFill>
                <a:latin typeface="Saira Condensed Condensed" pitchFamily="2" charset="77"/>
              </a:rPr>
              <a:t>DE-ESCALATION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94ED07-998D-9A5D-549D-6E4F98298ED4}"/>
              </a:ext>
            </a:extLst>
          </p:cNvPr>
          <p:cNvSpPr txBox="1"/>
          <p:nvPr/>
        </p:nvSpPr>
        <p:spPr>
          <a:xfrm>
            <a:off x="745278" y="2256738"/>
            <a:ext cx="8567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Ubuntu Medium" panose="020B0504030602030204" pitchFamily="34" charset="0"/>
              </a:rPr>
              <a:t>Remain respectful and courteous.  Address the individual with civility and use phrases such as “please” and “thank you.”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6B61E8-17A5-B056-352D-2DB8E0476AA9}"/>
              </a:ext>
            </a:extLst>
          </p:cNvPr>
          <p:cNvCxnSpPr>
            <a:cxnSpLocks/>
          </p:cNvCxnSpPr>
          <p:nvPr/>
        </p:nvCxnSpPr>
        <p:spPr>
          <a:xfrm>
            <a:off x="135123" y="1920718"/>
            <a:ext cx="9788155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690388-200C-96DB-C3D3-E9DB4AAA7200}"/>
              </a:ext>
            </a:extLst>
          </p:cNvPr>
          <p:cNvSpPr txBox="1"/>
          <p:nvPr/>
        </p:nvSpPr>
        <p:spPr>
          <a:xfrm>
            <a:off x="1" y="3766047"/>
            <a:ext cx="10058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Ubuntu Medium" panose="020B0504030602030204" pitchFamily="34" charset="0"/>
              </a:rPr>
              <a:t>VERBAL COMMUNICATION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CD6490-94BA-2EC7-AD66-2FEC079BCC75}"/>
              </a:ext>
            </a:extLst>
          </p:cNvPr>
          <p:cNvSpPr/>
          <p:nvPr/>
        </p:nvSpPr>
        <p:spPr>
          <a:xfrm>
            <a:off x="-231648" y="12393975"/>
            <a:ext cx="10521696" cy="3293499"/>
          </a:xfrm>
          <a:prstGeom prst="rect">
            <a:avLst/>
          </a:prstGeom>
          <a:solidFill>
            <a:srgbClr val="D2E45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A85C1-92D0-7811-922F-1996ACAB9397}"/>
              </a:ext>
            </a:extLst>
          </p:cNvPr>
          <p:cNvSpPr txBox="1"/>
          <p:nvPr/>
        </p:nvSpPr>
        <p:spPr>
          <a:xfrm>
            <a:off x="4954317" y="6971956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VOLUME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75A664-CCDF-22D3-927E-967B986BD07A}"/>
              </a:ext>
            </a:extLst>
          </p:cNvPr>
          <p:cNvSpPr txBox="1"/>
          <p:nvPr/>
        </p:nvSpPr>
        <p:spPr>
          <a:xfrm>
            <a:off x="4954316" y="7456698"/>
            <a:ext cx="4509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Monitor your volume and avoid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raising your voice.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99BF68-20AB-D870-B36D-A1623ED9F897}"/>
              </a:ext>
            </a:extLst>
          </p:cNvPr>
          <p:cNvSpPr txBox="1"/>
          <p:nvPr/>
        </p:nvSpPr>
        <p:spPr>
          <a:xfrm>
            <a:off x="4954317" y="8558384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RATE OF SPEECH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181FA6-AC7B-5839-2EB8-5179FD0C2155}"/>
              </a:ext>
            </a:extLst>
          </p:cNvPr>
          <p:cNvSpPr txBox="1"/>
          <p:nvPr/>
        </p:nvSpPr>
        <p:spPr>
          <a:xfrm>
            <a:off x="4954316" y="9043126"/>
            <a:ext cx="4509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Speak slowly - though not too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slowly - because it is soothing.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8A12B7-4875-3A9E-693A-5FF78AF84D8F}"/>
              </a:ext>
            </a:extLst>
          </p:cNvPr>
          <p:cNvSpPr txBox="1"/>
          <p:nvPr/>
        </p:nvSpPr>
        <p:spPr>
          <a:xfrm>
            <a:off x="4954317" y="10155829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INFLECTION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E3D826-EA80-1609-DDA6-92515E521857}"/>
              </a:ext>
            </a:extLst>
          </p:cNvPr>
          <p:cNvSpPr txBox="1"/>
          <p:nvPr/>
        </p:nvSpPr>
        <p:spPr>
          <a:xfrm>
            <a:off x="4954316" y="10640571"/>
            <a:ext cx="46692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Be aware of emphasizing words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or syllables as that can negatively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affect the situation.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079C38-6ADC-BCE3-E5FB-B6FA8A3ED703}"/>
              </a:ext>
            </a:extLst>
          </p:cNvPr>
          <p:cNvSpPr txBox="1"/>
          <p:nvPr/>
        </p:nvSpPr>
        <p:spPr>
          <a:xfrm>
            <a:off x="5387243" y="12623607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TRY: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5F96D1-5C5E-9701-84BF-A5531FE7125C}"/>
              </a:ext>
            </a:extLst>
          </p:cNvPr>
          <p:cNvSpPr txBox="1"/>
          <p:nvPr/>
        </p:nvSpPr>
        <p:spPr>
          <a:xfrm>
            <a:off x="5387242" y="13119366"/>
            <a:ext cx="4669250" cy="2053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can see that you are upset...”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want to help. What can I do?”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understand that you feel...”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“May I speak with you?”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2D56A3-FC78-9163-3920-F222192EEBB6}"/>
              </a:ext>
            </a:extLst>
          </p:cNvPr>
          <p:cNvSpPr txBox="1"/>
          <p:nvPr/>
        </p:nvSpPr>
        <p:spPr>
          <a:xfrm>
            <a:off x="332437" y="12623607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INSTEAD OF SAYING: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6E4219-D564-5A88-3AEB-6FA36A025BCE}"/>
              </a:ext>
            </a:extLst>
          </p:cNvPr>
          <p:cNvSpPr txBox="1"/>
          <p:nvPr/>
        </p:nvSpPr>
        <p:spPr>
          <a:xfrm>
            <a:off x="332437" y="13119365"/>
            <a:ext cx="4669250" cy="2053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“Calm down”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can’t help you”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know how you feel”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“Come with me”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8748EB-B5C1-DA3D-6665-5508831BD64E}"/>
              </a:ext>
            </a:extLst>
          </p:cNvPr>
          <p:cNvSpPr txBox="1"/>
          <p:nvPr/>
        </p:nvSpPr>
        <p:spPr>
          <a:xfrm>
            <a:off x="305199" y="5649934"/>
            <a:ext cx="4340646" cy="5812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TONE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+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VOLUME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+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RATE OF SPEECH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+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INFLECTION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=</a:t>
            </a:r>
          </a:p>
          <a:p>
            <a:pPr algn="ctr">
              <a:lnSpc>
                <a:spcPts val="4520"/>
              </a:lnSpc>
            </a:pPr>
            <a:r>
              <a:rPr lang="en-US" sz="3600" b="1" dirty="0">
                <a:solidFill>
                  <a:schemeClr val="bg1"/>
                </a:solidFill>
                <a:latin typeface="Ubuntu" panose="020B0504030602030204" pitchFamily="34" charset="0"/>
              </a:rPr>
              <a:t>VERBAL </a:t>
            </a:r>
            <a:br>
              <a:rPr lang="en-US" sz="3600" b="1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Ubuntu" panose="020B0504030602030204" pitchFamily="34" charset="0"/>
              </a:rPr>
              <a:t>DE-ESCALATION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AE6E7C-9753-5120-55CC-FB5608D64888}"/>
              </a:ext>
            </a:extLst>
          </p:cNvPr>
          <p:cNvCxnSpPr>
            <a:cxnSpLocks/>
          </p:cNvCxnSpPr>
          <p:nvPr/>
        </p:nvCxnSpPr>
        <p:spPr>
          <a:xfrm>
            <a:off x="-148395" y="12363092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65EA4F4-6D56-686D-5429-31B31FEA0F92}"/>
              </a:ext>
            </a:extLst>
          </p:cNvPr>
          <p:cNvCxnSpPr>
            <a:cxnSpLocks/>
          </p:cNvCxnSpPr>
          <p:nvPr/>
        </p:nvCxnSpPr>
        <p:spPr>
          <a:xfrm>
            <a:off x="5029200" y="12393975"/>
            <a:ext cx="0" cy="329184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63588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374</Words>
  <Application>Microsoft Macintosh PowerPoint</Application>
  <PresentationFormat>Custom</PresentationFormat>
  <Paragraphs>65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Saira Condensed Condensed</vt:lpstr>
      <vt:lpstr>Arial</vt:lpstr>
      <vt:lpstr>Ubuntu Medium</vt:lpstr>
      <vt:lpstr>Ubuntu</vt:lpstr>
      <vt:lpstr>Simple Light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Andrew Haun</cp:lastModifiedBy>
  <cp:revision>2</cp:revision>
  <dcterms:modified xsi:type="dcterms:W3CDTF">2024-04-10T16:21:26Z</dcterms:modified>
</cp:coreProperties>
</file>